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ppt/theme/theme1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08" r:id="rId4"/>
    <p:sldMasterId id="2147483720" r:id="rId5"/>
    <p:sldMasterId id="2147483732" r:id="rId6"/>
    <p:sldMasterId id="2147483744" r:id="rId7"/>
    <p:sldMasterId id="2147483756" r:id="rId8"/>
    <p:sldMasterId id="2147483768" r:id="rId9"/>
    <p:sldMasterId id="2147483780" r:id="rId10"/>
    <p:sldMasterId id="2147483792" r:id="rId11"/>
  </p:sldMasterIdLst>
  <p:notesMasterIdLst>
    <p:notesMasterId r:id="rId24"/>
  </p:notesMasterIdLst>
  <p:sldIdLst>
    <p:sldId id="283" r:id="rId12"/>
    <p:sldId id="281" r:id="rId13"/>
    <p:sldId id="259" r:id="rId14"/>
    <p:sldId id="261" r:id="rId15"/>
    <p:sldId id="263" r:id="rId16"/>
    <p:sldId id="265" r:id="rId17"/>
    <p:sldId id="267" r:id="rId18"/>
    <p:sldId id="269" r:id="rId19"/>
    <p:sldId id="271" r:id="rId20"/>
    <p:sldId id="275" r:id="rId21"/>
    <p:sldId id="273" r:id="rId22"/>
    <p:sldId id="28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02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0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tableStyles" Target="tableStyle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8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DDC594-0CE7-4E4B-ABB2-F5E25F3ACFFB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BF2E31-A92D-4C72-A4CF-74A7EF7A90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197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BF2E31-A92D-4C72-A4CF-74A7EF7A90E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79854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22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6365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8549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30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2850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6026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2959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300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7077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6386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9777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3840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8235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298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486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152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18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7170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996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35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5051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322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263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355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844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833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2319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131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503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1682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2157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046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64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428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7092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999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106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3575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260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623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879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3252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239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380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001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419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886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745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0832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8827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6122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091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5356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8736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6005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347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2825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216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638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174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6021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788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80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777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65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2536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236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0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323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791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079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7188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9162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9568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992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4258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8232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031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425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319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1967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8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081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9532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232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79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743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1531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2844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08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61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0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853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222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7401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27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723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54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077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442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370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07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748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022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771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6789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15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0399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04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652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805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17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593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907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5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116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219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8049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8994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2742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4331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2931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74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9907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153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160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7806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9983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152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1274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4A35218-11C9-4BB7-BFF5-7E6880A86ED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FDE158-8C73-4657-BB26-E57A5169F81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1825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1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4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1916832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3"/>
          <p:cNvSpPr txBox="1">
            <a:spLocks/>
          </p:cNvSpPr>
          <p:nvPr/>
        </p:nvSpPr>
        <p:spPr bwMode="auto">
          <a:xfrm>
            <a:off x="665758" y="260648"/>
            <a:ext cx="7812484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Mgr. Radoslava Mašatová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VY_32_INOVACE_27_03_Vegetační</a:t>
            </a:r>
            <a:r>
              <a:rPr kumimoji="0" lang="cs-CZ" sz="2400" b="0" i="1" u="none" strike="noStrike" kern="1200" cap="none" spc="0" normalizeH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pásy   v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Evropě (živočichové a rostliny)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57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Podnadpis 4"/>
          <p:cNvSpPr txBox="1">
            <a:spLocks/>
          </p:cNvSpPr>
          <p:nvPr/>
        </p:nvSpPr>
        <p:spPr>
          <a:xfrm>
            <a:off x="575940" y="4247467"/>
            <a:ext cx="7992119" cy="1008112"/>
          </a:xfrm>
          <a:prstGeom prst="rect">
            <a:avLst/>
          </a:prstGeom>
        </p:spPr>
        <p:txBody>
          <a:bodyPr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Prezentace slouží k základnímu seznámení                   s rostlinami a živočichy v Evropě. Prvouka pro 5. ročník.</a:t>
            </a:r>
          </a:p>
          <a:p>
            <a:pPr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5940" y="4987041"/>
            <a:ext cx="4229770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DUM </a:t>
            </a:r>
            <a:r>
              <a:rPr kumimoji="0" lang="cs-CZ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4061566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Živočichové a rostliny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786867" cy="1793167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VEGETAČNÍ PÁSY        V EVROPĚ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881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1089" y="404664"/>
            <a:ext cx="4320480" cy="2016224"/>
          </a:xfrm>
        </p:spPr>
        <p:txBody>
          <a:bodyPr/>
          <a:lstStyle/>
          <a:p>
            <a:r>
              <a:rPr lang="cs-CZ" sz="3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POLÁRNÍ </a:t>
            </a:r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PUSTINY</a:t>
            </a:r>
            <a:r>
              <a:rPr lang="cs-CZ" sz="3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>
                <a:solidFill>
                  <a:srgbClr val="FF0000"/>
                </a:solidFill>
              </a:rPr>
              <a:t>-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sz="3200" dirty="0">
                <a:solidFill>
                  <a:schemeClr val="tx1"/>
                </a:solidFill>
              </a:rPr>
              <a:t>nejsevernější části Evropy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3068960"/>
            <a:ext cx="4426439" cy="338437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oblasti, které jsou trvale pokryty ledem a sněhem</a:t>
            </a:r>
          </a:p>
          <a:p>
            <a:pPr marL="45720" indent="0">
              <a:buNone/>
            </a:pPr>
            <a:endParaRPr lang="cs-CZ" sz="32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7" y="289327"/>
            <a:ext cx="3961502" cy="27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73" y="3186253"/>
            <a:ext cx="4047551" cy="27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605509" y="2712328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1.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4658" y="5738772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2.</a:t>
            </a:r>
          </a:p>
        </p:txBody>
      </p:sp>
    </p:spTree>
    <p:extLst>
      <p:ext uri="{BB962C8B-B14F-4D97-AF65-F5344CB8AC3E}">
        <p14:creationId xmlns:p14="http://schemas.microsoft.com/office/powerpoint/2010/main" val="2026980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4248471" cy="2232249"/>
          </a:xfrm>
        </p:spPr>
        <p:txBody>
          <a:bodyPr/>
          <a:lstStyle/>
          <a:p>
            <a:r>
              <a:rPr lang="cs-CZ" sz="3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TUNDRY</a:t>
            </a: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-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sz="3200" dirty="0">
                <a:solidFill>
                  <a:schemeClr val="tx1"/>
                </a:solidFill>
              </a:rPr>
              <a:t>nejsevernější části Evropy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716017" y="404664"/>
            <a:ext cx="4166380" cy="485772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bezlesá krajina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tx1"/>
                </a:solidFill>
              </a:rPr>
              <a:t> po většinu roku pokrytá sněhem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tx1"/>
                </a:solidFill>
              </a:rPr>
              <a:t> zakrslé nízké stromy, lišejníky, mechy</a:t>
            </a:r>
          </a:p>
          <a:p>
            <a:pPr marL="4572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24944"/>
            <a:ext cx="4248472" cy="27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7965" y="5624943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3.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888943"/>
            <a:ext cx="3789895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721935" y="6165304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4.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36532" y="6072971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sob polární</a:t>
            </a:r>
          </a:p>
        </p:txBody>
      </p:sp>
    </p:spTree>
    <p:extLst>
      <p:ext uri="{BB962C8B-B14F-4D97-AF65-F5344CB8AC3E}">
        <p14:creationId xmlns:p14="http://schemas.microsoft.com/office/powerpoint/2010/main" val="3830799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3418" y="260648"/>
            <a:ext cx="4176464" cy="2308055"/>
          </a:xfrm>
        </p:spPr>
        <p:txBody>
          <a:bodyPr/>
          <a:lstStyle/>
          <a:p>
            <a:r>
              <a:rPr lang="cs-CZ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LESY</a:t>
            </a:r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pokrývají většinu povrchu mírného pásu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2739902"/>
            <a:ext cx="4788024" cy="36335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Pásmo jehličnatých lesů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tx1"/>
                </a:solidFill>
              </a:rPr>
              <a:t> navazuje na tundru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tx1"/>
                </a:solidFill>
              </a:rPr>
              <a:t> smrky, jedle, modříny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tx1"/>
                </a:solidFill>
              </a:rPr>
              <a:t> jeleni, vlci, medvědi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24944"/>
            <a:ext cx="4227818" cy="278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1939" y="5704334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5.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2966"/>
            <a:ext cx="3627133" cy="2416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493281" y="2432544"/>
            <a:ext cx="3305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6.</a:t>
            </a:r>
          </a:p>
        </p:txBody>
      </p:sp>
    </p:spTree>
    <p:extLst>
      <p:ext uri="{BB962C8B-B14F-4D97-AF65-F5344CB8AC3E}">
        <p14:creationId xmlns:p14="http://schemas.microsoft.com/office/powerpoint/2010/main" val="2411570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000"/>
                            </p:stCondLst>
                            <p:childTnLst>
                              <p:par>
                                <p:cTn id="5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4517" y="260648"/>
            <a:ext cx="4320480" cy="44644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Pásmo smíšených   a listnatých lesů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tx1"/>
                </a:solidFill>
              </a:rPr>
              <a:t> např. duby, buky, javory, břízy, . . .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tx1"/>
                </a:solidFill>
              </a:rPr>
              <a:t> srnec, jelen, liška, kuna, veverka, prase divoké, . . .</a:t>
            </a:r>
          </a:p>
          <a:p>
            <a:pPr>
              <a:buFontTx/>
              <a:buChar char="-"/>
            </a:pP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458" y="476672"/>
            <a:ext cx="4159538" cy="3119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555179" y="3319326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7.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4046" y="3809491"/>
            <a:ext cx="3867763" cy="2578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15525" y="6112794"/>
            <a:ext cx="3305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8.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62" y="4117369"/>
            <a:ext cx="3744416" cy="24947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32828" y="6351111"/>
            <a:ext cx="3305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9.</a:t>
            </a:r>
          </a:p>
        </p:txBody>
      </p:sp>
    </p:spTree>
    <p:extLst>
      <p:ext uri="{BB962C8B-B14F-4D97-AF65-F5344CB8AC3E}">
        <p14:creationId xmlns:p14="http://schemas.microsoft.com/office/powerpoint/2010/main" val="1993587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4392488" cy="2664296"/>
          </a:xfrm>
        </p:spPr>
        <p:txBody>
          <a:bodyPr/>
          <a:lstStyle/>
          <a:p>
            <a:r>
              <a:rPr lang="cs-CZ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STEPI</a:t>
            </a:r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-</a:t>
            </a:r>
            <a:r>
              <a:rPr lang="cs-CZ" sz="3200" dirty="0" smtClean="0">
                <a:solidFill>
                  <a:schemeClr val="tx1"/>
                </a:solidFill>
              </a:rPr>
              <a:t> jihovýchod Evropy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-</a:t>
            </a:r>
            <a:r>
              <a:rPr lang="cs-CZ" sz="3200" dirty="0" smtClean="0">
                <a:solidFill>
                  <a:schemeClr val="tx1"/>
                </a:solidFill>
              </a:rPr>
              <a:t> travnaté oblasti mírného pásu</a:t>
            </a:r>
            <a:endParaRPr lang="cs-CZ" sz="4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4008" y="2492896"/>
            <a:ext cx="4298965" cy="489654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nedostatek srážek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tx1"/>
                </a:solidFill>
              </a:rPr>
              <a:t>převážně suchomilná tráva</a:t>
            </a:r>
          </a:p>
          <a:p>
            <a:pPr>
              <a:buFontTx/>
              <a:buChar char="-"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velmi úrodná půda</a:t>
            </a:r>
          </a:p>
          <a:p>
            <a:pPr>
              <a:buFontTx/>
              <a:buChar char="-"/>
            </a:pPr>
            <a:r>
              <a:rPr lang="cs-CZ" sz="3200" b="1" dirty="0">
                <a:solidFill>
                  <a:schemeClr val="tx1"/>
                </a:solidFill>
              </a:rPr>
              <a:t>d</a:t>
            </a:r>
            <a:r>
              <a:rPr lang="cs-CZ" sz="3200" b="1" dirty="0" smtClean="0">
                <a:solidFill>
                  <a:schemeClr val="tx1"/>
                </a:solidFill>
              </a:rPr>
              <a:t>robní hlodavci, orel stepní</a:t>
            </a:r>
          </a:p>
          <a:p>
            <a:pPr marL="45720" indent="0">
              <a:buNone/>
            </a:pP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84984"/>
            <a:ext cx="4248472" cy="3186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3284984"/>
            <a:ext cx="4203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10.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532440" y="2578367"/>
            <a:ext cx="4203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11.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407" y="188639"/>
            <a:ext cx="3816424" cy="2666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763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000"/>
                            </p:stCondLst>
                            <p:childTnLst>
                              <p:par>
                                <p:cTn id="5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5040560" cy="2592288"/>
          </a:xfrm>
        </p:spPr>
        <p:txBody>
          <a:bodyPr/>
          <a:lstStyle/>
          <a:p>
            <a:r>
              <a:rPr lang="cs-CZ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SUBTROPICKÁ KRAJINA</a:t>
            </a:r>
            <a:br>
              <a:rPr lang="cs-CZ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dirty="0" smtClean="0">
                <a:solidFill>
                  <a:srgbClr val="FF0000"/>
                </a:solidFill>
              </a:rPr>
              <a:t>-</a:t>
            </a:r>
            <a:r>
              <a:rPr lang="cs-CZ" sz="3600" dirty="0" smtClean="0">
                <a:solidFill>
                  <a:schemeClr val="tx1"/>
                </a:solidFill>
              </a:rPr>
              <a:t> jih Evropy kolem Středozemního moře</a:t>
            </a:r>
            <a:endParaRPr lang="cs-CZ" sz="4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3994" y="764704"/>
            <a:ext cx="3534470" cy="4712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28156" y="5211547"/>
            <a:ext cx="4203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14.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96952"/>
            <a:ext cx="432048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55976" y="5977549"/>
            <a:ext cx="4203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15.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26953" y="625454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pinie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508104" y="5501024"/>
            <a:ext cx="12666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olivovník</a:t>
            </a:r>
          </a:p>
        </p:txBody>
      </p:sp>
    </p:spTree>
    <p:extLst>
      <p:ext uri="{BB962C8B-B14F-4D97-AF65-F5344CB8AC3E}">
        <p14:creationId xmlns:p14="http://schemas.microsoft.com/office/powerpoint/2010/main" val="2057215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6702896" cy="4464496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chemeClr val="tx1"/>
                </a:solidFill>
              </a:rPr>
              <a:t>celoročně teplé podnebí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tx1"/>
                </a:solidFill>
              </a:rPr>
              <a:t> stálezelené </a:t>
            </a:r>
            <a:r>
              <a:rPr lang="cs-CZ" sz="3200" b="1" dirty="0">
                <a:solidFill>
                  <a:schemeClr val="tx1"/>
                </a:solidFill>
              </a:rPr>
              <a:t>rostliny, </a:t>
            </a:r>
            <a:r>
              <a:rPr lang="cs-CZ" sz="3200" b="1" dirty="0" smtClean="0">
                <a:solidFill>
                  <a:schemeClr val="tx1"/>
                </a:solidFill>
              </a:rPr>
              <a:t>cypřiše,  cedry, pinie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tx1"/>
                </a:solidFill>
              </a:rPr>
              <a:t> olivovníky, fíkovníky</a:t>
            </a:r>
            <a:r>
              <a:rPr lang="cs-CZ" sz="3200" b="1" dirty="0">
                <a:solidFill>
                  <a:schemeClr val="tx1"/>
                </a:solidFill>
              </a:rPr>
              <a:t>, tabák, citroníky, vinná </a:t>
            </a:r>
            <a:r>
              <a:rPr lang="cs-CZ" sz="3200" b="1" dirty="0" smtClean="0">
                <a:solidFill>
                  <a:schemeClr val="tx1"/>
                </a:solidFill>
              </a:rPr>
              <a:t>réva, mandloně</a:t>
            </a:r>
          </a:p>
          <a:p>
            <a:pPr>
              <a:buFontTx/>
              <a:buChar char="-"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hmyz, ptáci</a:t>
            </a:r>
            <a:r>
              <a:rPr lang="cs-CZ" sz="3200" b="1" dirty="0">
                <a:solidFill>
                  <a:schemeClr val="tx1"/>
                </a:solidFill>
              </a:rPr>
              <a:t>, ovce, </a:t>
            </a:r>
            <a:r>
              <a:rPr lang="cs-CZ" sz="3200" b="1" dirty="0" smtClean="0">
                <a:solidFill>
                  <a:schemeClr val="tx1"/>
                </a:solidFill>
              </a:rPr>
              <a:t>kozy</a:t>
            </a:r>
            <a:endParaRPr lang="cs-CZ" sz="3200" b="1" dirty="0">
              <a:solidFill>
                <a:schemeClr val="tx1"/>
              </a:solidFill>
            </a:endParaRPr>
          </a:p>
          <a:p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92" y="3921549"/>
            <a:ext cx="3360000" cy="25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8640"/>
            <a:ext cx="2358296" cy="3493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8324" y="6218525"/>
            <a:ext cx="40107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12.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276252" y="186989"/>
            <a:ext cx="40107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13.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188669" y="3697853"/>
            <a:ext cx="8483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tabák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52592" y="6379993"/>
            <a:ext cx="11464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fíkovník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029" y="3837024"/>
            <a:ext cx="3360000" cy="25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768361" y="6120304"/>
            <a:ext cx="4203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16.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754029" y="6330703"/>
            <a:ext cx="16658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korkový dub</a:t>
            </a:r>
          </a:p>
        </p:txBody>
      </p:sp>
    </p:spTree>
    <p:extLst>
      <p:ext uri="{BB962C8B-B14F-4D97-AF65-F5344CB8AC3E}">
        <p14:creationId xmlns:p14="http://schemas.microsoft.com/office/powerpoint/2010/main" val="3751172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95536" y="260648"/>
            <a:ext cx="4176464" cy="864096"/>
          </a:xfrm>
        </p:spPr>
        <p:txBody>
          <a:bodyPr/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Trvale pokryty ledem jsou?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7544" y="1340768"/>
            <a:ext cx="3346704" cy="1944216"/>
          </a:xfrm>
        </p:spPr>
        <p:txBody>
          <a:bodyPr>
            <a:normAutofit/>
          </a:bodyPr>
          <a:lstStyle/>
          <a:p>
            <a:pPr marL="560070" indent="-514350">
              <a:buAutoNum type="alphaUcPeriod"/>
            </a:pPr>
            <a:r>
              <a:rPr lang="cs-CZ" sz="2800" b="1" dirty="0" smtClean="0">
                <a:solidFill>
                  <a:schemeClr val="tx1"/>
                </a:solidFill>
              </a:rPr>
              <a:t>lesy</a:t>
            </a:r>
          </a:p>
          <a:p>
            <a:pPr marL="560070" indent="-514350">
              <a:buAutoNum type="alphaUcPeriod"/>
            </a:pPr>
            <a:r>
              <a:rPr lang="cs-CZ" sz="2800" b="1" dirty="0" smtClean="0">
                <a:solidFill>
                  <a:schemeClr val="tx1"/>
                </a:solidFill>
              </a:rPr>
              <a:t>tundry</a:t>
            </a:r>
          </a:p>
          <a:p>
            <a:pPr marL="560070" indent="-514350">
              <a:buAutoNum type="alphaUcPeriod"/>
            </a:pPr>
            <a:r>
              <a:rPr lang="cs-CZ" sz="2800" b="1" dirty="0">
                <a:solidFill>
                  <a:schemeClr val="tx1"/>
                </a:solidFill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</a:rPr>
              <a:t>olární pustiny</a:t>
            </a:r>
          </a:p>
          <a:p>
            <a:endParaRPr lang="cs-CZ" sz="28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5148064" y="764704"/>
            <a:ext cx="3816424" cy="1041296"/>
          </a:xfrm>
        </p:spPr>
        <p:txBody>
          <a:bodyPr/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Většinu povrchu Evropy pokrývají?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5148064" y="1988840"/>
            <a:ext cx="3346704" cy="2743200"/>
          </a:xfrm>
        </p:spPr>
        <p:txBody>
          <a:bodyPr/>
          <a:lstStyle/>
          <a:p>
            <a:pPr marL="388620" indent="-342900">
              <a:buAutoNum type="alphaUcPeriod"/>
            </a:pPr>
            <a:r>
              <a:rPr lang="cs-CZ" sz="2800" b="1" dirty="0">
                <a:solidFill>
                  <a:schemeClr val="tx1"/>
                </a:solidFill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</a:rPr>
              <a:t>olární pustiny</a:t>
            </a:r>
          </a:p>
          <a:p>
            <a:pPr marL="388620" indent="-342900">
              <a:buAutoNum type="alphaUcPeriod"/>
            </a:pPr>
            <a:r>
              <a:rPr lang="cs-CZ" sz="2800" b="1" dirty="0">
                <a:solidFill>
                  <a:schemeClr val="tx1"/>
                </a:solidFill>
              </a:rPr>
              <a:t>l</a:t>
            </a:r>
            <a:r>
              <a:rPr lang="cs-CZ" sz="2800" b="1" dirty="0" smtClean="0">
                <a:solidFill>
                  <a:schemeClr val="tx1"/>
                </a:solidFill>
              </a:rPr>
              <a:t>esy</a:t>
            </a:r>
          </a:p>
          <a:p>
            <a:pPr marL="388620" indent="-342900">
              <a:buAutoNum type="alphaUcPeriod"/>
            </a:pPr>
            <a:r>
              <a:rPr lang="cs-CZ" sz="2800" b="1" dirty="0">
                <a:solidFill>
                  <a:schemeClr val="tx1"/>
                </a:solidFill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</a:rPr>
              <a:t>ouště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411760" y="5301208"/>
            <a:ext cx="6512511" cy="114300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Opakuj si.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ástupný symbol pro text 5"/>
          <p:cNvSpPr txBox="1">
            <a:spLocks/>
          </p:cNvSpPr>
          <p:nvPr/>
        </p:nvSpPr>
        <p:spPr>
          <a:xfrm>
            <a:off x="323528" y="3501008"/>
            <a:ext cx="4176464" cy="8640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rgbClr val="F14124">
                  <a:lumMod val="75000"/>
                </a:srgbClr>
              </a:buClr>
            </a:pPr>
            <a:r>
              <a:rPr lang="cs-CZ" sz="2800">
                <a:solidFill>
                  <a:prstClr val="black"/>
                </a:solidFill>
              </a:rPr>
              <a:t>V subtropické krajině nežijí.</a:t>
            </a:r>
          </a:p>
        </p:txBody>
      </p:sp>
      <p:sp>
        <p:nvSpPr>
          <p:cNvPr id="11" name="Zástupný symbol pro obsah 6"/>
          <p:cNvSpPr txBox="1">
            <a:spLocks/>
          </p:cNvSpPr>
          <p:nvPr/>
        </p:nvSpPr>
        <p:spPr>
          <a:xfrm>
            <a:off x="467544" y="4509120"/>
            <a:ext cx="3346704" cy="19442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0070" indent="-514350">
              <a:buClr>
                <a:srgbClr val="F14124">
                  <a:lumMod val="75000"/>
                </a:srgbClr>
              </a:buClr>
              <a:buFont typeface="Georgia" pitchFamily="18" charset="0"/>
              <a:buAutoNum type="alphaUcPeriod"/>
            </a:pPr>
            <a:r>
              <a:rPr lang="cs-CZ" sz="2800" b="1" dirty="0" smtClean="0">
                <a:solidFill>
                  <a:prstClr val="black"/>
                </a:solidFill>
              </a:rPr>
              <a:t>sobi</a:t>
            </a:r>
          </a:p>
          <a:p>
            <a:pPr marL="560070" indent="-514350">
              <a:buClr>
                <a:srgbClr val="F14124">
                  <a:lumMod val="75000"/>
                </a:srgbClr>
              </a:buClr>
              <a:buFont typeface="Georgia" pitchFamily="18" charset="0"/>
              <a:buAutoNum type="alphaUcPeriod"/>
            </a:pPr>
            <a:r>
              <a:rPr lang="cs-CZ" sz="2800" b="1" dirty="0">
                <a:solidFill>
                  <a:prstClr val="black"/>
                </a:solidFill>
              </a:rPr>
              <a:t>l</a:t>
            </a:r>
            <a:r>
              <a:rPr lang="cs-CZ" sz="2800" b="1" dirty="0" smtClean="0">
                <a:solidFill>
                  <a:prstClr val="black"/>
                </a:solidFill>
              </a:rPr>
              <a:t>ední medvědi</a:t>
            </a:r>
            <a:endParaRPr lang="cs-CZ" sz="2800" b="1" dirty="0" smtClean="0">
              <a:solidFill>
                <a:prstClr val="black"/>
              </a:solidFill>
            </a:endParaRPr>
          </a:p>
          <a:p>
            <a:pPr marL="560070" indent="-514350">
              <a:buClr>
                <a:srgbClr val="F14124">
                  <a:lumMod val="75000"/>
                </a:srgbClr>
              </a:buClr>
              <a:buFont typeface="Georgia" pitchFamily="18" charset="0"/>
              <a:buAutoNum type="alphaUcPeriod"/>
            </a:pPr>
            <a:r>
              <a:rPr lang="cs-CZ" sz="2800" b="1" dirty="0" smtClean="0">
                <a:solidFill>
                  <a:prstClr val="black"/>
                </a:solidFill>
              </a:rPr>
              <a:t>kozy</a:t>
            </a:r>
          </a:p>
          <a:p>
            <a:pPr>
              <a:buClr>
                <a:srgbClr val="F14124">
                  <a:lumMod val="75000"/>
                </a:srgbClr>
              </a:buClr>
            </a:pPr>
            <a:endParaRPr lang="cs-CZ" sz="2800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9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53" presetClass="exit" presetSubtype="3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53" presetClass="exit" presetSubtype="3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3000"/>
                            </p:stCondLst>
                            <p:childTnLst>
                              <p:par>
                                <p:cTn id="94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6000"/>
                            </p:stCondLst>
                            <p:childTnLst>
                              <p:par>
                                <p:cTn id="100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  <p:bldP spid="10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373216"/>
            <a:ext cx="6512511" cy="114300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Tvoř dvojice.</a:t>
            </a: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Piš na papír, potom zkontroluj.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18"/>
            <a:ext cx="5256584" cy="4281657"/>
          </a:xfrm>
        </p:spPr>
        <p:txBody>
          <a:bodyPr>
            <a:normAutofit/>
          </a:bodyPr>
          <a:lstStyle/>
          <a:p>
            <a:r>
              <a:rPr lang="cs-CZ" sz="3900" dirty="0" smtClean="0"/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polární pustina</a:t>
            </a:r>
          </a:p>
          <a:p>
            <a:r>
              <a:rPr lang="cs-CZ" sz="3600" b="1" dirty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subtropická krajina</a:t>
            </a:r>
          </a:p>
          <a:p>
            <a:r>
              <a:rPr lang="cs-CZ" sz="3600" b="1" dirty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jehličnatý les</a:t>
            </a:r>
          </a:p>
          <a:p>
            <a:r>
              <a:rPr lang="cs-CZ" sz="3600" b="1" dirty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step</a:t>
            </a:r>
          </a:p>
          <a:p>
            <a:r>
              <a:rPr lang="cs-CZ" sz="3600" b="1" dirty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tundra</a:t>
            </a:r>
          </a:p>
          <a:p>
            <a:r>
              <a:rPr lang="cs-CZ" sz="3900" b="1" dirty="0">
                <a:solidFill>
                  <a:schemeClr val="tx1"/>
                </a:solidFill>
              </a:rPr>
              <a:t> </a:t>
            </a:r>
            <a:r>
              <a:rPr lang="cs-CZ" sz="3900" b="1" dirty="0" smtClean="0">
                <a:solidFill>
                  <a:schemeClr val="tx1"/>
                </a:solidFill>
              </a:rPr>
              <a:t>smíšené lesy</a:t>
            </a:r>
            <a:endParaRPr lang="cs-CZ" sz="39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076056" y="731520"/>
            <a:ext cx="3960440" cy="428165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sob</a:t>
            </a:r>
          </a:p>
          <a:p>
            <a:r>
              <a:rPr lang="cs-CZ" sz="3600" b="1" dirty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kuna</a:t>
            </a:r>
          </a:p>
          <a:p>
            <a:r>
              <a:rPr lang="cs-CZ" sz="3600" b="1" dirty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led a sníh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 fíkovník</a:t>
            </a:r>
          </a:p>
          <a:p>
            <a:r>
              <a:rPr lang="cs-CZ" sz="3600" b="1" dirty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travnatá oblast</a:t>
            </a:r>
          </a:p>
          <a:p>
            <a:r>
              <a:rPr lang="cs-CZ" sz="3600" b="1" dirty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vlk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3"/>
          <p:cNvSpPr txBox="1">
            <a:spLocks/>
          </p:cNvSpPr>
          <p:nvPr/>
        </p:nvSpPr>
        <p:spPr>
          <a:xfrm>
            <a:off x="5076056" y="748358"/>
            <a:ext cx="3960440" cy="4281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14124">
                  <a:lumMod val="75000"/>
                </a:srgbClr>
              </a:buClr>
            </a:pPr>
            <a:r>
              <a:rPr lang="cs-CZ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led a sníh</a:t>
            </a:r>
          </a:p>
          <a:p>
            <a:pPr>
              <a:buClr>
                <a:srgbClr val="F14124">
                  <a:lumMod val="75000"/>
                </a:srgbClr>
              </a:buClr>
            </a:pPr>
            <a:r>
              <a:rPr lang="cs-CZ" sz="3600" b="1" dirty="0" smtClean="0">
                <a:solidFill>
                  <a:prstClr val="black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fíkovník</a:t>
            </a:r>
          </a:p>
          <a:p>
            <a:pPr>
              <a:buClr>
                <a:srgbClr val="F14124">
                  <a:lumMod val="75000"/>
                </a:srgbClr>
              </a:buClr>
            </a:pPr>
            <a:r>
              <a:rPr lang="cs-CZ" sz="3600" b="1" dirty="0" smtClean="0">
                <a:solidFill>
                  <a:prstClr val="black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vlk</a:t>
            </a:r>
          </a:p>
          <a:p>
            <a:pPr>
              <a:buClr>
                <a:srgbClr val="F14124">
                  <a:lumMod val="75000"/>
                </a:srgbClr>
              </a:buClr>
            </a:pPr>
            <a:r>
              <a:rPr lang="cs-CZ" sz="3600" b="1" dirty="0" smtClean="0">
                <a:solidFill>
                  <a:prstClr val="black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travnatá oblast</a:t>
            </a:r>
          </a:p>
          <a:p>
            <a:pPr>
              <a:buClr>
                <a:srgbClr val="F14124">
                  <a:lumMod val="75000"/>
                </a:srgbClr>
              </a:buClr>
            </a:pPr>
            <a:r>
              <a:rPr lang="cs-CZ" sz="3600" b="1" dirty="0" smtClean="0">
                <a:solidFill>
                  <a:prstClr val="black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sob</a:t>
            </a:r>
          </a:p>
          <a:p>
            <a:pPr>
              <a:buClr>
                <a:srgbClr val="F14124">
                  <a:lumMod val="75000"/>
                </a:srgbClr>
              </a:buClr>
            </a:pPr>
            <a:r>
              <a:rPr lang="cs-CZ" sz="3600" b="1" dirty="0" smtClean="0">
                <a:solidFill>
                  <a:prstClr val="black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kuna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4795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1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40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70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3000"/>
                            </p:stCondLst>
                            <p:childTnLst>
                              <p:par>
                                <p:cTn id="7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53" presetClass="exit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53" presetClass="exit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53" presetClass="exit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53" presetClass="exit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53" presetClass="exit" presetSubtype="3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260648"/>
            <a:ext cx="8568952" cy="6120680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/>
              <a:t> Použité zdroje:</a:t>
            </a:r>
          </a:p>
          <a:p>
            <a:pPr marL="274320" indent="-228600">
              <a:buAutoNum type="arabicPeriod"/>
            </a:pPr>
            <a:r>
              <a:rPr lang="nl-NL" sz="1100" dirty="0"/>
              <a:t>GROBE, Hannes. </a:t>
            </a:r>
            <a:r>
              <a:rPr lang="nl-NL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nl-NL" sz="1100" dirty="0" smtClean="0"/>
              <a:t> </a:t>
            </a:r>
            <a:r>
              <a:rPr lang="nl-NL" sz="1100" dirty="0"/>
              <a:t>[online]. [cit. 26.2.2012]. Dostupný na WWW: &lt;http://cs.wikipedia.org/wiki/Soubor:Greenland-ice_sheet_hg.jpg</a:t>
            </a:r>
            <a:r>
              <a:rPr lang="nl-NL" sz="1100" dirty="0" smtClean="0"/>
              <a:t>&gt;.</a:t>
            </a:r>
            <a:endParaRPr lang="cs-CZ" sz="1100" dirty="0" smtClean="0"/>
          </a:p>
          <a:p>
            <a:pPr marL="274320" indent="-228600">
              <a:buAutoNum type="arabicPeriod"/>
            </a:pPr>
            <a:r>
              <a:rPr lang="cs-CZ" sz="1050" dirty="0"/>
              <a:t>MALIK, </a:t>
            </a:r>
            <a:r>
              <a:rPr lang="cs-CZ" sz="1050" dirty="0" err="1"/>
              <a:t>Aman</a:t>
            </a:r>
            <a:r>
              <a:rPr lang="cs-CZ" sz="1050" dirty="0"/>
              <a:t>. </a:t>
            </a:r>
            <a:r>
              <a:rPr lang="cs-CZ" sz="1050" i="1" dirty="0" err="1" smtClean="0"/>
              <a:t>Wikipedia</a:t>
            </a:r>
            <a:r>
              <a:rPr lang="cs-CZ" sz="1050" dirty="0" smtClean="0"/>
              <a:t> </a:t>
            </a:r>
            <a:r>
              <a:rPr lang="cs-CZ" sz="1050" dirty="0"/>
              <a:t>[online]. [cit. 26.2.2012]. Dostupný na WWW: &lt;http://en.wikipedia.org/wiki/</a:t>
            </a:r>
            <a:r>
              <a:rPr lang="cs-CZ" sz="1050" dirty="0" err="1"/>
              <a:t>File:Brown_Bluff.JPG</a:t>
            </a:r>
            <a:r>
              <a:rPr lang="cs-CZ" sz="1050" dirty="0" smtClean="0"/>
              <a:t>&gt;.</a:t>
            </a:r>
          </a:p>
          <a:p>
            <a:pPr marL="274320" indent="-228600">
              <a:buAutoNum type="arabicPeriod"/>
            </a:pPr>
            <a:r>
              <a:rPr lang="cs-CZ" sz="1100" dirty="0" smtClean="0"/>
              <a:t>ADAMEC</a:t>
            </a:r>
            <a:r>
              <a:rPr lang="cs-CZ" sz="1100" dirty="0"/>
              <a:t>, David.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[cit. 26.2.2012]. Dostupný na WWW: &lt;http://commons.wikimedia.org/wiki/</a:t>
            </a:r>
            <a:r>
              <a:rPr lang="cs-CZ" sz="1100" dirty="0" err="1"/>
              <a:t>File:Northwest_Territories_tundra_stones.jpg?uselang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/>
              <a:t>&gt;.</a:t>
            </a:r>
            <a:endParaRPr lang="cs-CZ" sz="1100" dirty="0" smtClean="0"/>
          </a:p>
          <a:p>
            <a:pPr marL="274320" indent="-228600">
              <a:buAutoNum type="arabicPeriod"/>
            </a:pPr>
            <a:r>
              <a:rPr lang="cs-CZ" sz="1100" dirty="0" smtClean="0"/>
              <a:t>BUISSE</a:t>
            </a:r>
            <a:r>
              <a:rPr lang="cs-CZ" sz="1100" dirty="0"/>
              <a:t>, Alexandre.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cit. 26.2.2012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&lt;http://cs.wikipedia.org/wiki/Soubor:20070818-0001-strolling_reindeer.jpg</a:t>
            </a:r>
            <a:r>
              <a:rPr lang="cs-CZ" sz="1100" dirty="0" smtClean="0"/>
              <a:t>&gt;.</a:t>
            </a:r>
          </a:p>
          <a:p>
            <a:pPr marL="274320" indent="-228600">
              <a:buAutoNum type="arabicPeriod"/>
            </a:pPr>
            <a:r>
              <a:rPr lang="cs-CZ" sz="1050" dirty="0"/>
              <a:t>BRUBAKER L.B.. </a:t>
            </a:r>
            <a:r>
              <a:rPr lang="cs-CZ" sz="1050" i="1" dirty="0" err="1"/>
              <a:t>Wikipedia</a:t>
            </a:r>
            <a:r>
              <a:rPr lang="cs-CZ" sz="1050" dirty="0"/>
              <a:t> [online]. [cit. 26.2.2012]. Dostupný na WWW: &lt;http://cs.wikipedia.org/wiki/</a:t>
            </a:r>
            <a:r>
              <a:rPr lang="cs-CZ" sz="1050" dirty="0" err="1"/>
              <a:t>Soubor:Picea_glauca_taiga.jpg</a:t>
            </a:r>
            <a:r>
              <a:rPr lang="cs-CZ" sz="1050" dirty="0"/>
              <a:t>&gt;.</a:t>
            </a:r>
            <a:endParaRPr lang="cs-CZ" sz="1100" dirty="0" smtClean="0"/>
          </a:p>
          <a:p>
            <a:pPr marL="274320" indent="-228600">
              <a:buAutoNum type="arabicPeriod"/>
            </a:pPr>
            <a:r>
              <a:rPr lang="cs-CZ" sz="1100" dirty="0" smtClean="0"/>
              <a:t>CHAPMAN</a:t>
            </a:r>
            <a:r>
              <a:rPr lang="cs-CZ" sz="1100" dirty="0"/>
              <a:t>, Carl.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cit. 26.2.2012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File:Bear_in_a_River.jpg?uselang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marL="274320" indent="-228600">
              <a:buAutoNum type="arabicPeriod"/>
            </a:pPr>
            <a:r>
              <a:rPr lang="nl-NL" sz="1100" dirty="0"/>
              <a:t>ERVINPOSPISIL. </a:t>
            </a:r>
            <a:r>
              <a:rPr lang="nl-NL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nl-NL" sz="1100" dirty="0" smtClean="0"/>
              <a:t> </a:t>
            </a:r>
            <a:r>
              <a:rPr lang="nl-NL" sz="1100" dirty="0"/>
              <a:t>[online]. </a:t>
            </a:r>
            <a:r>
              <a:rPr lang="nl-NL" sz="1100" dirty="0" smtClean="0"/>
              <a:t>[</a:t>
            </a:r>
            <a:r>
              <a:rPr lang="nl-NL" sz="11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cit. 26.2.2012</a:t>
            </a:r>
            <a:r>
              <a:rPr lang="nl-NL" sz="1100" dirty="0" smtClean="0"/>
              <a:t>]. </a:t>
            </a:r>
            <a:r>
              <a:rPr lang="nl-NL" sz="1100" dirty="0"/>
              <a:t>Dostupný na WWW: &lt;http://</a:t>
            </a:r>
            <a:r>
              <a:rPr lang="nl-NL" sz="1100" dirty="0" smtClean="0"/>
              <a:t>cs.wikipedia.org/wiki/Soubor:Karpatsk%C3%A1_ost%C5%99icov%C3%A1_dubohab%C5%99ina.jpg&gt;. </a:t>
            </a:r>
            <a:endParaRPr lang="cs-CZ" sz="1100" dirty="0" smtClean="0"/>
          </a:p>
          <a:p>
            <a:pPr marL="274320" indent="-228600">
              <a:buAutoNum type="arabicPeriod"/>
            </a:pPr>
            <a:r>
              <a:rPr lang="cs-CZ" sz="1100" dirty="0"/>
              <a:t>KROPIVNIK, Dani.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cit. 26.2.2012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</a:t>
            </a:r>
            <a:r>
              <a:rPr lang="cs-CZ" sz="1100" dirty="0" smtClean="0"/>
              <a:t>commons.wikimedia.org/wiki/</a:t>
            </a:r>
            <a:r>
              <a:rPr lang="cs-CZ" sz="1100" dirty="0" err="1" smtClean="0"/>
              <a:t>File:Martes_martes_crop.jpg?uselang</a:t>
            </a:r>
            <a:r>
              <a:rPr lang="cs-CZ" sz="1100" dirty="0" smtClean="0"/>
              <a:t>=</a:t>
            </a:r>
            <a:r>
              <a:rPr lang="cs-CZ" sz="1100" dirty="0" err="1" smtClean="0"/>
              <a:t>cs</a:t>
            </a:r>
            <a:r>
              <a:rPr lang="cs-CZ" sz="1100" dirty="0" smtClean="0"/>
              <a:t>&gt;.</a:t>
            </a:r>
          </a:p>
          <a:p>
            <a:pPr marL="274320" indent="-228600">
              <a:buAutoNum type="arabicPeriod"/>
            </a:pPr>
            <a:r>
              <a:rPr lang="cs-CZ" sz="1050" dirty="0"/>
              <a:t>TRAROTH.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26.2.2012</a:t>
            </a:r>
            <a:r>
              <a:rPr lang="cs-CZ" sz="1050" dirty="0"/>
              <a:t>]. Dostupný na WWW: &lt;http://commons.wikimedia.org/wiki/File:Silz_cerf8.jpg&gt;.</a:t>
            </a:r>
            <a:endParaRPr lang="cs-CZ" sz="1100" dirty="0" smtClean="0"/>
          </a:p>
          <a:p>
            <a:pPr marL="274320" indent="-228600">
              <a:buAutoNum type="arabicPeriod"/>
            </a:pPr>
            <a:r>
              <a:rPr lang="cs-CZ" sz="1100" dirty="0" smtClean="0"/>
              <a:t>VOLNÉ DÍLO. </a:t>
            </a:r>
            <a:r>
              <a:rPr lang="cs-CZ" sz="1100" i="1" dirty="0" err="1" smtClean="0"/>
              <a:t>Wikimedia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commons</a:t>
            </a:r>
            <a:r>
              <a:rPr lang="cs-CZ" sz="1100" dirty="0" smtClean="0"/>
              <a:t> [online]. [</a:t>
            </a:r>
            <a:r>
              <a:rPr lang="nl-NL" sz="11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cit. 26.2.2012</a:t>
            </a:r>
            <a:r>
              <a:rPr lang="cs-CZ" sz="1100" dirty="0" smtClean="0"/>
              <a:t>]. Dostupný na WWW: &lt;http://commons.wikimedia.org/wiki/</a:t>
            </a:r>
            <a:r>
              <a:rPr lang="cs-CZ" sz="1100" dirty="0" err="1" smtClean="0"/>
              <a:t>File:Step.JPG?uselang</a:t>
            </a:r>
            <a:r>
              <a:rPr lang="cs-CZ" sz="1100" dirty="0" smtClean="0"/>
              <a:t>=</a:t>
            </a:r>
            <a:r>
              <a:rPr lang="cs-CZ" sz="1100" dirty="0" err="1" smtClean="0"/>
              <a:t>cs</a:t>
            </a:r>
            <a:r>
              <a:rPr lang="cs-CZ" sz="1100" dirty="0" smtClean="0"/>
              <a:t>&gt;. </a:t>
            </a:r>
          </a:p>
          <a:p>
            <a:pPr marL="274320" indent="-228600">
              <a:buAutoNum type="arabicPeriod"/>
            </a:pPr>
            <a:r>
              <a:rPr lang="cs-CZ" sz="1100" dirty="0" smtClean="0"/>
              <a:t> </a:t>
            </a:r>
            <a:r>
              <a:rPr lang="cs-CZ" sz="1100" dirty="0"/>
              <a:t>YURIY75.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cit. 26.2.2012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&lt;http://commons.wikimedia.org/wiki/File:Aquila_nipalensis;_Baikonur_01.jpg?uselang=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74320" indent="-228600">
              <a:buAutoNum type="arabicPeriod"/>
            </a:pPr>
            <a:r>
              <a:rPr lang="cs-CZ" sz="1100" dirty="0"/>
              <a:t> TAGZEN.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cit. 26.2.2012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File:Flore</a:t>
            </a:r>
            <a:r>
              <a:rPr lang="cs-CZ" sz="1100" dirty="0"/>
              <a:t>_(42).</a:t>
            </a:r>
            <a:r>
              <a:rPr lang="cs-CZ" sz="1100" dirty="0" err="1" smtClean="0"/>
              <a:t>JPG?uselang</a:t>
            </a:r>
            <a:r>
              <a:rPr lang="cs-CZ" sz="1100" dirty="0" smtClean="0"/>
              <a:t>=</a:t>
            </a:r>
            <a:r>
              <a:rPr lang="cs-CZ" sz="1100" dirty="0" err="1" smtClean="0"/>
              <a:t>cs</a:t>
            </a:r>
            <a:r>
              <a:rPr lang="cs-CZ" sz="1100" dirty="0" smtClean="0"/>
              <a:t>&gt;. </a:t>
            </a:r>
          </a:p>
          <a:p>
            <a:pPr marL="274320" indent="-228600">
              <a:buAutoNum type="arabicPeriod"/>
            </a:pPr>
            <a:r>
              <a:rPr lang="cs-CZ" sz="1100" dirty="0"/>
              <a:t> 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cit. 26.2.2012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Soubor:Tobacco.jpg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74320" indent="-228600">
              <a:buAutoNum type="arabicPeriod"/>
            </a:pPr>
            <a:r>
              <a:rPr lang="cs-CZ" sz="1100" dirty="0"/>
              <a:t> 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cit. 26.2.2012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&lt;http://cs.wikipedia.org/wiki/Soubor:Olive_tree_Karystos2.jpg&gt;. </a:t>
            </a:r>
            <a:endParaRPr lang="cs-CZ" sz="1100" dirty="0" smtClean="0"/>
          </a:p>
          <a:p>
            <a:pPr marL="274320" indent="-228600">
              <a:buAutoNum type="arabicPeriod"/>
            </a:pPr>
            <a:r>
              <a:rPr lang="cs-CZ" sz="1100" dirty="0"/>
              <a:t> 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cit. 26.2.2012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&lt;http://de.wikipedia.org/w/</a:t>
            </a:r>
            <a:r>
              <a:rPr lang="cs-CZ" sz="1100" dirty="0" err="1"/>
              <a:t>index.php?title</a:t>
            </a:r>
            <a:r>
              <a:rPr lang="cs-CZ" sz="1100" dirty="0"/>
              <a:t>=</a:t>
            </a:r>
            <a:r>
              <a:rPr lang="cs-CZ" sz="1100" dirty="0" err="1"/>
              <a:t>Datei:Pino_Monserrato.JPG&amp;filetimestamp</a:t>
            </a:r>
            <a:r>
              <a:rPr lang="cs-CZ" sz="1100" dirty="0"/>
              <a:t>=20080605082723&gt;. </a:t>
            </a:r>
            <a:endParaRPr lang="cs-CZ" sz="1100" dirty="0" smtClean="0"/>
          </a:p>
          <a:p>
            <a:pPr marL="274320" indent="-228600">
              <a:buAutoNum type="arabicPeriod"/>
            </a:pPr>
            <a:r>
              <a:rPr lang="cs-CZ" sz="1100" dirty="0"/>
              <a:t> </a:t>
            </a:r>
            <a:r>
              <a:rPr lang="nl-NL" sz="1100" dirty="0"/>
              <a:t>GROBE, Hannes. </a:t>
            </a:r>
            <a:r>
              <a:rPr lang="nl-NL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nl-NL" sz="1100" dirty="0" smtClean="0"/>
              <a:t> </a:t>
            </a:r>
            <a:r>
              <a:rPr lang="nl-NL" sz="1100" dirty="0"/>
              <a:t>[online]. </a:t>
            </a:r>
            <a:r>
              <a:rPr lang="nl-NL" sz="1100" dirty="0" smtClean="0"/>
              <a:t>[</a:t>
            </a:r>
            <a:r>
              <a:rPr lang="nl-NL" sz="11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cit. 26.2.2012</a:t>
            </a:r>
            <a:r>
              <a:rPr lang="nl-NL" sz="1100" dirty="0" smtClean="0"/>
              <a:t>]. </a:t>
            </a:r>
            <a:r>
              <a:rPr lang="nl-NL" sz="1100" dirty="0"/>
              <a:t>Dostupný na WWW: &lt;http://cs.wikipedia.org/wiki/Soubor:Quercus_suber_algarve.jpg&gt;.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634553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4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5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6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7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8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9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10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1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667</Words>
  <Application>Microsoft Office PowerPoint</Application>
  <PresentationFormat>Předvádění na obrazovce (4:3)</PresentationFormat>
  <Paragraphs>102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11</vt:i4>
      </vt:variant>
      <vt:variant>
        <vt:lpstr>Nadpisy snímků</vt:lpstr>
      </vt:variant>
      <vt:variant>
        <vt:i4>12</vt:i4>
      </vt:variant>
    </vt:vector>
  </HeadingPairs>
  <TitlesOfParts>
    <vt:vector size="23" baseType="lpstr">
      <vt:lpstr>1_Aerodynamika</vt:lpstr>
      <vt:lpstr>2_Aerodynamika</vt:lpstr>
      <vt:lpstr>3_Aerodynamika</vt:lpstr>
      <vt:lpstr>4_Aerodynamika</vt:lpstr>
      <vt:lpstr>5_Aerodynamika</vt:lpstr>
      <vt:lpstr>6_Aerodynamika</vt:lpstr>
      <vt:lpstr>7_Aerodynamika</vt:lpstr>
      <vt:lpstr>8_Aerodynamika</vt:lpstr>
      <vt:lpstr>9_Aerodynamika</vt:lpstr>
      <vt:lpstr>10_Aerodynamika</vt:lpstr>
      <vt:lpstr>11_Aerodynamika</vt:lpstr>
      <vt:lpstr>Prezentace aplikace PowerPoint</vt:lpstr>
      <vt:lpstr>VEGETAČNÍ PÁSY        V EVROPĚ</vt:lpstr>
      <vt:lpstr>POLÁRNÍ PUSTINY - nejsevernější části Evropy</vt:lpstr>
      <vt:lpstr> TUNDRY - nejsevernější části Evropy</vt:lpstr>
      <vt:lpstr>LESY - pokrývají většinu povrchu mírného pásu</vt:lpstr>
      <vt:lpstr>Prezentace aplikace PowerPoint</vt:lpstr>
      <vt:lpstr>STEPI - jihovýchod Evropy - travnaté oblasti mírného pásu</vt:lpstr>
      <vt:lpstr>SUBTROPICKÁ KRAJINA - jih Evropy kolem Středozemního moře</vt:lpstr>
      <vt:lpstr>Prezentace aplikace PowerPoint</vt:lpstr>
      <vt:lpstr> Opakuj si.</vt:lpstr>
      <vt:lpstr> Tvoř dvojice. Piš na papír, potom zkontroluj.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 A ROSTLINY  V EVROPĚ</dc:title>
  <dc:creator> </dc:creator>
  <cp:lastModifiedBy> </cp:lastModifiedBy>
  <cp:revision>31</cp:revision>
  <dcterms:created xsi:type="dcterms:W3CDTF">2012-04-19T14:07:32Z</dcterms:created>
  <dcterms:modified xsi:type="dcterms:W3CDTF">2012-06-03T16:15:25Z</dcterms:modified>
</cp:coreProperties>
</file>