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77" r:id="rId2"/>
    <p:sldId id="265" r:id="rId3"/>
    <p:sldId id="258" r:id="rId4"/>
    <p:sldId id="257" r:id="rId5"/>
    <p:sldId id="260" r:id="rId6"/>
    <p:sldId id="261" r:id="rId7"/>
    <p:sldId id="270" r:id="rId8"/>
    <p:sldId id="262" r:id="rId9"/>
    <p:sldId id="272" r:id="rId10"/>
    <p:sldId id="263" r:id="rId11"/>
    <p:sldId id="274" r:id="rId12"/>
    <p:sldId id="266" r:id="rId13"/>
    <p:sldId id="267" r:id="rId14"/>
    <p:sldId id="27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D26625-6E08-435C-91A2-C0F518FD3F5B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F64794-7179-4701-9FF0-D4238B0B3E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58790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F64794-7179-4701-9FF0-D4238B0B3E22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040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F64794-7179-4701-9FF0-D4238B0B3E22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85833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14D85-FDAA-4261-A17A-F9C5EEFDE726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FADB3-2BCC-4B79-AE65-FF1C5F558B4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14D85-FDAA-4261-A17A-F9C5EEFDE726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FADB3-2BCC-4B79-AE65-FF1C5F558B4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14D85-FDAA-4261-A17A-F9C5EEFDE726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FADB3-2BCC-4B79-AE65-FF1C5F558B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14D85-FDAA-4261-A17A-F9C5EEFDE726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FADB3-2BCC-4B79-AE65-FF1C5F558B4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14D85-FDAA-4261-A17A-F9C5EEFDE726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FADB3-2BCC-4B79-AE65-FF1C5F558B4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14D85-FDAA-4261-A17A-F9C5EEFDE726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FADB3-2BCC-4B79-AE65-FF1C5F558B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14D85-FDAA-4261-A17A-F9C5EEFDE726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FADB3-2BCC-4B79-AE65-FF1C5F558B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14D85-FDAA-4261-A17A-F9C5EEFDE726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FADB3-2BCC-4B79-AE65-FF1C5F558B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14D85-FDAA-4261-A17A-F9C5EEFDE726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FADB3-2BCC-4B79-AE65-FF1C5F558B4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14D85-FDAA-4261-A17A-F9C5EEFDE726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FADB3-2BCC-4B79-AE65-FF1C5F558B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14D85-FDAA-4261-A17A-F9C5EEFDE726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FADB3-2BCC-4B79-AE65-FF1C5F558B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000">
              <a:srgbClr val="03D4A8">
                <a:lumMod val="95000"/>
                <a:lumOff val="5000"/>
              </a:srgbClr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9114D85-FDAA-4261-A17A-F9C5EEFDE726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F3FADB3-2BCC-4B79-AE65-FF1C5F558B4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//upload.wikimedia.org/wikipedia/commons/b/b7/Europe_topography_map.pn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//upload.wikimedia.org/wikipedia/commons/b/b7/Europe_topography_map.pn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9088" y="1871141"/>
            <a:ext cx="3425825" cy="2493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3"/>
          <p:cNvSpPr txBox="1">
            <a:spLocks/>
          </p:cNvSpPr>
          <p:nvPr/>
        </p:nvSpPr>
        <p:spPr bwMode="auto">
          <a:xfrm>
            <a:off x="522288" y="260648"/>
            <a:ext cx="8099424" cy="2087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Název školy: 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ZŠ Klášterec nad Ohří, Krátká 676</a:t>
            </a:r>
            <a:b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Autor: Mgr. Radoslava Mašatová</a:t>
            </a:r>
            <a:b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Název materiálu</a:t>
            </a:r>
            <a:r>
              <a:rPr kumimoji="0" lang="cs-CZ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400" b="0" i="1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VY_32_INOVACE_27_10_Vodstvo</a:t>
            </a:r>
            <a:r>
              <a:rPr kumimoji="0" lang="cs-CZ" sz="2400" b="0" i="1" u="none" strike="noStrike" kern="1200" cap="none" spc="0" normalizeH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Evropy (moře,</a:t>
            </a:r>
            <a:r>
              <a:rPr kumimoji="0" lang="cs-CZ" sz="2400" b="0" i="1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oceány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)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Číslo projektu: CZ.1.07/1.4.00/21.1115 </a:t>
            </a:r>
            <a:b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pic>
        <p:nvPicPr>
          <p:cNvPr id="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8057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Podnadpis 4"/>
          <p:cNvSpPr txBox="1">
            <a:spLocks/>
          </p:cNvSpPr>
          <p:nvPr/>
        </p:nvSpPr>
        <p:spPr bwMode="auto">
          <a:xfrm>
            <a:off x="797163" y="4176400"/>
            <a:ext cx="7559675" cy="1079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fontAlgn="base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fontAlgn="base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fontAlgn="base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fontAlgn="base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Anotace: Prezentace slouží k seznámení s polohou moří        a oceánů Evropy, k práci s mapou. Prvouka pro 5. ročník.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97213" y="4977221"/>
            <a:ext cx="4139952" cy="2769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DUM zveřejněn na http://dumy.cz/materialy/prehled</a:t>
            </a:r>
          </a:p>
        </p:txBody>
      </p:sp>
    </p:spTree>
    <p:extLst>
      <p:ext uri="{BB962C8B-B14F-4D97-AF65-F5344CB8AC3E}">
        <p14:creationId xmlns:p14="http://schemas.microsoft.com/office/powerpoint/2010/main" val="1934624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window dir="ver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>
                <a:solidFill>
                  <a:schemeClr val="tx1"/>
                </a:solidFill>
              </a:rPr>
              <a:t>MOŘE, OCEÁNY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714859" cy="1793167"/>
          </a:xfrm>
        </p:spPr>
        <p:txBody>
          <a:bodyPr/>
          <a:lstStyle/>
          <a:p>
            <a:r>
              <a:rPr lang="cs-CZ" sz="6000" dirty="0" smtClean="0">
                <a:solidFill>
                  <a:schemeClr val="tx1"/>
                </a:solidFill>
              </a:rPr>
              <a:t>EVROPA - VODSTVO</a:t>
            </a:r>
            <a:endParaRPr lang="cs-CZ" sz="6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0648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907704" y="476672"/>
            <a:ext cx="6512511" cy="1143000"/>
          </a:xfrm>
        </p:spPr>
        <p:txBody>
          <a:bodyPr/>
          <a:lstStyle/>
          <a:p>
            <a:r>
              <a:rPr lang="cs-CZ" sz="4800" dirty="0" smtClean="0">
                <a:solidFill>
                  <a:schemeClr val="tx1"/>
                </a:solidFill>
              </a:rPr>
              <a:t>OCEÁNY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sz="quarter" idx="13"/>
          </p:nvPr>
        </p:nvSpPr>
        <p:spPr>
          <a:xfrm>
            <a:off x="683568" y="1844824"/>
            <a:ext cx="7992888" cy="3744416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velké vodní plochy, které oddělují kontinenty</a:t>
            </a:r>
          </a:p>
          <a:p>
            <a:r>
              <a:rPr lang="cs-CZ" sz="3600" dirty="0">
                <a:solidFill>
                  <a:schemeClr val="tx1"/>
                </a:solidFill>
              </a:rPr>
              <a:t>j</a:t>
            </a:r>
            <a:r>
              <a:rPr lang="cs-CZ" sz="3600" dirty="0" smtClean="0">
                <a:solidFill>
                  <a:schemeClr val="tx1"/>
                </a:solidFill>
              </a:rPr>
              <a:t>ejich voda je slaná</a:t>
            </a:r>
          </a:p>
          <a:p>
            <a:r>
              <a:rPr lang="cs-CZ" sz="3600" dirty="0" smtClean="0">
                <a:solidFill>
                  <a:schemeClr val="tx1"/>
                </a:solidFill>
              </a:rPr>
              <a:t>Evropu obklopují vody </a:t>
            </a:r>
            <a:r>
              <a:rPr lang="cs-CZ" sz="3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Atlantského</a:t>
            </a:r>
            <a:r>
              <a:rPr lang="cs-CZ" sz="3600" dirty="0" smtClean="0">
                <a:solidFill>
                  <a:schemeClr val="tx1"/>
                </a:solidFill>
              </a:rPr>
              <a:t> a </a:t>
            </a:r>
            <a:r>
              <a:rPr lang="cs-CZ" sz="3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Severního ledového oceánu</a:t>
            </a:r>
            <a:endParaRPr lang="cs-CZ" sz="36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823078" y="6579737"/>
            <a:ext cx="32092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1.</a:t>
            </a:r>
            <a:endParaRPr lang="cs-CZ" sz="1200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795854" y="6519827"/>
            <a:ext cx="32092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2.</a:t>
            </a:r>
            <a:endParaRPr lang="cs-CZ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0479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Soubor:Europe topography map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04761"/>
            <a:ext cx="7920880" cy="6448478"/>
          </a:xfrm>
          <a:prstGeom prst="rect">
            <a:avLst/>
          </a:prstGeom>
          <a:solidFill>
            <a:schemeClr val="bg2">
              <a:lumMod val="90000"/>
            </a:schemeClr>
          </a:solidFill>
          <a:extLst/>
        </p:spPr>
      </p:pic>
      <p:sp>
        <p:nvSpPr>
          <p:cNvPr id="5" name="TextovéPole 4"/>
          <p:cNvSpPr txBox="1"/>
          <p:nvPr/>
        </p:nvSpPr>
        <p:spPr>
          <a:xfrm>
            <a:off x="290638" y="6376240"/>
            <a:ext cx="32092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1.</a:t>
            </a:r>
            <a:endParaRPr lang="cs-CZ" sz="1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954800" y="204761"/>
            <a:ext cx="43924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Severní ledový oceán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 rot="17989062">
            <a:off x="-44362" y="2172634"/>
            <a:ext cx="3086329" cy="523220"/>
          </a:xfrm>
          <a:prstGeom prst="rect">
            <a:avLst/>
          </a:prstGeom>
          <a:noFill/>
        </p:spPr>
        <p:txBody>
          <a:bodyPr wrap="none" rtlCol="0">
            <a:prstTxWarp prst="textInflateTop">
              <a:avLst>
                <a:gd name="adj" fmla="val 50000"/>
              </a:avLst>
            </a:prstTxWarp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Atlantský oceán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88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8823078" y="6581001"/>
            <a:ext cx="32092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2.</a:t>
            </a:r>
            <a:endParaRPr lang="cs-CZ" sz="1200" dirty="0">
              <a:solidFill>
                <a:schemeClr val="bg1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88"/>
            <a:ext cx="9176337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8818350" y="6514739"/>
            <a:ext cx="32092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3.</a:t>
            </a:r>
            <a:endParaRPr lang="cs-CZ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9657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xit" presetSubtype="32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" dur="2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53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4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/>
      <p:bldP spid="12" grpId="0"/>
      <p:bldP spid="13" grpId="0"/>
      <p:bldP spid="13" grpId="1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260648"/>
            <a:ext cx="6512511" cy="1143000"/>
          </a:xfrm>
        </p:spPr>
        <p:txBody>
          <a:bodyPr/>
          <a:lstStyle/>
          <a:p>
            <a:r>
              <a:rPr lang="cs-CZ" sz="4800" dirty="0" smtClean="0">
                <a:solidFill>
                  <a:schemeClr val="tx1"/>
                </a:solidFill>
              </a:rPr>
              <a:t>MOŘE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755576" y="1268760"/>
            <a:ext cx="7200800" cy="4896544"/>
          </a:xfrm>
        </p:spPr>
        <p:txBody>
          <a:bodyPr>
            <a:normAutofit lnSpcReduction="10000"/>
          </a:bodyPr>
          <a:lstStyle/>
          <a:p>
            <a:r>
              <a:rPr lang="cs-CZ" sz="3600" dirty="0">
                <a:solidFill>
                  <a:schemeClr val="tx1"/>
                </a:solidFill>
              </a:rPr>
              <a:t>j</a:t>
            </a:r>
            <a:r>
              <a:rPr lang="cs-CZ" sz="3600" dirty="0" smtClean="0">
                <a:solidFill>
                  <a:schemeClr val="tx1"/>
                </a:solidFill>
              </a:rPr>
              <a:t>sou součásti oceánů</a:t>
            </a:r>
          </a:p>
          <a:p>
            <a:r>
              <a:rPr lang="cs-CZ" sz="3600" dirty="0">
                <a:solidFill>
                  <a:schemeClr val="tx1"/>
                </a:solidFill>
              </a:rPr>
              <a:t>o</a:t>
            </a:r>
            <a:r>
              <a:rPr lang="cs-CZ" sz="3600" dirty="0" smtClean="0">
                <a:solidFill>
                  <a:schemeClr val="tx1"/>
                </a:solidFill>
              </a:rPr>
              <a:t>blévají pevniny (okrajová moře)</a:t>
            </a:r>
          </a:p>
          <a:p>
            <a:r>
              <a:rPr lang="cs-CZ" sz="3600" dirty="0">
                <a:solidFill>
                  <a:schemeClr val="tx1"/>
                </a:solidFill>
              </a:rPr>
              <a:t>p</a:t>
            </a:r>
            <a:r>
              <a:rPr lang="cs-CZ" sz="3600" dirty="0" smtClean="0">
                <a:solidFill>
                  <a:schemeClr val="tx1"/>
                </a:solidFill>
              </a:rPr>
              <a:t>ronikají do pevniny (vnitřní moře)</a:t>
            </a:r>
          </a:p>
          <a:p>
            <a:r>
              <a:rPr lang="cs-CZ" sz="3600" dirty="0">
                <a:solidFill>
                  <a:schemeClr val="tx1"/>
                </a:solidFill>
              </a:rPr>
              <a:t>z</a:t>
            </a:r>
            <a:r>
              <a:rPr lang="cs-CZ" sz="3600" dirty="0" smtClean="0">
                <a:solidFill>
                  <a:schemeClr val="tx1"/>
                </a:solidFill>
              </a:rPr>
              <a:t>áliv – výběžek moře do pevniny</a:t>
            </a:r>
          </a:p>
          <a:p>
            <a:r>
              <a:rPr lang="cs-CZ" sz="3600" dirty="0">
                <a:solidFill>
                  <a:schemeClr val="tx1"/>
                </a:solidFill>
              </a:rPr>
              <a:t>p</a:t>
            </a:r>
            <a:r>
              <a:rPr lang="cs-CZ" sz="3600" dirty="0" smtClean="0">
                <a:solidFill>
                  <a:schemeClr val="tx1"/>
                </a:solidFill>
              </a:rPr>
              <a:t>růliv – mořská úžina mezi dvěma výběžky pevniny</a:t>
            </a:r>
          </a:p>
          <a:p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6723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Europe topography map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208" y="188640"/>
            <a:ext cx="7783585" cy="6336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296212" y="189273"/>
            <a:ext cx="17860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Barentsovo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Šipka doleva 4"/>
          <p:cNvSpPr/>
          <p:nvPr/>
        </p:nvSpPr>
        <p:spPr>
          <a:xfrm>
            <a:off x="5576132" y="276089"/>
            <a:ext cx="720080" cy="2880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51521" y="564121"/>
            <a:ext cx="288032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okrajová moře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11960" y="690561"/>
            <a:ext cx="11737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Norské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Šipka doleva 7"/>
          <p:cNvSpPr/>
          <p:nvPr/>
        </p:nvSpPr>
        <p:spPr>
          <a:xfrm>
            <a:off x="3233552" y="777377"/>
            <a:ext cx="978408" cy="2880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3831187" y="2348879"/>
            <a:ext cx="12602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Severní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Šipka doleva 9"/>
          <p:cNvSpPr/>
          <p:nvPr/>
        </p:nvSpPr>
        <p:spPr>
          <a:xfrm>
            <a:off x="3059832" y="2435696"/>
            <a:ext cx="720080" cy="2880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0546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7" grpId="0"/>
      <p:bldP spid="8" grpId="0" animBg="1"/>
      <p:bldP spid="9" grpId="0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076" y="376747"/>
            <a:ext cx="3840000" cy="28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1538610" y="376747"/>
            <a:ext cx="26260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Barentsovo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moře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843728" y="2972025"/>
            <a:ext cx="32092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4.</a:t>
            </a:r>
            <a:endParaRPr lang="cs-CZ" sz="1200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652093"/>
            <a:ext cx="3847309" cy="28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755576" y="3662164"/>
            <a:ext cx="20136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Norské moře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55576" y="6248344"/>
            <a:ext cx="32092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5.</a:t>
            </a:r>
            <a:endParaRPr lang="cs-CZ" sz="1200" dirty="0">
              <a:solidFill>
                <a:schemeClr val="bg1"/>
              </a:solidFill>
            </a:endParaRPr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4909" y="1340768"/>
            <a:ext cx="3840000" cy="28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6664654" y="855508"/>
            <a:ext cx="21002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Severní moře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423878" y="3943769"/>
            <a:ext cx="3305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6.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1216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09550"/>
            <a:ext cx="7924800" cy="6443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550974"/>
            <a:ext cx="3600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75000"/>
                  </a:schemeClr>
                </a:solidFill>
              </a:rPr>
              <a:t>v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nitřní </a:t>
            </a:r>
          </a:p>
          <a:p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moře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948264" y="935801"/>
            <a:ext cx="7264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Bílé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Šipka doleva 3"/>
          <p:cNvSpPr/>
          <p:nvPr/>
        </p:nvSpPr>
        <p:spPr>
          <a:xfrm>
            <a:off x="5936352" y="1065457"/>
            <a:ext cx="978408" cy="2423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630110" y="2543852"/>
            <a:ext cx="12218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Baltské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Šipka doleva 5"/>
          <p:cNvSpPr/>
          <p:nvPr/>
        </p:nvSpPr>
        <p:spPr>
          <a:xfrm rot="11350464">
            <a:off x="3922531" y="2809235"/>
            <a:ext cx="682912" cy="320839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6181880"/>
            <a:ext cx="19992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Středozemní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Šipka nahoru 7"/>
          <p:cNvSpPr/>
          <p:nvPr/>
        </p:nvSpPr>
        <p:spPr>
          <a:xfrm rot="4637083">
            <a:off x="2368211" y="5608972"/>
            <a:ext cx="329644" cy="970933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280545" y="4999197"/>
            <a:ext cx="16619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Tyrhénské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Šipka doprava 9"/>
          <p:cNvSpPr/>
          <p:nvPr/>
        </p:nvSpPr>
        <p:spPr>
          <a:xfrm rot="702736">
            <a:off x="2887271" y="5306165"/>
            <a:ext cx="1122439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3131840" y="6370084"/>
            <a:ext cx="1440160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429106" y="4149080"/>
            <a:ext cx="14750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Jaderské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Šipka dolů 12"/>
          <p:cNvSpPr/>
          <p:nvPr/>
        </p:nvSpPr>
        <p:spPr>
          <a:xfrm rot="1941133">
            <a:off x="4508674" y="4566838"/>
            <a:ext cx="235957" cy="70592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5313323" y="6103702"/>
            <a:ext cx="11817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Jónské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Šipka doleva 14"/>
          <p:cNvSpPr/>
          <p:nvPr/>
        </p:nvSpPr>
        <p:spPr>
          <a:xfrm rot="1680616">
            <a:off x="4800202" y="5948523"/>
            <a:ext cx="629420" cy="265625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6395228" y="5501911"/>
            <a:ext cx="12795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Egejské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Šipka doleva 16"/>
          <p:cNvSpPr/>
          <p:nvPr/>
        </p:nvSpPr>
        <p:spPr>
          <a:xfrm rot="737383">
            <a:off x="5710558" y="5561736"/>
            <a:ext cx="691233" cy="29771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7722713" y="4783666"/>
            <a:ext cx="10374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Černé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Šipka dolů 18"/>
          <p:cNvSpPr/>
          <p:nvPr/>
        </p:nvSpPr>
        <p:spPr>
          <a:xfrm rot="5681698">
            <a:off x="7084662" y="4469210"/>
            <a:ext cx="283531" cy="97496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5045621" y="3337163"/>
            <a:ext cx="14494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Azovské 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Šipka dolů 20"/>
          <p:cNvSpPr/>
          <p:nvPr/>
        </p:nvSpPr>
        <p:spPr>
          <a:xfrm rot="18837047">
            <a:off x="6351040" y="3677775"/>
            <a:ext cx="288032" cy="70654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5922786" y="2372124"/>
            <a:ext cx="277511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Kaspické = 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největší</a:t>
            </a:r>
          </a:p>
          <a:p>
            <a:r>
              <a:rPr lang="cs-CZ" sz="2000" b="1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lané jezero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Šipka dolů 22"/>
          <p:cNvSpPr/>
          <p:nvPr/>
        </p:nvSpPr>
        <p:spPr>
          <a:xfrm rot="19889501">
            <a:off x="7814295" y="2975143"/>
            <a:ext cx="271560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426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  <p:bldP spid="5" grpId="0"/>
      <p:bldP spid="6" grpId="0" animBg="1"/>
      <p:bldP spid="7" grpId="0"/>
      <p:bldP spid="8" grpId="0" animBg="1"/>
      <p:bldP spid="9" grpId="0"/>
      <p:bldP spid="10" grpId="0" animBg="1"/>
      <p:bldP spid="11" grpId="0" animBg="1"/>
      <p:bldP spid="12" grpId="0"/>
      <p:bldP spid="13" grpId="0" animBg="1"/>
      <p:bldP spid="14" grpId="0"/>
      <p:bldP spid="15" grpId="0" animBg="1"/>
      <p:bldP spid="16" grpId="0"/>
      <p:bldP spid="17" grpId="0" animBg="1"/>
      <p:bldP spid="18" grpId="0"/>
      <p:bldP spid="19" grpId="0" animBg="1"/>
      <p:bldP spid="20" grpId="0"/>
      <p:bldP spid="21" grpId="0" animBg="1"/>
      <p:bldP spid="22" grpId="0"/>
      <p:bldP spid="2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109" y="3509806"/>
            <a:ext cx="4069143" cy="306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26" name="TextovéPole 25"/>
          <p:cNvSpPr txBox="1"/>
          <p:nvPr/>
        </p:nvSpPr>
        <p:spPr>
          <a:xfrm>
            <a:off x="4623845" y="5906888"/>
            <a:ext cx="41024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Jaderské moře (Dubrovník)</a:t>
            </a:r>
            <a:endParaRPr lang="cs-CZ" sz="2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16790" y="6305897"/>
            <a:ext cx="3305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8.</a:t>
            </a:r>
            <a:endParaRPr lang="cs-CZ" sz="1200" b="1" dirty="0">
              <a:solidFill>
                <a:schemeClr val="bg1"/>
              </a:solidFill>
            </a:endParaRPr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3845" y="1304944"/>
            <a:ext cx="4317498" cy="324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28" name="TextovéPole 27"/>
          <p:cNvSpPr txBox="1"/>
          <p:nvPr/>
        </p:nvSpPr>
        <p:spPr>
          <a:xfrm>
            <a:off x="6950261" y="764704"/>
            <a:ext cx="18774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Černé moře</a:t>
            </a:r>
            <a:endParaRPr lang="cs-CZ" sz="24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8610803" y="4267066"/>
            <a:ext cx="3305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9.</a:t>
            </a:r>
            <a:endParaRPr lang="cs-CZ" sz="1200" b="1" dirty="0">
              <a:solidFill>
                <a:schemeClr val="bg1"/>
              </a:solidFill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62199"/>
            <a:ext cx="4080383" cy="306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24" name="TextovéPole 23"/>
          <p:cNvSpPr txBox="1"/>
          <p:nvPr/>
        </p:nvSpPr>
        <p:spPr>
          <a:xfrm>
            <a:off x="1492664" y="142889"/>
            <a:ext cx="28392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Středozemní moře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51520" y="2915639"/>
            <a:ext cx="3305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7.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6335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7" grpId="0"/>
      <p:bldP spid="28" grpId="0"/>
      <p:bldP spid="29" grpId="0"/>
      <p:bldP spid="24" grpId="0"/>
      <p:bldP spid="2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09550"/>
            <a:ext cx="7924800" cy="6443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369004"/>
            <a:ext cx="366156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75000"/>
                  </a:schemeClr>
                </a:solidFill>
              </a:rPr>
              <a:t>z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álivy</a:t>
            </a:r>
          </a:p>
          <a:p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průlivy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652120" y="1701003"/>
            <a:ext cx="21884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Botnický záliv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Šipka doleva 3"/>
          <p:cNvSpPr/>
          <p:nvPr/>
        </p:nvSpPr>
        <p:spPr>
          <a:xfrm>
            <a:off x="4644008" y="1787624"/>
            <a:ext cx="978408" cy="2880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688361" y="4343908"/>
            <a:ext cx="22541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Biskajský záliv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Šipka doleva 5"/>
          <p:cNvSpPr/>
          <p:nvPr/>
        </p:nvSpPr>
        <p:spPr>
          <a:xfrm rot="442788">
            <a:off x="1979712" y="4394720"/>
            <a:ext cx="708649" cy="3600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142622" y="2507704"/>
            <a:ext cx="26548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Lamanšský průliv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Šipka dolů 7"/>
          <p:cNvSpPr/>
          <p:nvPr/>
        </p:nvSpPr>
        <p:spPr>
          <a:xfrm rot="20259646">
            <a:off x="2539257" y="2976001"/>
            <a:ext cx="242316" cy="79374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2087506" y="5747162"/>
            <a:ext cx="28504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Gibraltarský průliv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Šipka doleva 9"/>
          <p:cNvSpPr/>
          <p:nvPr/>
        </p:nvSpPr>
        <p:spPr>
          <a:xfrm>
            <a:off x="1449953" y="5871780"/>
            <a:ext cx="525013" cy="212431"/>
          </a:xfrm>
          <a:prstGeom prst="leftArrow">
            <a:avLst>
              <a:gd name="adj1" fmla="val 64108"/>
              <a:gd name="adj2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5947252" y="4337116"/>
            <a:ext cx="11608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Bospor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511489" y="5747162"/>
            <a:ext cx="16305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Dardanely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Šipka doleva 12"/>
          <p:cNvSpPr/>
          <p:nvPr/>
        </p:nvSpPr>
        <p:spPr>
          <a:xfrm rot="1906995">
            <a:off x="5708374" y="5614744"/>
            <a:ext cx="895317" cy="18384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lů 13"/>
          <p:cNvSpPr/>
          <p:nvPr/>
        </p:nvSpPr>
        <p:spPr>
          <a:xfrm rot="1332211">
            <a:off x="6051348" y="4754877"/>
            <a:ext cx="178573" cy="58595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6763160" y="4931078"/>
            <a:ext cx="1127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průlivy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1026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  <p:bldP spid="5" grpId="0"/>
      <p:bldP spid="6" grpId="0" animBg="1"/>
      <p:bldP spid="7" grpId="0"/>
      <p:bldP spid="8" grpId="0" animBg="1"/>
      <p:bldP spid="9" grpId="0"/>
      <p:bldP spid="10" grpId="0" animBg="1"/>
      <p:bldP spid="11" grpId="0"/>
      <p:bldP spid="12" grpId="0"/>
      <p:bldP spid="13" grpId="0" animBg="1"/>
      <p:bldP spid="14" grpId="0" animBg="1"/>
      <p:bldP spid="1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649" y="249191"/>
            <a:ext cx="3875076" cy="28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293695" y="242276"/>
            <a:ext cx="25523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k</a:t>
            </a:r>
            <a:r>
              <a:rPr lang="cs-CZ" sz="2400" b="1" dirty="0" smtClean="0"/>
              <a:t>anál La Manche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93695" y="2848499"/>
            <a:ext cx="42030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10.</a:t>
            </a:r>
            <a:endParaRPr lang="cs-CZ" sz="1200" b="1" dirty="0">
              <a:solidFill>
                <a:schemeClr val="bg1"/>
              </a:solidFill>
            </a:endParaRPr>
          </a:p>
        </p:txBody>
      </p:sp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8378" y="249191"/>
            <a:ext cx="3855298" cy="28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5858362" y="242275"/>
            <a:ext cx="28504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Gibraltarský průliv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8242449" y="2821272"/>
            <a:ext cx="42030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11.</a:t>
            </a:r>
            <a:endParaRPr lang="cs-CZ" sz="1200" b="1" dirty="0">
              <a:solidFill>
                <a:schemeClr val="bg1"/>
              </a:solidFill>
            </a:endParaRPr>
          </a:p>
        </p:txBody>
      </p:sp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645" y="3529338"/>
            <a:ext cx="3858489" cy="28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312582" y="3530769"/>
            <a:ext cx="21884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Botnický záliv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17284" y="6132339"/>
            <a:ext cx="42030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12.</a:t>
            </a:r>
            <a:endParaRPr lang="cs-CZ" sz="1200" b="1" dirty="0">
              <a:solidFill>
                <a:schemeClr val="bg1"/>
              </a:solidFill>
            </a:endParaRPr>
          </a:p>
        </p:txBody>
      </p:sp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8378" y="3529338"/>
            <a:ext cx="3814379" cy="28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4848378" y="3529338"/>
            <a:ext cx="32919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Průliv Dardanely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856048" y="6118453"/>
            <a:ext cx="40107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13.</a:t>
            </a:r>
            <a:endParaRPr lang="cs-CZ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2292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sz="quarter" idx="13"/>
          </p:nvPr>
        </p:nvSpPr>
        <p:spPr>
          <a:xfrm>
            <a:off x="323528" y="476672"/>
            <a:ext cx="8568952" cy="5112568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3500" b="1" dirty="0"/>
              <a:t>V</a:t>
            </a:r>
            <a:r>
              <a:rPr lang="cs-CZ" sz="3500" b="1" dirty="0" smtClean="0"/>
              <a:t>yhledejte průlivy, kterými budou proplouvat lodě:</a:t>
            </a:r>
          </a:p>
          <a:p>
            <a:r>
              <a:rPr lang="cs-CZ" sz="3200" dirty="0"/>
              <a:t>z</a:t>
            </a:r>
            <a:r>
              <a:rPr lang="cs-CZ" sz="3200" dirty="0" smtClean="0"/>
              <a:t>e Severního moře do Biskajského zálivu</a:t>
            </a:r>
          </a:p>
          <a:p>
            <a:pPr marL="45720" indent="0">
              <a:buNone/>
            </a:pPr>
            <a:endParaRPr lang="cs-CZ" sz="3200" dirty="0" smtClean="0"/>
          </a:p>
          <a:p>
            <a:r>
              <a:rPr lang="cs-CZ" sz="3200" dirty="0"/>
              <a:t>z</a:t>
            </a:r>
            <a:r>
              <a:rPr lang="cs-CZ" sz="3200" dirty="0" smtClean="0"/>
              <a:t> Atlantského oceánu do Středozemního moře</a:t>
            </a:r>
          </a:p>
          <a:p>
            <a:pPr marL="45720" indent="0">
              <a:buNone/>
            </a:pPr>
            <a:endParaRPr lang="cs-CZ" sz="3200" dirty="0" smtClean="0"/>
          </a:p>
          <a:p>
            <a:r>
              <a:rPr lang="cs-CZ" sz="3200" dirty="0"/>
              <a:t>z</a:t>
            </a:r>
            <a:r>
              <a:rPr lang="cs-CZ" sz="3200" dirty="0" smtClean="0"/>
              <a:t> Egejského do Černého moře</a:t>
            </a:r>
            <a:endParaRPr lang="cs-CZ" sz="3200" dirty="0"/>
          </a:p>
        </p:txBody>
      </p:sp>
      <p:sp>
        <p:nvSpPr>
          <p:cNvPr id="9" name="Obdélník 8"/>
          <p:cNvSpPr/>
          <p:nvPr/>
        </p:nvSpPr>
        <p:spPr>
          <a:xfrm>
            <a:off x="1835696" y="2204864"/>
            <a:ext cx="4572000" cy="86177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200" b="1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ea typeface="+mj-ea"/>
                <a:cs typeface="+mj-cs"/>
              </a:rPr>
              <a:t>Lamanšský průliv</a:t>
            </a:r>
            <a:br>
              <a:rPr lang="cs-CZ" sz="3200" b="1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ea typeface="+mj-ea"/>
                <a:cs typeface="+mj-cs"/>
              </a:rPr>
            </a:b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619672" y="3861048"/>
            <a:ext cx="4572000" cy="86177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200" b="1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ea typeface="+mj-ea"/>
                <a:cs typeface="+mj-cs"/>
              </a:rPr>
              <a:t>Gibraltarský průliv</a:t>
            </a:r>
            <a:br>
              <a:rPr lang="cs-CZ" sz="3200" b="1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ea typeface="+mj-ea"/>
                <a:cs typeface="+mj-cs"/>
              </a:rPr>
            </a:b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1629569" y="5373216"/>
            <a:ext cx="4572000" cy="86177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200" b="1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ea typeface="+mj-ea"/>
                <a:cs typeface="+mj-cs"/>
              </a:rPr>
              <a:t>Bospor a Dardanely</a:t>
            </a:r>
            <a:br>
              <a:rPr lang="cs-CZ" sz="3200" b="1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ea typeface="+mj-ea"/>
                <a:cs typeface="+mj-cs"/>
              </a:rPr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2041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251520" y="332656"/>
            <a:ext cx="4176464" cy="504056"/>
          </a:xfrm>
          <a:solidFill>
            <a:schemeClr val="bg2">
              <a:lumMod val="75000"/>
            </a:schemeClr>
          </a:solidFill>
        </p:spPr>
        <p:txBody>
          <a:bodyPr/>
          <a:lstStyle/>
          <a:p>
            <a:pPr algn="l"/>
            <a:r>
              <a:rPr lang="cs-CZ" sz="3200" dirty="0" smtClean="0"/>
              <a:t>Vyber vnitřní moře.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179512" y="908720"/>
            <a:ext cx="3960440" cy="201622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Černé moře</a:t>
            </a:r>
          </a:p>
          <a:p>
            <a:r>
              <a:rPr lang="cs-CZ" sz="3200" dirty="0" smtClean="0"/>
              <a:t>Norské moře</a:t>
            </a:r>
          </a:p>
          <a:p>
            <a:r>
              <a:rPr lang="cs-CZ" sz="3200" dirty="0" err="1" smtClean="0"/>
              <a:t>Barentsovo</a:t>
            </a:r>
            <a:r>
              <a:rPr lang="cs-CZ" sz="3200" dirty="0" smtClean="0"/>
              <a:t> moře</a:t>
            </a:r>
            <a:endParaRPr lang="cs-CZ" sz="3200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5004048" y="1484784"/>
            <a:ext cx="3960440" cy="894610"/>
          </a:xfrm>
          <a:solidFill>
            <a:schemeClr val="bg2">
              <a:lumMod val="75000"/>
            </a:schemeClr>
          </a:solidFill>
        </p:spPr>
        <p:txBody>
          <a:bodyPr/>
          <a:lstStyle/>
          <a:p>
            <a:pPr algn="l"/>
            <a:r>
              <a:rPr lang="cs-CZ" sz="2800" dirty="0" smtClean="0"/>
              <a:t>Břehy Pyrenejského poloostrova omývá?</a:t>
            </a:r>
            <a:endParaRPr lang="cs-CZ" sz="28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5076056" y="2615703"/>
            <a:ext cx="3744416" cy="27432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Indický oceán</a:t>
            </a:r>
          </a:p>
          <a:p>
            <a:r>
              <a:rPr lang="cs-CZ" sz="3200" dirty="0" smtClean="0"/>
              <a:t>Atlantský oceán</a:t>
            </a:r>
          </a:p>
          <a:p>
            <a:r>
              <a:rPr lang="cs-CZ" sz="3200" dirty="0" smtClean="0"/>
              <a:t>Severní ledový oceán</a:t>
            </a:r>
            <a:endParaRPr lang="cs-CZ" sz="3200" dirty="0"/>
          </a:p>
        </p:txBody>
      </p:sp>
      <p:sp>
        <p:nvSpPr>
          <p:cNvPr id="9" name="Zástupný symbol pro text 6"/>
          <p:cNvSpPr txBox="1">
            <a:spLocks/>
          </p:cNvSpPr>
          <p:nvPr/>
        </p:nvSpPr>
        <p:spPr>
          <a:xfrm>
            <a:off x="251520" y="3283843"/>
            <a:ext cx="4248472" cy="89461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vert="horz" lIns="91440" tIns="45720" rIns="91440" bIns="45720" rtlCol="0" anchor="b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20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8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2800" dirty="0" smtClean="0"/>
              <a:t>Které moře leží mezi Afrikou a Evropou?</a:t>
            </a:r>
            <a:endParaRPr lang="cs-CZ" sz="2800" dirty="0"/>
          </a:p>
        </p:txBody>
      </p:sp>
      <p:sp>
        <p:nvSpPr>
          <p:cNvPr id="10" name="Obdélník 9"/>
          <p:cNvSpPr/>
          <p:nvPr/>
        </p:nvSpPr>
        <p:spPr>
          <a:xfrm>
            <a:off x="261839" y="4437112"/>
            <a:ext cx="4572000" cy="1843582"/>
          </a:xfrm>
          <a:prstGeom prst="rect">
            <a:avLst/>
          </a:prstGeom>
        </p:spPr>
        <p:txBody>
          <a:bodyPr>
            <a:spAutoFit/>
          </a:bodyPr>
          <a:lstStyle/>
          <a:p>
            <a:pPr marL="228600" lvl="0" indent="-182880">
              <a:spcBef>
                <a:spcPct val="20000"/>
              </a:spcBef>
              <a:spcAft>
                <a:spcPts val="300"/>
              </a:spcAft>
              <a:buClr>
                <a:srgbClr val="F14124">
                  <a:lumMod val="75000"/>
                </a:srgbClr>
              </a:buClr>
              <a:buSzPct val="130000"/>
              <a:buFont typeface="Georgia" pitchFamily="18" charset="0"/>
              <a:buChar char="*"/>
            </a:pPr>
            <a:r>
              <a:rPr lang="cs-CZ" sz="32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Středozemní moře</a:t>
            </a:r>
            <a:endParaRPr lang="cs-CZ" sz="3200" dirty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marL="228600" lvl="0" indent="-182880">
              <a:spcBef>
                <a:spcPct val="20000"/>
              </a:spcBef>
              <a:spcAft>
                <a:spcPts val="300"/>
              </a:spcAft>
              <a:buClr>
                <a:srgbClr val="F14124">
                  <a:lumMod val="75000"/>
                </a:srgbClr>
              </a:buClr>
              <a:buSzPct val="130000"/>
              <a:buFont typeface="Georgia" pitchFamily="18" charset="0"/>
              <a:buChar char="*"/>
            </a:pPr>
            <a:r>
              <a:rPr lang="cs-CZ" sz="32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Severní moře</a:t>
            </a:r>
            <a:endParaRPr lang="cs-CZ" sz="3200" dirty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marL="228600" lvl="0" indent="-182880">
              <a:spcBef>
                <a:spcPct val="20000"/>
              </a:spcBef>
              <a:spcAft>
                <a:spcPts val="300"/>
              </a:spcAft>
              <a:buClr>
                <a:srgbClr val="F14124">
                  <a:lumMod val="75000"/>
                </a:srgbClr>
              </a:buClr>
              <a:buSzPct val="130000"/>
              <a:buFont typeface="Georgia" pitchFamily="18" charset="0"/>
              <a:buChar char="*"/>
            </a:pPr>
            <a:r>
              <a:rPr lang="cs-CZ" sz="32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Černé moře</a:t>
            </a:r>
            <a:endParaRPr lang="cs-CZ" sz="3200" dirty="0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9100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000"/>
                            </p:stCondLst>
                            <p:childTnLst>
                              <p:par>
                                <p:cTn id="33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xit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31" presetClass="exit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3000"/>
                            </p:stCondLst>
                            <p:childTnLst>
                              <p:par>
                                <p:cTn id="76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6000"/>
                            </p:stCondLst>
                            <p:childTnLst>
                              <p:par>
                                <p:cTn id="83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31" presetClass="exit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92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5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31" presetClass="exit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98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1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3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>
                            <p:stCondLst>
                              <p:cond delay="3000"/>
                            </p:stCondLst>
                            <p:childTnLst>
                              <p:par>
                                <p:cTn id="126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8" dur="2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2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2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1" dur="2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3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5" dur="2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2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2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8" dur="2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31" presetClass="exit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2" dur="2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2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2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5" dur="2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7" presetID="31" presetClass="exit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8" dur="2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2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2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1" dur="2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 animBg="1"/>
      <p:bldP spid="7" grpId="0" uiExpand="1" build="p" animBg="1"/>
      <p:bldP spid="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260648"/>
            <a:ext cx="8496944" cy="5832648"/>
          </a:xfrm>
        </p:spPr>
        <p:txBody>
          <a:bodyPr/>
          <a:lstStyle/>
          <a:p>
            <a:r>
              <a:rPr lang="cs-CZ" dirty="0" smtClean="0"/>
              <a:t> </a:t>
            </a:r>
            <a:r>
              <a:rPr lang="cs-CZ" sz="1200" dirty="0" smtClean="0"/>
              <a:t>Použité zdroje:</a:t>
            </a:r>
          </a:p>
          <a:p>
            <a:pPr marL="274320" indent="-228600">
              <a:buAutoNum type="arabicPeriod"/>
            </a:pPr>
            <a:r>
              <a:rPr lang="cs-CZ" sz="1100" dirty="0" smtClean="0"/>
              <a:t>JOSE</a:t>
            </a:r>
            <a:r>
              <a:rPr lang="cs-CZ" sz="1100" dirty="0"/>
              <a:t>, San.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[cit. </a:t>
            </a:r>
            <a:r>
              <a:rPr lang="cs-CZ" sz="1100" dirty="0" smtClean="0"/>
              <a:t>19.2.2012</a:t>
            </a:r>
            <a:r>
              <a:rPr lang="cs-CZ" sz="1100" dirty="0"/>
              <a:t>]. Dostupný na WWW: &lt;http://cs.wikipedia.org/wiki/</a:t>
            </a:r>
            <a:r>
              <a:rPr lang="cs-CZ" sz="1100" dirty="0" err="1"/>
              <a:t>Soubor:Europe_topography_map.png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274320" indent="-228600">
              <a:buAutoNum type="arabicPeriod"/>
            </a:pPr>
            <a:r>
              <a:rPr lang="cs-CZ" sz="1100" dirty="0"/>
              <a:t>FIOREZE, </a:t>
            </a:r>
            <a:r>
              <a:rPr lang="cs-CZ" sz="1100" dirty="0" err="1"/>
              <a:t>Tiago</a:t>
            </a:r>
            <a:r>
              <a:rPr lang="cs-CZ" sz="1100" dirty="0"/>
              <a:t>. </a:t>
            </a:r>
            <a:r>
              <a:rPr lang="cs-CZ" sz="1100" i="1" dirty="0" err="1"/>
              <a:t>Wikimedia</a:t>
            </a:r>
            <a:r>
              <a:rPr lang="cs-CZ" sz="1100" i="1" dirty="0"/>
              <a:t> </a:t>
            </a:r>
            <a:r>
              <a:rPr lang="cs-CZ" sz="1100" i="1" dirty="0" err="1"/>
              <a:t>commons</a:t>
            </a:r>
            <a:r>
              <a:rPr lang="cs-CZ" sz="1100" dirty="0"/>
              <a:t> [online]. </a:t>
            </a:r>
            <a:r>
              <a:rPr lang="cs-CZ" sz="1100" dirty="0" smtClean="0"/>
              <a:t>[</a:t>
            </a:r>
            <a:r>
              <a:rPr lang="cs-CZ" sz="1100" dirty="0">
                <a:solidFill>
                  <a:prstClr val="black">
                    <a:lumMod val="75000"/>
                    <a:lumOff val="25000"/>
                  </a:prstClr>
                </a:solidFill>
              </a:rPr>
              <a:t>cit. 19.2.2012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&lt;http://commons.wikimedia.org/wiki/</a:t>
            </a:r>
            <a:r>
              <a:rPr lang="cs-CZ" sz="1100" dirty="0" err="1"/>
              <a:t>File:Clouds_over_the_Atlantic_Ocean.jpg?uselang</a:t>
            </a:r>
            <a:r>
              <a:rPr lang="cs-CZ" sz="1100" dirty="0"/>
              <a:t>=</a:t>
            </a:r>
            <a:r>
              <a:rPr lang="cs-CZ" sz="1100" dirty="0" err="1"/>
              <a:t>cs</a:t>
            </a:r>
            <a:r>
              <a:rPr lang="cs-CZ" sz="1100" dirty="0" smtClean="0"/>
              <a:t>&gt;.</a:t>
            </a:r>
          </a:p>
          <a:p>
            <a:pPr marL="274320" indent="-228600">
              <a:buAutoNum type="arabicPeriod"/>
            </a:pPr>
            <a:r>
              <a:rPr lang="cs-CZ" sz="1100" dirty="0"/>
              <a:t>VOLNÉ DÍLO. </a:t>
            </a:r>
            <a:r>
              <a:rPr lang="cs-CZ" sz="1100" i="1" dirty="0" err="1"/>
              <a:t>Wikimedia</a:t>
            </a:r>
            <a:r>
              <a:rPr lang="cs-CZ" sz="1100" i="1" dirty="0"/>
              <a:t> </a:t>
            </a:r>
            <a:r>
              <a:rPr lang="cs-CZ" sz="1100" i="1" dirty="0" err="1"/>
              <a:t>commons</a:t>
            </a:r>
            <a:r>
              <a:rPr lang="cs-CZ" sz="1100" dirty="0"/>
              <a:t> [online]. </a:t>
            </a:r>
            <a:r>
              <a:rPr lang="cs-CZ" sz="1100" dirty="0" smtClean="0"/>
              <a:t>[</a:t>
            </a:r>
            <a:r>
              <a:rPr lang="cs-CZ" sz="1100" dirty="0">
                <a:solidFill>
                  <a:prstClr val="black">
                    <a:lumMod val="75000"/>
                    <a:lumOff val="25000"/>
                  </a:prstClr>
                </a:solidFill>
              </a:rPr>
              <a:t>cit. 19.2.2012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&lt;http://commons.wikimedia.org/wiki/File:Arct0279_-_Flickr_-_NOAA_Photo_Library.jpg?uselang=</a:t>
            </a:r>
            <a:r>
              <a:rPr lang="cs-CZ" sz="1100" dirty="0" err="1"/>
              <a:t>cs</a:t>
            </a:r>
            <a:r>
              <a:rPr lang="cs-CZ" sz="1100" dirty="0" smtClean="0"/>
              <a:t>&gt;.</a:t>
            </a:r>
          </a:p>
          <a:p>
            <a:pPr marL="274320" indent="-228600">
              <a:buAutoNum type="arabicPeriod"/>
            </a:pPr>
            <a:r>
              <a:rPr lang="cs-CZ" sz="1100" dirty="0"/>
              <a:t>VOLNÉ DÍLO. </a:t>
            </a:r>
            <a:r>
              <a:rPr lang="cs-CZ" sz="1100" i="1" dirty="0" err="1"/>
              <a:t>Wikimedia</a:t>
            </a:r>
            <a:r>
              <a:rPr lang="cs-CZ" sz="1100" i="1" dirty="0"/>
              <a:t> </a:t>
            </a:r>
            <a:r>
              <a:rPr lang="cs-CZ" sz="1100" i="1" dirty="0" err="1"/>
              <a:t>commons</a:t>
            </a:r>
            <a:r>
              <a:rPr lang="cs-CZ" sz="1100" dirty="0"/>
              <a:t> [online]. </a:t>
            </a:r>
            <a:r>
              <a:rPr lang="cs-CZ" sz="1100" dirty="0" smtClean="0"/>
              <a:t>[</a:t>
            </a:r>
            <a:r>
              <a:rPr lang="cs-CZ" sz="1100" dirty="0">
                <a:solidFill>
                  <a:prstClr val="black">
                    <a:lumMod val="75000"/>
                    <a:lumOff val="25000"/>
                  </a:prstClr>
                </a:solidFill>
              </a:rPr>
              <a:t>cit. 19.2.2012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&lt;http://commons.wikimedia.org/wiki/</a:t>
            </a:r>
            <a:r>
              <a:rPr lang="cs-CZ" sz="1100" dirty="0" err="1"/>
              <a:t>File:Cheshskaya_guba.jpg?uselang</a:t>
            </a:r>
            <a:r>
              <a:rPr lang="cs-CZ" sz="1100" dirty="0"/>
              <a:t>=</a:t>
            </a:r>
            <a:r>
              <a:rPr lang="cs-CZ" sz="1100" dirty="0" err="1"/>
              <a:t>cs</a:t>
            </a:r>
            <a:r>
              <a:rPr lang="cs-CZ" sz="1100" dirty="0" smtClean="0"/>
              <a:t>&gt;.</a:t>
            </a:r>
          </a:p>
          <a:p>
            <a:pPr marL="274320" indent="-228600">
              <a:buAutoNum type="arabicPeriod"/>
            </a:pPr>
            <a:r>
              <a:rPr lang="cs-CZ" sz="1100" dirty="0" smtClean="0"/>
              <a:t>GUTTORM, </a:t>
            </a:r>
            <a:r>
              <a:rPr lang="cs-CZ" sz="1100" dirty="0" err="1" smtClean="0"/>
              <a:t>Raknes</a:t>
            </a:r>
            <a:r>
              <a:rPr lang="cs-CZ" sz="1100" dirty="0" smtClean="0"/>
              <a:t>. </a:t>
            </a:r>
            <a:r>
              <a:rPr lang="cs-CZ" sz="1100" i="1" dirty="0" err="1"/>
              <a:t>Wikimedia</a:t>
            </a:r>
            <a:r>
              <a:rPr lang="cs-CZ" sz="1100" i="1" dirty="0"/>
              <a:t> </a:t>
            </a:r>
            <a:r>
              <a:rPr lang="cs-CZ" sz="1100" i="1" dirty="0" err="1"/>
              <a:t>commons</a:t>
            </a:r>
            <a:r>
              <a:rPr lang="cs-CZ" sz="1100" dirty="0"/>
              <a:t> [online]. </a:t>
            </a:r>
            <a:r>
              <a:rPr lang="cs-CZ" sz="1100" dirty="0" smtClean="0"/>
              <a:t>[</a:t>
            </a:r>
            <a:r>
              <a:rPr lang="cs-CZ" sz="1100" dirty="0">
                <a:solidFill>
                  <a:prstClr val="black">
                    <a:lumMod val="75000"/>
                    <a:lumOff val="25000"/>
                  </a:prstClr>
                </a:solidFill>
              </a:rPr>
              <a:t>cit. 19.2.2012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&lt;http://commons.wikimedia.org/wiki/</a:t>
            </a:r>
            <a:r>
              <a:rPr lang="cs-CZ" sz="1100" dirty="0" err="1"/>
              <a:t>File:Brennviksanden.jpg?uselang</a:t>
            </a:r>
            <a:r>
              <a:rPr lang="cs-CZ" sz="1100" dirty="0"/>
              <a:t>=</a:t>
            </a:r>
            <a:r>
              <a:rPr lang="cs-CZ" sz="1100" dirty="0" err="1"/>
              <a:t>csm</a:t>
            </a:r>
            <a:r>
              <a:rPr lang="cs-CZ" sz="1100" dirty="0" smtClean="0"/>
              <a:t>&gt;.</a:t>
            </a:r>
          </a:p>
          <a:p>
            <a:pPr marL="274320" indent="-228600">
              <a:buAutoNum type="arabicPeriod"/>
            </a:pPr>
            <a:r>
              <a:rPr lang="cs-CZ" sz="1100" dirty="0" smtClean="0"/>
              <a:t> </a:t>
            </a:r>
            <a:r>
              <a:rPr lang="en-US" sz="1100" dirty="0"/>
              <a:t>4028MDK09. </a:t>
            </a:r>
            <a:r>
              <a:rPr lang="en-US" sz="1100" i="1" dirty="0"/>
              <a:t>Wikimedia commons</a:t>
            </a:r>
            <a:r>
              <a:rPr lang="en-US" sz="1100" dirty="0"/>
              <a:t> [online]. </a:t>
            </a:r>
            <a:r>
              <a:rPr lang="en-US" sz="1100" dirty="0" smtClean="0"/>
              <a:t>[</a:t>
            </a:r>
            <a:r>
              <a:rPr lang="cs-CZ" sz="1100" dirty="0">
                <a:solidFill>
                  <a:prstClr val="black">
                    <a:lumMod val="75000"/>
                    <a:lumOff val="25000"/>
                  </a:prstClr>
                </a:solidFill>
              </a:rPr>
              <a:t>cit. 19.2.2012</a:t>
            </a:r>
            <a:r>
              <a:rPr lang="en-US" sz="1100" dirty="0" smtClean="0"/>
              <a:t>]. </a:t>
            </a:r>
            <a:r>
              <a:rPr lang="en-US" sz="1100" dirty="0" err="1"/>
              <a:t>Dostupný</a:t>
            </a:r>
            <a:r>
              <a:rPr lang="en-US" sz="1100" dirty="0"/>
              <a:t> </a:t>
            </a:r>
            <a:r>
              <a:rPr lang="en-US" sz="1100" dirty="0" err="1"/>
              <a:t>na</a:t>
            </a:r>
            <a:r>
              <a:rPr lang="en-US" sz="1100" dirty="0"/>
              <a:t> WWW: &lt;http://commons.wikimedia.org/wiki/File:Nordsee_Vogelzug.JPG?uselang=cs&gt;. </a:t>
            </a:r>
            <a:endParaRPr lang="cs-CZ" sz="1100" dirty="0" smtClean="0"/>
          </a:p>
          <a:p>
            <a:pPr marL="274320" indent="-228600">
              <a:buAutoNum type="arabicPeriod"/>
            </a:pPr>
            <a:r>
              <a:rPr lang="cs-CZ" sz="1100" dirty="0"/>
              <a:t>VOLNÉ DÍLO. </a:t>
            </a:r>
            <a:r>
              <a:rPr lang="cs-CZ" sz="1100" i="1" dirty="0" err="1"/>
              <a:t>Wikimedia</a:t>
            </a:r>
            <a:r>
              <a:rPr lang="cs-CZ" sz="1100" i="1" dirty="0"/>
              <a:t> </a:t>
            </a:r>
            <a:r>
              <a:rPr lang="cs-CZ" sz="1100" i="1" dirty="0" err="1"/>
              <a:t>commons</a:t>
            </a:r>
            <a:r>
              <a:rPr lang="cs-CZ" sz="1100" dirty="0"/>
              <a:t> [online]. </a:t>
            </a:r>
            <a:r>
              <a:rPr lang="cs-CZ" sz="1100" dirty="0" smtClean="0"/>
              <a:t>[</a:t>
            </a:r>
            <a:r>
              <a:rPr lang="cs-CZ" sz="1100" dirty="0">
                <a:solidFill>
                  <a:prstClr val="black">
                    <a:lumMod val="75000"/>
                    <a:lumOff val="25000"/>
                  </a:prstClr>
                </a:solidFill>
              </a:rPr>
              <a:t>cit. 19.2.2012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&lt;http://commons.wikimedia.org/wiki/File:Jet%C3%A9e_Lindos_Rhodes.jpg?uselang=</a:t>
            </a:r>
            <a:r>
              <a:rPr lang="cs-CZ" sz="1100" dirty="0" err="1"/>
              <a:t>cs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274320" indent="-228600">
              <a:buAutoNum type="arabicPeriod"/>
            </a:pPr>
            <a:r>
              <a:rPr lang="cs-CZ" sz="1100" dirty="0"/>
              <a:t>JOAN. </a:t>
            </a:r>
            <a:r>
              <a:rPr lang="cs-CZ" sz="1100" i="1" dirty="0" err="1"/>
              <a:t>Wikimedia</a:t>
            </a:r>
            <a:r>
              <a:rPr lang="cs-CZ" sz="1100" i="1" dirty="0"/>
              <a:t> </a:t>
            </a:r>
            <a:r>
              <a:rPr lang="cs-CZ" sz="1100" i="1" dirty="0" err="1"/>
              <a:t>commons</a:t>
            </a:r>
            <a:r>
              <a:rPr lang="cs-CZ" sz="1100" dirty="0"/>
              <a:t> [online]. </a:t>
            </a:r>
            <a:r>
              <a:rPr lang="cs-CZ" sz="1100" dirty="0" smtClean="0"/>
              <a:t>[</a:t>
            </a:r>
            <a:r>
              <a:rPr lang="cs-CZ" sz="1100" dirty="0">
                <a:solidFill>
                  <a:prstClr val="black">
                    <a:lumMod val="75000"/>
                    <a:lumOff val="25000"/>
                  </a:prstClr>
                </a:solidFill>
              </a:rPr>
              <a:t>cit. 19.2.2012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&lt;http://commons.wikimedia.org/wiki/</a:t>
            </a:r>
            <a:r>
              <a:rPr lang="cs-CZ" sz="1100" dirty="0" err="1"/>
              <a:t>File:Dubrovnik</a:t>
            </a:r>
            <a:r>
              <a:rPr lang="cs-CZ" sz="1100" dirty="0"/>
              <a:t>_.</a:t>
            </a:r>
            <a:r>
              <a:rPr lang="cs-CZ" sz="1100" dirty="0" err="1"/>
              <a:t>jpg?uselang</a:t>
            </a:r>
            <a:r>
              <a:rPr lang="cs-CZ" sz="1100" dirty="0"/>
              <a:t>=</a:t>
            </a:r>
            <a:r>
              <a:rPr lang="cs-CZ" sz="1100" dirty="0" err="1"/>
              <a:t>cs</a:t>
            </a:r>
            <a:r>
              <a:rPr lang="cs-CZ" sz="1100" dirty="0" smtClean="0"/>
              <a:t>&gt;.</a:t>
            </a:r>
          </a:p>
          <a:p>
            <a:pPr marL="274320" indent="-228600">
              <a:buAutoNum type="arabicPeriod"/>
            </a:pPr>
            <a:r>
              <a:rPr lang="cs-CZ" sz="1100" dirty="0"/>
              <a:t>VOLNÉ DÍLO. </a:t>
            </a:r>
            <a:r>
              <a:rPr lang="cs-CZ" sz="1100" i="1" dirty="0" err="1"/>
              <a:t>Wikimedia</a:t>
            </a:r>
            <a:r>
              <a:rPr lang="cs-CZ" sz="1100" i="1" dirty="0"/>
              <a:t> </a:t>
            </a:r>
            <a:r>
              <a:rPr lang="cs-CZ" sz="1100" i="1" dirty="0" err="1"/>
              <a:t>commons</a:t>
            </a:r>
            <a:r>
              <a:rPr lang="cs-CZ" sz="1100" dirty="0"/>
              <a:t> [online]. </a:t>
            </a:r>
            <a:r>
              <a:rPr lang="cs-CZ" sz="1100" dirty="0" smtClean="0"/>
              <a:t>[</a:t>
            </a:r>
            <a:r>
              <a:rPr lang="cs-CZ" sz="1100" dirty="0">
                <a:solidFill>
                  <a:prstClr val="black">
                    <a:lumMod val="75000"/>
                    <a:lumOff val="25000"/>
                  </a:prstClr>
                </a:solidFill>
              </a:rPr>
              <a:t>cit. 19.2.2012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&lt;http://commons.wikimedia.org/wiki/File:Fiolent_Sevastopol_2009_G1.jpg?uselang=</a:t>
            </a:r>
            <a:r>
              <a:rPr lang="cs-CZ" sz="1100" dirty="0" err="1"/>
              <a:t>cs</a:t>
            </a:r>
            <a:r>
              <a:rPr lang="cs-CZ" sz="1100" dirty="0" smtClean="0"/>
              <a:t>&gt;.</a:t>
            </a:r>
          </a:p>
          <a:p>
            <a:pPr marL="274320" indent="-228600">
              <a:buAutoNum type="arabicPeriod"/>
            </a:pPr>
            <a:r>
              <a:rPr lang="cs-CZ" sz="1100" dirty="0" smtClean="0"/>
              <a:t> SÜSSBRICH</a:t>
            </a:r>
            <a:r>
              <a:rPr lang="cs-CZ" sz="1100" dirty="0"/>
              <a:t>, Rolf. </a:t>
            </a:r>
            <a:r>
              <a:rPr lang="cs-CZ" sz="1100" i="1" dirty="0" err="1"/>
              <a:t>Wikimedia</a:t>
            </a:r>
            <a:r>
              <a:rPr lang="cs-CZ" sz="1100" i="1" dirty="0"/>
              <a:t> </a:t>
            </a:r>
            <a:r>
              <a:rPr lang="cs-CZ" sz="1100" i="1" dirty="0" err="1"/>
              <a:t>commons</a:t>
            </a:r>
            <a:r>
              <a:rPr lang="cs-CZ" sz="1100" dirty="0"/>
              <a:t> [online]. </a:t>
            </a:r>
            <a:r>
              <a:rPr lang="cs-CZ" sz="1100" dirty="0" smtClean="0"/>
              <a:t>[</a:t>
            </a:r>
            <a:r>
              <a:rPr lang="cs-CZ" sz="1100" dirty="0">
                <a:solidFill>
                  <a:prstClr val="black">
                    <a:lumMod val="75000"/>
                    <a:lumOff val="25000"/>
                  </a:prstClr>
                </a:solidFill>
              </a:rPr>
              <a:t>cit. 19.2.2012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&lt;http://commons.wikimedia.org/wiki/</a:t>
            </a:r>
            <a:r>
              <a:rPr lang="cs-CZ" sz="1100" dirty="0" err="1"/>
              <a:t>File:France_cap_gris_nez_sb.jpg?uselang</a:t>
            </a:r>
            <a:r>
              <a:rPr lang="cs-CZ" sz="1100" dirty="0"/>
              <a:t>=</a:t>
            </a:r>
            <a:r>
              <a:rPr lang="cs-CZ" sz="1100" dirty="0" err="1"/>
              <a:t>cs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274320" indent="-228600">
              <a:buAutoNum type="arabicPeriod"/>
            </a:pPr>
            <a:r>
              <a:rPr lang="cs-CZ" sz="1100" dirty="0"/>
              <a:t> LOHNINGER, Hans. </a:t>
            </a:r>
            <a:r>
              <a:rPr lang="cs-CZ" sz="1100" i="1" smtClean="0"/>
              <a:t>Wikipedia</a:t>
            </a:r>
            <a:r>
              <a:rPr lang="cs-CZ" sz="110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cs-CZ" sz="1100" dirty="0">
                <a:solidFill>
                  <a:prstClr val="black">
                    <a:lumMod val="75000"/>
                    <a:lumOff val="25000"/>
                  </a:prstClr>
                </a:solidFill>
              </a:rPr>
              <a:t>cit. 19.2.2012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Soubor:Rock_of_Gibraltar_seen_from_Punta_Carnero.jpg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274320" indent="-228600">
              <a:buAutoNum type="arabicPeriod"/>
            </a:pPr>
            <a:r>
              <a:rPr lang="cs-CZ" sz="1100" dirty="0"/>
              <a:t> </a:t>
            </a:r>
            <a:r>
              <a:rPr lang="en-US" sz="1100" dirty="0"/>
              <a:t>LPFI. </a:t>
            </a:r>
            <a:r>
              <a:rPr lang="en-US" sz="1100" i="1" dirty="0"/>
              <a:t>Wikimedia commons</a:t>
            </a:r>
            <a:r>
              <a:rPr lang="en-US" sz="1100" dirty="0"/>
              <a:t> [online]. </a:t>
            </a:r>
            <a:r>
              <a:rPr lang="en-US" sz="1100" dirty="0" smtClean="0"/>
              <a:t>[</a:t>
            </a:r>
            <a:r>
              <a:rPr lang="cs-CZ" sz="1100" dirty="0">
                <a:solidFill>
                  <a:prstClr val="black">
                    <a:lumMod val="75000"/>
                    <a:lumOff val="25000"/>
                  </a:prstClr>
                </a:solidFill>
              </a:rPr>
              <a:t>cit. 19.2.2012</a:t>
            </a:r>
            <a:r>
              <a:rPr lang="en-US" sz="1100" dirty="0" smtClean="0"/>
              <a:t>]. </a:t>
            </a:r>
            <a:r>
              <a:rPr lang="en-US" sz="1100" dirty="0" err="1"/>
              <a:t>Dostupný</a:t>
            </a:r>
            <a:r>
              <a:rPr lang="en-US" sz="1100" dirty="0"/>
              <a:t> </a:t>
            </a:r>
            <a:r>
              <a:rPr lang="en-US" sz="1100" dirty="0" err="1"/>
              <a:t>na</a:t>
            </a:r>
            <a:r>
              <a:rPr lang="en-US" sz="1100" dirty="0"/>
              <a:t> WWW: &lt;http://commons.wikimedia.org/wiki/File:V%C3%A4dersk%C3%A4r_Norrhavet.jpg?uselang=cs&gt;. </a:t>
            </a:r>
            <a:endParaRPr lang="cs-CZ" sz="1100" dirty="0" smtClean="0"/>
          </a:p>
          <a:p>
            <a:pPr marL="274320" indent="-228600">
              <a:buAutoNum type="arabicPeriod"/>
            </a:pPr>
            <a:r>
              <a:rPr lang="cs-CZ" sz="1100" dirty="0"/>
              <a:t> </a:t>
            </a:r>
            <a:r>
              <a:rPr lang="pt-BR" sz="1100" dirty="0"/>
              <a:t>NASA. </a:t>
            </a:r>
            <a:r>
              <a:rPr lang="pt-BR" sz="1100" i="1" dirty="0"/>
              <a:t>Wikimedia commons</a:t>
            </a:r>
            <a:r>
              <a:rPr lang="pt-BR" sz="1100" dirty="0"/>
              <a:t> [online]. </a:t>
            </a:r>
            <a:r>
              <a:rPr lang="pt-BR" sz="1100" dirty="0" smtClean="0"/>
              <a:t>[</a:t>
            </a:r>
            <a:r>
              <a:rPr lang="cs-CZ" sz="1100" dirty="0">
                <a:solidFill>
                  <a:prstClr val="black">
                    <a:lumMod val="75000"/>
                    <a:lumOff val="25000"/>
                  </a:prstClr>
                </a:solidFill>
              </a:rPr>
              <a:t>cit. 19.2.2012</a:t>
            </a:r>
            <a:r>
              <a:rPr lang="pt-BR" sz="1100" dirty="0" smtClean="0"/>
              <a:t>]. </a:t>
            </a:r>
            <a:r>
              <a:rPr lang="pt-BR" sz="1100" dirty="0"/>
              <a:t>Dostupný na WWW: &lt;http://commons.wikimedia.org/wiki/File:Dardanelles_landsat.jpg?uselang=cs&gt;.</a:t>
            </a:r>
            <a:endParaRPr lang="cs-CZ" sz="1100" dirty="0" smtClean="0"/>
          </a:p>
        </p:txBody>
      </p:sp>
    </p:spTree>
    <p:extLst>
      <p:ext uri="{BB962C8B-B14F-4D97-AF65-F5344CB8AC3E}">
        <p14:creationId xmlns:p14="http://schemas.microsoft.com/office/powerpoint/2010/main" val="2832516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265</TotalTime>
  <Words>560</Words>
  <Application>Microsoft Office PowerPoint</Application>
  <PresentationFormat>Předvádění na obrazovce (4:3)</PresentationFormat>
  <Paragraphs>107</Paragraphs>
  <Slides>14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Aerodynamika</vt:lpstr>
      <vt:lpstr>Prezentace aplikace PowerPoint</vt:lpstr>
      <vt:lpstr>EVROPA - VODSTVO</vt:lpstr>
      <vt:lpstr>OCEÁNY</vt:lpstr>
      <vt:lpstr>Prezentace aplikace PowerPoint</vt:lpstr>
      <vt:lpstr>MOŘE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EVROPA - VODSTVO</dc:title>
  <dc:creator> </dc:creator>
  <cp:lastModifiedBy> </cp:lastModifiedBy>
  <cp:revision>78</cp:revision>
  <dcterms:created xsi:type="dcterms:W3CDTF">2012-02-19T10:06:02Z</dcterms:created>
  <dcterms:modified xsi:type="dcterms:W3CDTF">2012-06-03T12:20:15Z</dcterms:modified>
</cp:coreProperties>
</file>