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</p:sldMasterIdLst>
  <p:notesMasterIdLst>
    <p:notesMasterId r:id="rId12"/>
  </p:notesMasterIdLst>
  <p:sldIdLst>
    <p:sldId id="269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24FA9-3BD2-428D-BB1A-2FBA0872CDDF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7A998F-9761-45FC-8E74-914249CAF1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347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7A998F-9761-45FC-8E74-914249CAF19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788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BF0D7C-7D5C-4472-817D-D38B8E35BB6D}" type="datetimeFigureOut">
              <a:rPr lang="cs-CZ" smtClean="0">
                <a:solidFill>
                  <a:srgbClr val="ECE9C6"/>
                </a:solidFill>
              </a:rPr>
              <a:pPr/>
              <a:t>3.6.2012</a:t>
            </a:fld>
            <a:endParaRPr lang="cs-CZ">
              <a:solidFill>
                <a:srgbClr val="ECE9C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ECE9C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23393F6-DD1A-4042-890E-CF6CA26FDF2C}" type="slidenum">
              <a:rPr lang="cs-CZ" smtClean="0">
                <a:solidFill>
                  <a:srgbClr val="ECE9C6"/>
                </a:solidFill>
              </a:rPr>
              <a:pPr/>
              <a:t>‹#›</a:t>
            </a:fld>
            <a:endParaRPr lang="cs-CZ">
              <a:solidFill>
                <a:srgbClr val="ECE9C6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ln w="3175">
                    <a:solidFill>
                      <a:srgbClr val="ECE9C6">
                        <a:alpha val="60000"/>
                      </a:srgbClr>
                    </a:solidFill>
                  </a:ln>
                  <a:solidFill>
                    <a:srgbClr val="ECE9C6">
                      <a:lumMod val="90000"/>
                    </a:srgb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054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64273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4606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0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206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9782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99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52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30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7557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>
                  <a:solidFill>
                    <a:srgbClr val="895D1D">
                      <a:lumMod val="60000"/>
                      <a:lumOff val="40000"/>
                    </a:srgbClr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5348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7BF0D7C-7D5C-4472-817D-D38B8E35BB6D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23393F6-DD1A-4042-890E-CF6CA26FDF2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7BF0D7C-7D5C-4472-817D-D38B8E35BB6D}" type="datetimeFigureOut">
              <a:rPr lang="cs-CZ" smtClean="0">
                <a:solidFill>
                  <a:srgbClr val="895D1D"/>
                </a:solidFill>
              </a:rPr>
              <a:pPr/>
              <a:t>3.6.2012</a:t>
            </a:fld>
            <a:endParaRPr lang="cs-CZ">
              <a:solidFill>
                <a:srgbClr val="895D1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895D1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23393F6-DD1A-4042-890E-CF6CA26FDF2C}" type="slidenum">
              <a:rPr lang="cs-CZ" smtClean="0">
                <a:solidFill>
                  <a:srgbClr val="895D1D"/>
                </a:solidFill>
              </a:rPr>
              <a:pPr/>
              <a:t>‹#›</a:t>
            </a:fld>
            <a:endParaRPr lang="cs-CZ">
              <a:solidFill>
                <a:srgbClr val="895D1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13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b/b7/Europe_topography_map.png" TargetMode="Externa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b/b7/Europe_topography_map.png" TargetMode="Externa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088" y="1820107"/>
            <a:ext cx="3425825" cy="249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3"/>
          <p:cNvSpPr txBox="1">
            <a:spLocks/>
          </p:cNvSpPr>
          <p:nvPr/>
        </p:nvSpPr>
        <p:spPr bwMode="auto">
          <a:xfrm>
            <a:off x="522288" y="183736"/>
            <a:ext cx="8099424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Autor: Mgr. Radoslava Mašatová</a:t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Název materiálu</a:t>
            </a: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 </a:t>
            </a:r>
            <a:r>
              <a:rPr kumimoji="0" lang="cs-CZ" sz="2400" b="0" i="1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VY_32_INOVACE_27_09_Evropa </a:t>
            </a: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( povrch)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Číslo projektu: CZ.1.07/1.4.00/21.1115 </a:t>
            </a:r>
            <a:b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057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dnadpis 4"/>
          <p:cNvSpPr txBox="1">
            <a:spLocks/>
          </p:cNvSpPr>
          <p:nvPr/>
        </p:nvSpPr>
        <p:spPr bwMode="auto">
          <a:xfrm>
            <a:off x="522288" y="4302125"/>
            <a:ext cx="8099424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Anotace: Prezentace slouží k seznámení s nížinami a vysočinami Evropy, k práci s mapou. Prvouka pro 5. ročník.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85000"/>
                  <a:lumOff val="15000"/>
                </a:sys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2288" y="5075643"/>
            <a:ext cx="4139952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DUM zveřejněn na http://dumy.cz/materialy/prehled</a:t>
            </a:r>
          </a:p>
        </p:txBody>
      </p:sp>
    </p:spTree>
    <p:extLst>
      <p:ext uri="{BB962C8B-B14F-4D97-AF65-F5344CB8AC3E}">
        <p14:creationId xmlns:p14="http://schemas.microsoft.com/office/powerpoint/2010/main" val="135797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800" b="1" dirty="0" smtClean="0"/>
              <a:t>EVROPA</a:t>
            </a:r>
            <a:endParaRPr lang="cs-CZ" sz="8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Povrch – nížiny, vysočiny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305215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Povrch Evropy tvoří většinou nížiny.</a:t>
            </a:r>
          </a:p>
          <a:p>
            <a:r>
              <a:rPr lang="cs-CZ" sz="3600" b="1" dirty="0" smtClean="0"/>
              <a:t>Průměrná nadmořská výška Evropy </a:t>
            </a:r>
            <a:r>
              <a:rPr lang="cs-CZ" sz="3600" b="1" dirty="0" smtClean="0"/>
              <a:t>je </a:t>
            </a:r>
            <a:r>
              <a:rPr lang="cs-CZ" sz="3600" b="1" dirty="0" smtClean="0"/>
              <a:t>290 m n. m.</a:t>
            </a:r>
          </a:p>
          <a:p>
            <a:r>
              <a:rPr lang="cs-CZ" sz="3600" b="1" dirty="0" smtClean="0"/>
              <a:t>Nížiny leží podél toků velkých řek.</a:t>
            </a:r>
            <a:endParaRPr lang="cs-CZ" sz="36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Nížiny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12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Europe topography map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58" y="188640"/>
            <a:ext cx="79604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0892" y="208743"/>
            <a:ext cx="4309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Východoevropská rovina</a:t>
            </a:r>
            <a:endParaRPr lang="cs-CZ" sz="2800" b="1" dirty="0"/>
          </a:p>
        </p:txBody>
      </p:sp>
      <p:sp>
        <p:nvSpPr>
          <p:cNvPr id="8" name="Šipka doprava 7"/>
          <p:cNvSpPr/>
          <p:nvPr/>
        </p:nvSpPr>
        <p:spPr>
          <a:xfrm>
            <a:off x="5364088" y="20228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72506" y="188640"/>
            <a:ext cx="34900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Středopolská</a:t>
            </a:r>
            <a:r>
              <a:rPr lang="cs-CZ" sz="2800" b="1" dirty="0" smtClean="0"/>
              <a:t> nížina</a:t>
            </a:r>
            <a:endParaRPr lang="cs-CZ" sz="2800" b="1" dirty="0"/>
          </a:p>
        </p:txBody>
      </p:sp>
      <p:sp>
        <p:nvSpPr>
          <p:cNvPr id="10" name="Šipka doprava 9"/>
          <p:cNvSpPr/>
          <p:nvPr/>
        </p:nvSpPr>
        <p:spPr>
          <a:xfrm rot="1856525">
            <a:off x="3458599" y="306998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804213" y="188640"/>
            <a:ext cx="3887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Severoněmecká nížina</a:t>
            </a:r>
            <a:endParaRPr lang="cs-CZ" sz="2800" b="1" dirty="0"/>
          </a:p>
        </p:txBody>
      </p:sp>
      <p:sp>
        <p:nvSpPr>
          <p:cNvPr id="12" name="Šipka doprava 11"/>
          <p:cNvSpPr/>
          <p:nvPr/>
        </p:nvSpPr>
        <p:spPr>
          <a:xfrm rot="1569730">
            <a:off x="2701342" y="30438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833420" y="212725"/>
            <a:ext cx="3368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Francouzská nížina</a:t>
            </a:r>
            <a:endParaRPr lang="cs-CZ" sz="2800" b="1" dirty="0"/>
          </a:p>
        </p:txBody>
      </p:sp>
      <p:sp>
        <p:nvSpPr>
          <p:cNvPr id="14" name="Šipka doprava 13"/>
          <p:cNvSpPr/>
          <p:nvPr/>
        </p:nvSpPr>
        <p:spPr>
          <a:xfrm rot="1499900">
            <a:off x="1388213" y="382905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833420" y="225525"/>
            <a:ext cx="2489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Pádská nížina</a:t>
            </a:r>
            <a:endParaRPr lang="cs-CZ" sz="2800" b="1" dirty="0"/>
          </a:p>
        </p:txBody>
      </p:sp>
      <p:sp>
        <p:nvSpPr>
          <p:cNvPr id="16" name="Šipka doprava 15"/>
          <p:cNvSpPr/>
          <p:nvPr/>
        </p:nvSpPr>
        <p:spPr>
          <a:xfrm rot="17890480">
            <a:off x="2810873" y="50284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833420" y="188640"/>
            <a:ext cx="3696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Velká uherská nížina</a:t>
            </a:r>
            <a:endParaRPr lang="cs-CZ" sz="2800" b="1" dirty="0"/>
          </a:p>
        </p:txBody>
      </p:sp>
      <p:sp>
        <p:nvSpPr>
          <p:cNvPr id="18" name="Šipka doprava 17"/>
          <p:cNvSpPr/>
          <p:nvPr/>
        </p:nvSpPr>
        <p:spPr>
          <a:xfrm rot="16625749">
            <a:off x="4074251" y="486601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33420" y="230624"/>
            <a:ext cx="31085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Rumunská nížina</a:t>
            </a:r>
            <a:endParaRPr lang="cs-CZ" sz="2800" b="1" dirty="0"/>
          </a:p>
        </p:txBody>
      </p:sp>
      <p:sp>
        <p:nvSpPr>
          <p:cNvPr id="20" name="Šipka doprava 19"/>
          <p:cNvSpPr/>
          <p:nvPr/>
        </p:nvSpPr>
        <p:spPr>
          <a:xfrm rot="12608726">
            <a:off x="5308561" y="488452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804213" y="239219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Černomořská nížina</a:t>
            </a:r>
            <a:endParaRPr lang="cs-CZ" sz="2800" b="1" dirty="0"/>
          </a:p>
        </p:txBody>
      </p:sp>
      <p:sp>
        <p:nvSpPr>
          <p:cNvPr id="22" name="Šipka doprava 21"/>
          <p:cNvSpPr/>
          <p:nvPr/>
        </p:nvSpPr>
        <p:spPr>
          <a:xfrm rot="13211423">
            <a:off x="6053035" y="435061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891149" y="223504"/>
            <a:ext cx="2529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Baltská nížina</a:t>
            </a:r>
            <a:endParaRPr lang="cs-CZ" sz="2800" b="1" dirty="0"/>
          </a:p>
        </p:txBody>
      </p:sp>
      <p:sp>
        <p:nvSpPr>
          <p:cNvPr id="26" name="Šipka doprava 25"/>
          <p:cNvSpPr/>
          <p:nvPr/>
        </p:nvSpPr>
        <p:spPr>
          <a:xfrm rot="2831572">
            <a:off x="4144034" y="21980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824973" y="275312"/>
            <a:ext cx="508023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Kaspická nížina: </a:t>
            </a:r>
            <a:r>
              <a:rPr lang="cs-CZ" sz="2400" b="1" dirty="0" smtClean="0"/>
              <a:t>proláklina </a:t>
            </a:r>
          </a:p>
          <a:p>
            <a:r>
              <a:rPr lang="cs-CZ" sz="2400" b="1" dirty="0" smtClean="0"/>
              <a:t>leží níž než hladina oceánu (-28m)</a:t>
            </a:r>
            <a:endParaRPr lang="cs-CZ" sz="2400" b="1" dirty="0"/>
          </a:p>
        </p:txBody>
      </p:sp>
      <p:sp>
        <p:nvSpPr>
          <p:cNvPr id="29" name="Šipka doleva 28"/>
          <p:cNvSpPr/>
          <p:nvPr/>
        </p:nvSpPr>
        <p:spPr>
          <a:xfrm rot="1866602">
            <a:off x="7651177" y="351615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8534386" y="6392361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7.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43855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000"/>
                            </p:stCondLst>
                            <p:childTnLst>
                              <p:par>
                                <p:cTn id="13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3000"/>
                            </p:stCondLst>
                            <p:childTnLst>
                              <p:par>
                                <p:cTn id="17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000"/>
                            </p:stCondLst>
                            <p:childTnLst>
                              <p:par>
                                <p:cTn id="17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000"/>
                            </p:stCondLst>
                            <p:childTnLst>
                              <p:par>
                                <p:cTn id="19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000"/>
                            </p:stCondLst>
                            <p:childTnLst>
                              <p:par>
                                <p:cTn id="20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2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 animBg="1"/>
      <p:bldP spid="8" grpId="1" animBg="1"/>
      <p:bldP spid="9" grpId="0"/>
      <p:bldP spid="9" grpId="1"/>
      <p:bldP spid="10" grpId="0" animBg="1"/>
      <p:bldP spid="10" grpId="1" animBg="1"/>
      <p:bldP spid="11" grpId="0"/>
      <p:bldP spid="11" grpId="1"/>
      <p:bldP spid="12" grpId="0" animBg="1"/>
      <p:bldP spid="12" grpId="1" animBg="1"/>
      <p:bldP spid="13" grpId="0"/>
      <p:bldP spid="13" grpId="1"/>
      <p:bldP spid="14" grpId="0" animBg="1"/>
      <p:bldP spid="14" grpId="1" animBg="1"/>
      <p:bldP spid="15" grpId="0"/>
      <p:bldP spid="15" grpId="1"/>
      <p:bldP spid="16" grpId="0" animBg="1"/>
      <p:bldP spid="16" grpId="1" animBg="1"/>
      <p:bldP spid="17" grpId="0"/>
      <p:bldP spid="17" grpId="1"/>
      <p:bldP spid="18" grpId="0" animBg="1"/>
      <p:bldP spid="18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 animBg="1"/>
      <p:bldP spid="22" grpId="1" animBg="1"/>
      <p:bldP spid="25" grpId="0"/>
      <p:bldP spid="25" grpId="1"/>
      <p:bldP spid="26" grpId="0" animBg="1"/>
      <p:bldP spid="26" grpId="1" animBg="1"/>
      <p:bldP spid="27" grpId="0"/>
      <p:bldP spid="27" grpId="1"/>
      <p:bldP spid="29" grpId="0" animBg="1"/>
      <p:bldP spid="2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Vysočiny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Nejvyšším evropským pohořím jsou Alpy.</a:t>
            </a:r>
          </a:p>
          <a:p>
            <a:r>
              <a:rPr lang="cs-CZ" sz="3600" b="1" dirty="0" smtClean="0">
                <a:solidFill>
                  <a:schemeClr val="tx1"/>
                </a:solidFill>
              </a:rPr>
              <a:t>Většinu povrchu poloostrovů pokrývají pohoří.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35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Europe topography map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58" y="188640"/>
            <a:ext cx="79604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19417" y="260648"/>
            <a:ext cx="1003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Alpy</a:t>
            </a:r>
            <a:endParaRPr lang="cs-CZ" sz="2800" b="1" dirty="0"/>
          </a:p>
        </p:txBody>
      </p:sp>
      <p:sp>
        <p:nvSpPr>
          <p:cNvPr id="3" name="Šipka dolů 2"/>
          <p:cNvSpPr/>
          <p:nvPr/>
        </p:nvSpPr>
        <p:spPr>
          <a:xfrm rot="20750042">
            <a:off x="3028170" y="3545435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23388" y="200052"/>
            <a:ext cx="3709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Skandinávské pohoří</a:t>
            </a:r>
            <a:endParaRPr lang="cs-CZ" sz="2800" b="1" dirty="0"/>
          </a:p>
        </p:txBody>
      </p:sp>
      <p:sp>
        <p:nvSpPr>
          <p:cNvPr id="6" name="Šipka doprava 5"/>
          <p:cNvSpPr/>
          <p:nvPr/>
        </p:nvSpPr>
        <p:spPr>
          <a:xfrm>
            <a:off x="2915814" y="131447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01389" y="198351"/>
            <a:ext cx="28119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ohoří Pyreneje</a:t>
            </a:r>
            <a:endParaRPr lang="cs-CZ" sz="2800" b="1" dirty="0"/>
          </a:p>
        </p:txBody>
      </p:sp>
      <p:sp>
        <p:nvSpPr>
          <p:cNvPr id="23" name="Šipka dolů 22"/>
          <p:cNvSpPr/>
          <p:nvPr/>
        </p:nvSpPr>
        <p:spPr>
          <a:xfrm rot="19335049">
            <a:off x="1652424" y="419503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706731" y="219717"/>
            <a:ext cx="3169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Apeninské pohoří</a:t>
            </a:r>
            <a:endParaRPr lang="cs-CZ" sz="2800" b="1" dirty="0"/>
          </a:p>
        </p:txBody>
      </p:sp>
      <p:sp>
        <p:nvSpPr>
          <p:cNvPr id="28" name="Šipka nahoru 27"/>
          <p:cNvSpPr/>
          <p:nvPr/>
        </p:nvSpPr>
        <p:spPr>
          <a:xfrm rot="1753753">
            <a:off x="3331245" y="529631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678181" y="212337"/>
            <a:ext cx="253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ohoří Balkán</a:t>
            </a:r>
            <a:endParaRPr lang="cs-CZ" sz="2800" b="1" dirty="0"/>
          </a:p>
        </p:txBody>
      </p:sp>
      <p:sp>
        <p:nvSpPr>
          <p:cNvPr id="31" name="Šipka nahoru 30"/>
          <p:cNvSpPr/>
          <p:nvPr/>
        </p:nvSpPr>
        <p:spPr>
          <a:xfrm>
            <a:off x="4577413" y="5368327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48" name="TextovéPole 2047"/>
          <p:cNvSpPr txBox="1"/>
          <p:nvPr/>
        </p:nvSpPr>
        <p:spPr>
          <a:xfrm>
            <a:off x="706731" y="198351"/>
            <a:ext cx="15023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Karpaty</a:t>
            </a:r>
          </a:p>
        </p:txBody>
      </p:sp>
      <p:sp>
        <p:nvSpPr>
          <p:cNvPr id="2049" name="Šipka doleva 2048"/>
          <p:cNvSpPr/>
          <p:nvPr/>
        </p:nvSpPr>
        <p:spPr>
          <a:xfrm>
            <a:off x="5220072" y="411728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1" name="TextovéPole 2050"/>
          <p:cNvSpPr txBox="1"/>
          <p:nvPr/>
        </p:nvSpPr>
        <p:spPr>
          <a:xfrm>
            <a:off x="711394" y="22555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Ural</a:t>
            </a:r>
            <a:endParaRPr lang="cs-CZ" sz="2800" b="1" dirty="0"/>
          </a:p>
        </p:txBody>
      </p:sp>
      <p:sp>
        <p:nvSpPr>
          <p:cNvPr id="2052" name="Šipka doprava 2051"/>
          <p:cNvSpPr/>
          <p:nvPr/>
        </p:nvSpPr>
        <p:spPr>
          <a:xfrm>
            <a:off x="6732240" y="13830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3" name="TextovéPole 2052"/>
          <p:cNvSpPr txBox="1"/>
          <p:nvPr/>
        </p:nvSpPr>
        <p:spPr>
          <a:xfrm>
            <a:off x="8552242" y="6383201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7.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46190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000"/>
                            </p:stCondLst>
                            <p:childTnLst>
                              <p:par>
                                <p:cTn id="13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3" presetClass="exit" presetSubtype="32" fill="hold" grpId="1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animBg="1"/>
      <p:bldP spid="3" grpId="1" animBg="1"/>
      <p:bldP spid="5" grpId="0"/>
      <p:bldP spid="5" grpId="1"/>
      <p:bldP spid="6" grpId="0" animBg="1"/>
      <p:bldP spid="6" grpId="1" animBg="1"/>
      <p:bldP spid="7" grpId="0"/>
      <p:bldP spid="7" grpId="1"/>
      <p:bldP spid="23" grpId="0" animBg="1"/>
      <p:bldP spid="23" grpId="1" animBg="1"/>
      <p:bldP spid="24" grpId="0"/>
      <p:bldP spid="24" grpId="1"/>
      <p:bldP spid="28" grpId="0" animBg="1"/>
      <p:bldP spid="28" grpId="1" animBg="1"/>
      <p:bldP spid="30" grpId="0"/>
      <p:bldP spid="30" grpId="1"/>
      <p:bldP spid="31" grpId="0" animBg="1"/>
      <p:bldP spid="31" grpId="1" animBg="1"/>
      <p:bldP spid="2048" grpId="0"/>
      <p:bldP spid="2048" grpId="1"/>
      <p:bldP spid="2049" grpId="0" animBg="1"/>
      <p:bldP spid="2049" grpId="1" animBg="1"/>
      <p:bldP spid="2051" grpId="0"/>
      <p:bldP spid="2051" grpId="1"/>
      <p:bldP spid="2052" grpId="0" animBg="1"/>
      <p:bldP spid="205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Nejvyšší pohoří s nejvyššími horami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1"/>
          </p:nvPr>
        </p:nvSpPr>
        <p:spPr>
          <a:xfrm>
            <a:off x="395536" y="3767316"/>
            <a:ext cx="8352928" cy="1500187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Alpy – </a:t>
            </a:r>
            <a:r>
              <a:rPr lang="cs-CZ" sz="4000" b="1" dirty="0" err="1" smtClean="0"/>
              <a:t>Mont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Blanc</a:t>
            </a:r>
            <a:r>
              <a:rPr lang="cs-CZ" sz="4000" b="1" dirty="0" smtClean="0"/>
              <a:t> (4 807 m n. m.)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55" y="404664"/>
            <a:ext cx="8064896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62285" y="3703382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Pyreneje – </a:t>
            </a:r>
            <a:r>
              <a:rPr lang="cs-CZ" sz="4000" b="1" dirty="0" err="1" smtClean="0">
                <a:solidFill>
                  <a:srgbClr val="895D1D"/>
                </a:solidFill>
              </a:rPr>
              <a:t>Pico</a:t>
            </a:r>
            <a:r>
              <a:rPr lang="cs-CZ" sz="4000" b="1" dirty="0" smtClean="0">
                <a:solidFill>
                  <a:srgbClr val="895D1D"/>
                </a:solidFill>
              </a:rPr>
              <a:t> de Aneto               (3 404 m n. m.)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83568" y="3742761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Balkán – </a:t>
            </a:r>
            <a:r>
              <a:rPr lang="cs-CZ" sz="4000" b="1" dirty="0" err="1" smtClean="0">
                <a:solidFill>
                  <a:srgbClr val="895D1D"/>
                </a:solidFill>
              </a:rPr>
              <a:t>Musala</a:t>
            </a:r>
            <a:r>
              <a:rPr lang="cs-CZ" sz="4000" b="1" dirty="0" smtClean="0">
                <a:solidFill>
                  <a:srgbClr val="895D1D"/>
                </a:solidFill>
              </a:rPr>
              <a:t> (2 925 m n. m.)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68911" y="3702111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Apeniny – </a:t>
            </a:r>
            <a:r>
              <a:rPr lang="cs-CZ" sz="4000" b="1" dirty="0" err="1">
                <a:solidFill>
                  <a:srgbClr val="895D1D"/>
                </a:solidFill>
              </a:rPr>
              <a:t>C</a:t>
            </a:r>
            <a:r>
              <a:rPr lang="cs-CZ" sz="4000" b="1" dirty="0" err="1" smtClean="0">
                <a:solidFill>
                  <a:srgbClr val="895D1D"/>
                </a:solidFill>
              </a:rPr>
              <a:t>orno</a:t>
            </a:r>
            <a:r>
              <a:rPr lang="cs-CZ" sz="4000" b="1" dirty="0" smtClean="0">
                <a:solidFill>
                  <a:srgbClr val="895D1D"/>
                </a:solidFill>
              </a:rPr>
              <a:t> Grande               (2 914 m n. m.)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67543" y="3645024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Karpaty – </a:t>
            </a:r>
            <a:r>
              <a:rPr lang="cs-CZ" sz="4000" b="1" dirty="0" err="1" smtClean="0">
                <a:solidFill>
                  <a:srgbClr val="895D1D"/>
                </a:solidFill>
              </a:rPr>
              <a:t>Gerlachovský</a:t>
            </a:r>
            <a:r>
              <a:rPr lang="cs-CZ" sz="4000" b="1" dirty="0" smtClean="0">
                <a:solidFill>
                  <a:srgbClr val="895D1D"/>
                </a:solidFill>
              </a:rPr>
              <a:t> štít           (2 655 m n. m.)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62285" y="3649601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Skandinávské pohoří – </a:t>
            </a:r>
            <a:r>
              <a:rPr lang="cs-CZ" sz="4000" b="1" dirty="0" err="1" smtClean="0">
                <a:solidFill>
                  <a:srgbClr val="895D1D"/>
                </a:solidFill>
              </a:rPr>
              <a:t>Galdhopiggen</a:t>
            </a:r>
            <a:r>
              <a:rPr lang="cs-CZ" sz="4000" b="1" dirty="0" smtClean="0">
                <a:solidFill>
                  <a:srgbClr val="895D1D"/>
                </a:solidFill>
              </a:rPr>
              <a:t> (2 469 m n. m.)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67543" y="5026821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62285" y="3742761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895D1D"/>
                </a:solidFill>
              </a:rPr>
              <a:t>Ural – </a:t>
            </a:r>
            <a:r>
              <a:rPr lang="cs-CZ" sz="4000" b="1" dirty="0" err="1" smtClean="0">
                <a:solidFill>
                  <a:srgbClr val="895D1D"/>
                </a:solidFill>
              </a:rPr>
              <a:t>Narodnaja</a:t>
            </a:r>
            <a:r>
              <a:rPr lang="cs-CZ" sz="4000" b="1" dirty="0" smtClean="0">
                <a:solidFill>
                  <a:srgbClr val="895D1D"/>
                </a:solidFill>
              </a:rPr>
              <a:t> (1 894 m n. m.) 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29" y="393032"/>
            <a:ext cx="8072722" cy="603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84" y="393032"/>
            <a:ext cx="8045669" cy="603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77" y="404663"/>
            <a:ext cx="8061174" cy="6037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37" y="393032"/>
            <a:ext cx="8079714" cy="6059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31" y="393031"/>
            <a:ext cx="8075022" cy="6034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546718" y="6150285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1.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611392" y="6150284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2.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592398" y="6150283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3.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555724" y="6179175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4.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581972" y="6164921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5.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588859" y="6150282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6.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5325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1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3000"/>
                            </p:stCondLst>
                            <p:childTnLst>
                              <p:par>
                                <p:cTn id="18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53" presetClass="exit" presetSubtype="32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9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4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53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allAtOnce"/>
      <p:bldP spid="9" grpId="0" build="allAtOnce"/>
      <p:bldP spid="10" grpId="0" build="allAtOnce"/>
      <p:bldP spid="11" grpId="0" build="allAtOnce"/>
      <p:bldP spid="12" grpId="0" build="allAtOnce"/>
      <p:bldP spid="14" grpId="0"/>
      <p:bldP spid="6" grpId="0"/>
      <p:bldP spid="6" grpId="1"/>
      <p:bldP spid="7" grpId="0"/>
      <p:bldP spid="7" grpId="1"/>
      <p:bldP spid="8" grpId="0"/>
      <p:bldP spid="8" grpId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51520" y="0"/>
            <a:ext cx="4896544" cy="908720"/>
          </a:xfrm>
        </p:spPr>
        <p:txBody>
          <a:bodyPr/>
          <a:lstStyle/>
          <a:p>
            <a:pPr algn="l"/>
            <a:r>
              <a:rPr lang="cs-CZ" sz="3600" b="1" dirty="0" smtClean="0"/>
              <a:t>Vyhledávej na mapě.</a:t>
            </a:r>
            <a:endParaRPr lang="cs-CZ" sz="36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889572"/>
            <a:ext cx="6912768" cy="562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5300721" y="260648"/>
            <a:ext cx="1595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Pohoří</a:t>
            </a:r>
            <a:endParaRPr lang="cs-CZ" sz="3600" b="1" dirty="0"/>
          </a:p>
        </p:txBody>
      </p:sp>
      <p:sp>
        <p:nvSpPr>
          <p:cNvPr id="13" name="Obdélníkový popisek 12"/>
          <p:cNvSpPr/>
          <p:nvPr/>
        </p:nvSpPr>
        <p:spPr>
          <a:xfrm>
            <a:off x="7380312" y="972246"/>
            <a:ext cx="1080120" cy="306324"/>
          </a:xfrm>
          <a:prstGeom prst="wedgeRectCallout">
            <a:avLst>
              <a:gd name="adj1" fmla="val -29396"/>
              <a:gd name="adj2" fmla="val 232677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Ural </a:t>
            </a:r>
            <a:endParaRPr lang="cs-CZ" sz="2400" b="1" dirty="0"/>
          </a:p>
        </p:txBody>
      </p:sp>
      <p:sp>
        <p:nvSpPr>
          <p:cNvPr id="15" name="Obdélníkový popisek 14"/>
          <p:cNvSpPr/>
          <p:nvPr/>
        </p:nvSpPr>
        <p:spPr>
          <a:xfrm>
            <a:off x="2195736" y="937832"/>
            <a:ext cx="3024336" cy="375151"/>
          </a:xfrm>
          <a:prstGeom prst="wedgeRectCallout">
            <a:avLst>
              <a:gd name="adj1" fmla="val 24785"/>
              <a:gd name="adj2" fmla="val 268583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Skandinávské </a:t>
            </a:r>
            <a:r>
              <a:rPr lang="cs-CZ" sz="2400" b="1" dirty="0" err="1" smtClean="0">
                <a:solidFill>
                  <a:schemeClr val="tx1"/>
                </a:solidFill>
              </a:rPr>
              <a:t>poh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ový popisek 15"/>
          <p:cNvSpPr/>
          <p:nvPr/>
        </p:nvSpPr>
        <p:spPr>
          <a:xfrm>
            <a:off x="3888014" y="3914631"/>
            <a:ext cx="1064389" cy="386373"/>
          </a:xfrm>
          <a:prstGeom prst="wedgeRectCallout">
            <a:avLst>
              <a:gd name="adj1" fmla="val -25506"/>
              <a:gd name="adj2" fmla="val 143404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Alpy</a:t>
            </a:r>
            <a:endParaRPr lang="cs-CZ" sz="2400" b="1" dirty="0"/>
          </a:p>
        </p:txBody>
      </p:sp>
      <p:sp>
        <p:nvSpPr>
          <p:cNvPr id="17" name="Obdélníkový popisek 16"/>
          <p:cNvSpPr/>
          <p:nvPr/>
        </p:nvSpPr>
        <p:spPr>
          <a:xfrm rot="20167362">
            <a:off x="1912811" y="4394397"/>
            <a:ext cx="1650274" cy="306324"/>
          </a:xfrm>
          <a:prstGeom prst="wedgeRectCallout">
            <a:avLst>
              <a:gd name="adj1" fmla="val -2286"/>
              <a:gd name="adj2" fmla="val 194166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Pyreneje</a:t>
            </a:r>
            <a:endParaRPr lang="cs-CZ" sz="2400" b="1" dirty="0"/>
          </a:p>
        </p:txBody>
      </p:sp>
      <p:sp>
        <p:nvSpPr>
          <p:cNvPr id="18" name="Obdélníkový popisek 17"/>
          <p:cNvSpPr/>
          <p:nvPr/>
        </p:nvSpPr>
        <p:spPr>
          <a:xfrm>
            <a:off x="2267744" y="5728495"/>
            <a:ext cx="2152465" cy="306324"/>
          </a:xfrm>
          <a:prstGeom prst="wedgeRectCallout">
            <a:avLst>
              <a:gd name="adj1" fmla="val 43976"/>
              <a:gd name="adj2" fmla="val -169973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Apeninské p.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ový popisek 18"/>
          <p:cNvSpPr/>
          <p:nvPr/>
        </p:nvSpPr>
        <p:spPr>
          <a:xfrm>
            <a:off x="5375495" y="5829179"/>
            <a:ext cx="1935575" cy="411279"/>
          </a:xfrm>
          <a:prstGeom prst="wedgeRectCallout">
            <a:avLst>
              <a:gd name="adj1" fmla="val -63515"/>
              <a:gd name="adj2" fmla="val -180386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p. Balkán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ový popisek 19"/>
          <p:cNvSpPr/>
          <p:nvPr/>
        </p:nvSpPr>
        <p:spPr>
          <a:xfrm rot="406687">
            <a:off x="5706340" y="3761469"/>
            <a:ext cx="1517181" cy="306324"/>
          </a:xfrm>
          <a:prstGeom prst="wedgeRectCallout">
            <a:avLst>
              <a:gd name="adj1" fmla="val -56338"/>
              <a:gd name="adj2" fmla="val 213065"/>
            </a:avLst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Karpaty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49455" y="999502"/>
            <a:ext cx="12982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Piš </a:t>
            </a:r>
          </a:p>
          <a:p>
            <a:r>
              <a:rPr lang="cs-CZ" sz="2800" b="1" dirty="0" smtClean="0"/>
              <a:t>na </a:t>
            </a:r>
          </a:p>
          <a:p>
            <a:r>
              <a:rPr lang="cs-CZ" sz="2800" b="1" dirty="0"/>
              <a:t>p</a:t>
            </a:r>
            <a:r>
              <a:rPr lang="cs-CZ" sz="2800" b="1" dirty="0" smtClean="0"/>
              <a:t>apír.</a:t>
            </a:r>
            <a:endParaRPr lang="cs-CZ" sz="28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547664" y="1691999"/>
            <a:ext cx="16738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A nyní </a:t>
            </a:r>
          </a:p>
          <a:p>
            <a:r>
              <a:rPr lang="cs-CZ" sz="2800" b="1" dirty="0">
                <a:solidFill>
                  <a:schemeClr val="bg1"/>
                </a:solidFill>
              </a:rPr>
              <a:t>k</a:t>
            </a:r>
            <a:r>
              <a:rPr lang="cs-CZ" sz="2800" b="1" dirty="0" smtClean="0">
                <a:solidFill>
                  <a:schemeClr val="bg1"/>
                </a:solidFill>
              </a:rPr>
              <a:t>ontrola.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461644" y="6240458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7.</a:t>
            </a:r>
            <a:endParaRPr lang="cs-CZ" sz="1200" b="1" dirty="0"/>
          </a:p>
        </p:txBody>
      </p:sp>
      <p:sp>
        <p:nvSpPr>
          <p:cNvPr id="3" name="Oválný popisek 2"/>
          <p:cNvSpPr/>
          <p:nvPr/>
        </p:nvSpPr>
        <p:spPr>
          <a:xfrm>
            <a:off x="5375495" y="887459"/>
            <a:ext cx="3768505" cy="782222"/>
          </a:xfrm>
          <a:prstGeom prst="wedgeEllipseCallout">
            <a:avLst>
              <a:gd name="adj1" fmla="val -15267"/>
              <a:gd name="adj2" fmla="val 147802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Východoevropská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00721" y="260648"/>
            <a:ext cx="1646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Nížiny</a:t>
            </a:r>
            <a:endParaRPr lang="cs-CZ" sz="3600" b="1" dirty="0"/>
          </a:p>
        </p:txBody>
      </p:sp>
      <p:sp>
        <p:nvSpPr>
          <p:cNvPr id="5" name="Oválný popisek 4"/>
          <p:cNvSpPr/>
          <p:nvPr/>
        </p:nvSpPr>
        <p:spPr>
          <a:xfrm rot="21442229">
            <a:off x="4265074" y="1742702"/>
            <a:ext cx="2220841" cy="454834"/>
          </a:xfrm>
          <a:prstGeom prst="wedgeEllipseCallout">
            <a:avLst>
              <a:gd name="adj1" fmla="val -4769"/>
              <a:gd name="adj2" fmla="val 264469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Baltská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Oválný popisek 5"/>
          <p:cNvSpPr/>
          <p:nvPr/>
        </p:nvSpPr>
        <p:spPr>
          <a:xfrm>
            <a:off x="6732240" y="2492896"/>
            <a:ext cx="2202117" cy="432048"/>
          </a:xfrm>
          <a:prstGeom prst="wedgeEllipseCallout">
            <a:avLst>
              <a:gd name="adj1" fmla="val -1578"/>
              <a:gd name="adj2" fmla="val 256958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Kaspická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2369054" y="5601197"/>
            <a:ext cx="1698889" cy="564107"/>
          </a:xfrm>
          <a:prstGeom prst="wedgeEllipseCallout">
            <a:avLst>
              <a:gd name="adj1" fmla="val 56010"/>
              <a:gd name="adj2" fmla="val -167353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Pádská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2051720" y="2507366"/>
            <a:ext cx="3096344" cy="561594"/>
          </a:xfrm>
          <a:prstGeom prst="wedgeEllipseCallout">
            <a:avLst>
              <a:gd name="adj1" fmla="val 37051"/>
              <a:gd name="adj2" fmla="val 169908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bg1"/>
                </a:solidFill>
              </a:rPr>
              <a:t>Středopolská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249455" y="3152692"/>
            <a:ext cx="3350437" cy="612648"/>
          </a:xfrm>
          <a:prstGeom prst="wedgeEllipseCallout">
            <a:avLst>
              <a:gd name="adj1" fmla="val 67550"/>
              <a:gd name="adj2" fmla="val 58316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Severoněmecká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6343282" y="4435231"/>
            <a:ext cx="2418444" cy="612648"/>
          </a:xfrm>
          <a:prstGeom prst="wedgeEllipseCallout">
            <a:avLst>
              <a:gd name="adj1" fmla="val -72778"/>
              <a:gd name="adj2" fmla="val 23443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Rumunská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5375494" y="5601197"/>
            <a:ext cx="2004817" cy="777760"/>
          </a:xfrm>
          <a:prstGeom prst="wedgeEllipseCallout">
            <a:avLst>
              <a:gd name="adj1" fmla="val -64526"/>
              <a:gd name="adj2" fmla="val -160605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Velká uherská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3" name="Oválný popisek 22"/>
          <p:cNvSpPr/>
          <p:nvPr/>
        </p:nvSpPr>
        <p:spPr>
          <a:xfrm>
            <a:off x="971600" y="4653136"/>
            <a:ext cx="2736304" cy="612648"/>
          </a:xfrm>
          <a:prstGeom prst="wedgeEllipseCallout">
            <a:avLst>
              <a:gd name="adj1" fmla="val 34638"/>
              <a:gd name="adj2" fmla="val -111862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Francouzská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4788025" y="3284984"/>
            <a:ext cx="2880320" cy="480356"/>
          </a:xfrm>
          <a:prstGeom prst="wedgeEllipseCallout">
            <a:avLst>
              <a:gd name="adj1" fmla="val 3655"/>
              <a:gd name="adj2" fmla="val 181492"/>
            </a:avLst>
          </a:prstGeom>
          <a:solidFill>
            <a:srgbClr val="00B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Černomořská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473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2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7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31" presetClass="entr" presetSubtype="0" fill="hold" grpId="2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53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4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4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4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4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4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9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4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4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9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4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9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4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9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4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2" grpId="1"/>
      <p:bldP spid="13" grpId="0" animBg="1"/>
      <p:bldP spid="13" grpId="1" build="allAtOnce" animBg="1"/>
      <p:bldP spid="15" grpId="0" animBg="1"/>
      <p:bldP spid="15" grpId="1" build="allAtOnce" animBg="1"/>
      <p:bldP spid="16" grpId="0" animBg="1"/>
      <p:bldP spid="16" grpId="1" build="allAtOnce" animBg="1"/>
      <p:bldP spid="17" grpId="0" animBg="1"/>
      <p:bldP spid="17" grpId="1" build="allAtOnce" animBg="1"/>
      <p:bldP spid="18" grpId="0" animBg="1"/>
      <p:bldP spid="18" grpId="1" build="allAtOnce" animBg="1"/>
      <p:bldP spid="19" grpId="0" animBg="1"/>
      <p:bldP spid="19" grpId="1" build="allAtOnce" animBg="1"/>
      <p:bldP spid="20" grpId="0" animBg="1"/>
      <p:bldP spid="20" grpId="1" build="allAtOnce" animBg="1"/>
      <p:bldP spid="21" grpId="0"/>
      <p:bldP spid="22" grpId="0"/>
      <p:bldP spid="22" grpId="1"/>
      <p:bldP spid="22" grpId="2"/>
      <p:bldP spid="22" grpId="3"/>
      <p:bldP spid="2" grpId="0"/>
      <p:bldP spid="3" grpId="0" animBg="1"/>
      <p:bldP spid="3" grpId="1" build="allAtOnce" animBg="1"/>
      <p:bldP spid="4" grpId="0"/>
      <p:bldP spid="4" grpId="1"/>
      <p:bldP spid="5" grpId="0" animBg="1"/>
      <p:bldP spid="5" grpId="1" build="allAtOnce" animBg="1"/>
      <p:bldP spid="6" grpId="0" animBg="1"/>
      <p:bldP spid="6" grpId="1" build="allAtOnce" animBg="1"/>
      <p:bldP spid="7" grpId="0" animBg="1"/>
      <p:bldP spid="7" grpId="1" build="allAtOnce" animBg="1"/>
      <p:bldP spid="8" grpId="0" animBg="1"/>
      <p:bldP spid="8" grpId="1" build="allAtOnce" animBg="1"/>
      <p:bldP spid="10" grpId="0" animBg="1"/>
      <p:bldP spid="10" grpId="1" build="allAtOnce" animBg="1"/>
      <p:bldP spid="11" grpId="0" animBg="1"/>
      <p:bldP spid="11" grpId="1" build="allAtOnce" animBg="1"/>
      <p:bldP spid="14" grpId="0" animBg="1"/>
      <p:bldP spid="14" grpId="1" build="allAtOnce" animBg="1"/>
      <p:bldP spid="23" grpId="0" animBg="1"/>
      <p:bldP spid="23" grpId="1" build="allAtOnce" animBg="1"/>
      <p:bldP spid="24" grpId="0" animBg="1"/>
      <p:bldP spid="24" grpId="1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 smtClean="0"/>
              <a:t>Použité zdroje:</a:t>
            </a:r>
          </a:p>
          <a:p>
            <a:pPr marL="228600" indent="-228600">
              <a:buAutoNum type="arabicPeriod"/>
            </a:pPr>
            <a:r>
              <a:rPr lang="cs-CZ" sz="1200" dirty="0" smtClean="0"/>
              <a:t>TL</a:t>
            </a:r>
            <a:r>
              <a:rPr lang="cs-CZ" sz="1200" dirty="0"/>
              <a:t>. </a:t>
            </a:r>
            <a:r>
              <a:rPr lang="cs-CZ" sz="1200" i="1" dirty="0" err="1" smtClean="0"/>
              <a:t>Wikipedia</a:t>
            </a:r>
            <a:r>
              <a:rPr lang="cs-CZ" sz="1200" i="1" dirty="0" smtClean="0"/>
              <a:t> </a:t>
            </a:r>
            <a:r>
              <a:rPr lang="cs-CZ" sz="1200" dirty="0"/>
              <a:t>[online]. [cit. </a:t>
            </a:r>
            <a:r>
              <a:rPr lang="cs-CZ" sz="1200" dirty="0" smtClean="0"/>
              <a:t>18.2.2012</a:t>
            </a:r>
            <a:r>
              <a:rPr lang="cs-CZ" sz="1200" dirty="0"/>
              <a:t>]. Dostupný na WWW: &lt;http://</a:t>
            </a:r>
            <a:r>
              <a:rPr lang="cs-CZ" sz="1200" dirty="0" smtClean="0"/>
              <a:t>cs.wikipedia.org/wiki/Soubor:Mont_Blanc_oct_2004.JPG&gt;.</a:t>
            </a:r>
          </a:p>
          <a:p>
            <a:pPr marL="228600" indent="-228600">
              <a:buAutoNum type="arabicPeriod"/>
            </a:pPr>
            <a:r>
              <a:rPr lang="cs-CZ" sz="1200" dirty="0" smtClean="0"/>
              <a:t> </a:t>
            </a:r>
            <a:r>
              <a:rPr lang="cs-CZ" sz="1200" dirty="0"/>
              <a:t>AVH.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cs-CZ" sz="1200" dirty="0" smtClean="0"/>
              <a:t>]. Dostupný </a:t>
            </a:r>
            <a:r>
              <a:rPr lang="cs-CZ" sz="1200" dirty="0"/>
              <a:t>na WWW: &lt;http://cs.wikipedia.org/wiki/Soubor:Aneto_01.jpg</a:t>
            </a:r>
            <a:r>
              <a:rPr lang="cs-CZ" sz="12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</a:t>
            </a:r>
            <a:r>
              <a:rPr lang="cs-CZ" sz="1200" dirty="0" smtClean="0"/>
              <a:t>cs.wikipedia.org/wiki/</a:t>
            </a:r>
            <a:r>
              <a:rPr lang="cs-CZ" sz="1200" dirty="0" err="1" smtClean="0"/>
              <a:t>Soubor:Musala.JPG</a:t>
            </a:r>
            <a:r>
              <a:rPr lang="cs-CZ" sz="1200" dirty="0" smtClean="0"/>
              <a:t>&gt;.</a:t>
            </a:r>
          </a:p>
          <a:p>
            <a:pPr marL="228600" indent="-228600">
              <a:buAutoNum type="arabicPeriod"/>
            </a:pPr>
            <a:r>
              <a:rPr lang="pt-BR" sz="1200" dirty="0"/>
              <a:t>MARCELLIS, Lucio De. </a:t>
            </a:r>
            <a:r>
              <a:rPr lang="pt-BR" sz="1200" i="1" dirty="0" smtClean="0"/>
              <a:t>Wikipedie</a:t>
            </a:r>
            <a:r>
              <a:rPr lang="cs-CZ" sz="1200" dirty="0"/>
              <a:t>a</a:t>
            </a:r>
            <a:r>
              <a:rPr lang="pt-BR" sz="1200" dirty="0" smtClean="0"/>
              <a:t>[online</a:t>
            </a:r>
            <a:r>
              <a:rPr lang="pt-BR" sz="1200" dirty="0"/>
              <a:t>]. </a:t>
            </a:r>
            <a:r>
              <a:rPr lang="pt-BR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pt-BR" sz="1200" dirty="0" smtClean="0"/>
              <a:t>]. </a:t>
            </a:r>
            <a:r>
              <a:rPr lang="pt-BR" sz="1200" dirty="0"/>
              <a:t>Dostupný na WWW: &lt;http://cs.wikipedia.org/wiki/Soubor:Il_Gran_Sasso_d%27Italia,_il_paretone_nord.JPG</a:t>
            </a:r>
            <a:r>
              <a:rPr lang="pt-BR" sz="1200" dirty="0" smtClean="0"/>
              <a:t>&gt;.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Soubor:Gerlach_south_face_B.jpg</a:t>
            </a:r>
            <a:r>
              <a:rPr lang="cs-CZ" sz="12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</a:t>
            </a:r>
            <a:r>
              <a:rPr lang="cs-CZ" sz="1200" dirty="0" smtClean="0"/>
              <a:t>cs.wikipedia.org/wiki/Soubor:Galdhopiggen_2004.jpg&gt;.</a:t>
            </a:r>
          </a:p>
          <a:p>
            <a:pPr marL="228600" indent="-228600">
              <a:buAutoNum type="arabicPeriod"/>
            </a:pPr>
            <a:r>
              <a:rPr lang="cs-CZ" sz="1200" dirty="0"/>
              <a:t>JOSE, San. </a:t>
            </a:r>
            <a:r>
              <a:rPr lang="cs-CZ" sz="1200" i="1" smtClean="0"/>
              <a:t>Wikipedia</a:t>
            </a:r>
            <a:r>
              <a:rPr lang="cs-CZ" sz="120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black">
                    <a:lumMod val="85000"/>
                    <a:lumOff val="15000"/>
                  </a:prstClr>
                </a:solidFill>
              </a:rPr>
              <a:t>cit. 18.2.2012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</a:t>
            </a:r>
            <a:r>
              <a:rPr lang="cs-CZ" sz="1200" dirty="0" smtClean="0"/>
              <a:t>cs.wikipedia.org/wiki/</a:t>
            </a:r>
            <a:r>
              <a:rPr lang="cs-CZ" sz="1200" dirty="0" err="1" smtClean="0"/>
              <a:t>Soubor:Europe_topography_map.png</a:t>
            </a:r>
            <a:r>
              <a:rPr lang="cs-CZ" sz="1200" dirty="0" smtClean="0"/>
              <a:t>&gt;.</a:t>
            </a:r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49685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289</TotalTime>
  <Words>425</Words>
  <Application>Microsoft Office PowerPoint</Application>
  <PresentationFormat>Předvádění na obrazovce (4:3)</PresentationFormat>
  <Paragraphs>85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Tvrdý obal</vt:lpstr>
      <vt:lpstr>1_Tvrdý obal</vt:lpstr>
      <vt:lpstr>Prezentace aplikace PowerPoint</vt:lpstr>
      <vt:lpstr>EVROPA</vt:lpstr>
      <vt:lpstr>Nížiny</vt:lpstr>
      <vt:lpstr>Prezentace aplikace PowerPoint</vt:lpstr>
      <vt:lpstr>Vysočiny</vt:lpstr>
      <vt:lpstr>Prezentace aplikace PowerPoint</vt:lpstr>
      <vt:lpstr>Nejvyšší pohoří s nejvyššími horami</vt:lpstr>
      <vt:lpstr>Vyhledávej na mapě.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Klášterec nad Ohří, Krátká 676 Autor: Mgr. Radoslava Mašatová Název materiálu: VY_32_INOVACE_01_ Prvouka  Číslo projektu: CZ.1.07/1.4.00/21.1115  </dc:title>
  <dc:creator> </dc:creator>
  <cp:lastModifiedBy> </cp:lastModifiedBy>
  <cp:revision>79</cp:revision>
  <dcterms:created xsi:type="dcterms:W3CDTF">2012-02-18T15:08:17Z</dcterms:created>
  <dcterms:modified xsi:type="dcterms:W3CDTF">2012-06-03T16:36:38Z</dcterms:modified>
</cp:coreProperties>
</file>