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3" r:id="rId4"/>
    <p:sldId id="290" r:id="rId5"/>
    <p:sldId id="293" r:id="rId6"/>
    <p:sldId id="306" r:id="rId7"/>
    <p:sldId id="30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8612"/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145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09_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PÁD PODSTATNÝCH JMEN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2020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90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22025" custScaleY="74779" custLinFactY="14891" custLinFactNeighborX="-131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45281" y="0"/>
          <a:ext cx="4786346" cy="4786346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368488" y="481039"/>
          <a:ext cx="6284752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09_ ČESKÝ JAZYK  3</a:t>
          </a:r>
          <a:endParaRPr lang="cs-CZ" sz="2600" kern="1200" dirty="0"/>
        </a:p>
      </dsp:txBody>
      <dsp:txXfrm>
        <a:off x="1428270" y="540821"/>
        <a:ext cx="6165188" cy="1105067"/>
      </dsp:txXfrm>
    </dsp:sp>
    <dsp:sp modelId="{ED2230FF-1096-48BA-B691-CB70E3195D4E}">
      <dsp:nvSpPr>
        <dsp:cNvPr id="0" name=""/>
        <dsp:cNvSpPr/>
      </dsp:nvSpPr>
      <dsp:spPr>
        <a:xfrm>
          <a:off x="1414704" y="1858749"/>
          <a:ext cx="6192320" cy="122463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Základní škola a Mateřská škola, Potštejn, okres Rychnov nad Kněžnou</a:t>
          </a:r>
          <a:endParaRPr lang="cs-CZ" sz="2600" kern="1200" dirty="0"/>
        </a:p>
      </dsp:txBody>
      <dsp:txXfrm>
        <a:off x="1474486" y="1918531"/>
        <a:ext cx="6072756" cy="1105067"/>
      </dsp:txXfrm>
    </dsp:sp>
    <dsp:sp modelId="{6E27EA9C-C67C-450A-8A3C-DF1F4862AEAB}">
      <dsp:nvSpPr>
        <dsp:cNvPr id="0" name=""/>
        <dsp:cNvSpPr/>
      </dsp:nvSpPr>
      <dsp:spPr>
        <a:xfrm>
          <a:off x="2571778" y="3571899"/>
          <a:ext cx="3796350" cy="915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PÁD PODSTATNÝCH JMEN</a:t>
          </a:r>
          <a:endParaRPr lang="cs-CZ" sz="2500" b="1" kern="1200" dirty="0"/>
        </a:p>
      </dsp:txBody>
      <dsp:txXfrm>
        <a:off x="2616482" y="3616603"/>
        <a:ext cx="3706942" cy="826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215370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PÁD  PODSTATNÝCH  JMEN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/>
              <a:t>2</a:t>
            </a:r>
            <a:r>
              <a:rPr lang="cs-CZ" dirty="0" smtClean="0"/>
              <a:t>.11.2011</a:t>
            </a:r>
          </a:p>
          <a:p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pád podstatných jmen, pádové otázky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datla.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podstatných jmen. Seznamuje s určováním rodu a čísla podstatných jmen.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5857884" y="2285992"/>
            <a:ext cx="2608262" cy="337026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428860" y="714356"/>
            <a:ext cx="3857652" cy="2143140"/>
          </a:xfrm>
          <a:prstGeom prst="cloudCallout">
            <a:avLst>
              <a:gd name="adj1" fmla="val 38981"/>
              <a:gd name="adj2" fmla="val 7920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Pamatujete si,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označují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jména?</a:t>
            </a:r>
          </a:p>
        </p:txBody>
      </p:sp>
      <p:sp>
        <p:nvSpPr>
          <p:cNvPr id="6" name="Obláček 5"/>
          <p:cNvSpPr/>
          <p:nvPr/>
        </p:nvSpPr>
        <p:spPr>
          <a:xfrm>
            <a:off x="428596" y="2500306"/>
            <a:ext cx="4071966" cy="2143140"/>
          </a:xfrm>
          <a:prstGeom prst="cloudCallout">
            <a:avLst>
              <a:gd name="adj1" fmla="val 77834"/>
              <a:gd name="adj2" fmla="val 7414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Vyjmenujte alespoň dvacet podstatných jmen.</a:t>
            </a:r>
          </a:p>
        </p:txBody>
      </p:sp>
      <p:sp>
        <p:nvSpPr>
          <p:cNvPr id="7" name="Obláček 6"/>
          <p:cNvSpPr/>
          <p:nvPr/>
        </p:nvSpPr>
        <p:spPr>
          <a:xfrm>
            <a:off x="857224" y="4500570"/>
            <a:ext cx="4071966" cy="1714512"/>
          </a:xfrm>
          <a:prstGeom prst="cloudCallout">
            <a:avLst>
              <a:gd name="adj1" fmla="val 70111"/>
              <a:gd name="adj2" fmla="val -8621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 určíte u podstatných jmen rod a číslo?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Podstatná jména mívají různé tvary – říkáme, že se skloňují v pádech.   </a:t>
            </a:r>
            <a:endParaRPr lang="cs-CZ" b="1" dirty="0"/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2330" y="928670"/>
            <a:ext cx="1887639" cy="2071702"/>
          </a:xfrm>
          <a:prstGeom prst="rect">
            <a:avLst/>
          </a:prstGeom>
        </p:spPr>
      </p:pic>
      <p:sp>
        <p:nvSpPr>
          <p:cNvPr id="21" name="Elipsa 20"/>
          <p:cNvSpPr/>
          <p:nvPr/>
        </p:nvSpPr>
        <p:spPr>
          <a:xfrm>
            <a:off x="714348" y="164305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1.pád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714348" y="235743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2.pád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714348" y="307181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3.pád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14348" y="521495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6.pád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14348" y="450057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5.pád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714348" y="592933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7.pád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714348" y="3786190"/>
            <a:ext cx="1214446" cy="71438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4.pád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500430" y="3357562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Kdo, co?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643306" y="3643314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Koho, čeho?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3786182" y="4643446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Komu, čemu?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500430" y="4429132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Koho, co?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3286116" y="3857628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Oslovujeme, voláme.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3857620" y="4000504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Kom, čem?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3500430" y="3143248"/>
            <a:ext cx="1714512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Kým, čím?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143636" y="4214818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6215074" y="3786190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liškou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7500958" y="4000504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143636" y="3143248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 lišce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358082" y="3071810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7143768" y="3643314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6786578" y="3357562"/>
            <a:ext cx="1428760" cy="64294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liško!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6500826" y="5857892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7358082" y="5143512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liškami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6286512" y="5143512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lišek</a:t>
            </a:r>
          </a:p>
        </p:txBody>
      </p:sp>
      <p:sp>
        <p:nvSpPr>
          <p:cNvPr id="49" name="Zaoblený obdélník 48"/>
          <p:cNvSpPr/>
          <p:nvPr/>
        </p:nvSpPr>
        <p:spPr>
          <a:xfrm>
            <a:off x="6643702" y="5429264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liškám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7429520" y="5715016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liškách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786446" y="5715016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lišky!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5857884" y="5286388"/>
            <a:ext cx="1428760" cy="6429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lišky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1" grpId="0" build="allAtOnce" animBg="1"/>
      <p:bldP spid="32" grpId="0" build="allAtOnce" animBg="1"/>
      <p:bldP spid="33" grpId="0" build="allAtOnce" animBg="1"/>
      <p:bldP spid="34" grpId="0" build="allAtOnce" animBg="1"/>
      <p:bldP spid="35" grpId="0" build="allAtOnce" animBg="1"/>
      <p:bldP spid="36" grpId="0" build="allAtOnce" animBg="1"/>
      <p:bldP spid="3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Datel žije v lesích. Je to černý pták s červenou čepičkou. Šplhá po stromech, v kmenu si tesá hnízdní dutinu. Datel se živí mravenci i larvami dřevokazných brouků. Říká se mu „doktor lesa“.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3929066"/>
            <a:ext cx="1990051" cy="2571768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714348" y="214290"/>
            <a:ext cx="7786742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Vyhledej v textu podstatná jména. Určíš i pád?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500034" y="3286124"/>
          <a:ext cx="1857388" cy="27736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42942"/>
                <a:gridCol w="1214446"/>
              </a:tblGrid>
              <a:tr h="18192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6.p.</a:t>
                      </a:r>
                      <a:endParaRPr lang="cs-CZ" sz="20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214290"/>
            <a:ext cx="1571604" cy="2031004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1214414" y="357166"/>
            <a:ext cx="4214842" cy="1357322"/>
          </a:xfrm>
          <a:prstGeom prst="cloudCallout">
            <a:avLst>
              <a:gd name="adj1" fmla="val 89602"/>
              <a:gd name="adj2" fmla="val 212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Vyskloňuj  podstatné jméno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jednotném čísle.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1" name="Zástupný symbol pro obsah 3"/>
          <p:cNvGraphicFramePr>
            <a:graphicFrameLocks/>
          </p:cNvGraphicFramePr>
          <p:nvPr/>
        </p:nvGraphicFramePr>
        <p:xfrm>
          <a:off x="2643174" y="3286124"/>
          <a:ext cx="1857388" cy="27736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642942"/>
                <a:gridCol w="1214446"/>
              </a:tblGrid>
              <a:tr h="32480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6.p.</a:t>
                      </a:r>
                      <a:endParaRPr lang="cs-CZ" sz="20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3"/>
          <p:cNvGraphicFramePr>
            <a:graphicFrameLocks/>
          </p:cNvGraphicFramePr>
          <p:nvPr/>
        </p:nvGraphicFramePr>
        <p:xfrm>
          <a:off x="4714876" y="3286124"/>
          <a:ext cx="1857388" cy="2773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42942"/>
                <a:gridCol w="1214446"/>
              </a:tblGrid>
              <a:tr h="32480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6.p.</a:t>
                      </a:r>
                      <a:endParaRPr lang="cs-CZ" sz="20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3"/>
          <p:cNvGraphicFramePr>
            <a:graphicFrameLocks/>
          </p:cNvGraphicFramePr>
          <p:nvPr/>
        </p:nvGraphicFramePr>
        <p:xfrm>
          <a:off x="6786578" y="3286124"/>
          <a:ext cx="1857388" cy="27736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2942"/>
                <a:gridCol w="1214446"/>
              </a:tblGrid>
              <a:tr h="32480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6.p.</a:t>
                      </a:r>
                      <a:endParaRPr lang="cs-CZ" sz="20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  <a:tr h="3636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7.p.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Dvaatřiceticípá hvězda 13"/>
          <p:cNvSpPr/>
          <p:nvPr/>
        </p:nvSpPr>
        <p:spPr>
          <a:xfrm>
            <a:off x="714348" y="2357430"/>
            <a:ext cx="1714512" cy="91440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srnka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Dvaatřiceticípá hvězda 14"/>
          <p:cNvSpPr/>
          <p:nvPr/>
        </p:nvSpPr>
        <p:spPr>
          <a:xfrm>
            <a:off x="2643174" y="2357430"/>
            <a:ext cx="1714512" cy="91440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zajíc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Dvaatřiceticípá hvězda 15"/>
          <p:cNvSpPr/>
          <p:nvPr/>
        </p:nvSpPr>
        <p:spPr>
          <a:xfrm>
            <a:off x="4786314" y="2357430"/>
            <a:ext cx="1714512" cy="91440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ptáče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Dvaatřiceticípá hvězda 16"/>
          <p:cNvSpPr/>
          <p:nvPr/>
        </p:nvSpPr>
        <p:spPr>
          <a:xfrm>
            <a:off x="6858016" y="2357430"/>
            <a:ext cx="1714512" cy="914400"/>
          </a:xfrm>
          <a:prstGeom prst="star3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jelen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PÁD PODSTATNÝCH  JMEN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Podstatná jména můžeme skloňovat. Při určování pádů si pomáháme pádovými otázkami.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1.pád: Kdo, co?</a:t>
            </a:r>
          </a:p>
          <a:p>
            <a:r>
              <a:rPr lang="cs-CZ" b="1" dirty="0" smtClean="0"/>
              <a:t>2.pád: Koho, čeho?</a:t>
            </a:r>
          </a:p>
          <a:p>
            <a:r>
              <a:rPr lang="cs-CZ" b="1" dirty="0" smtClean="0"/>
              <a:t>3.pád: Komu, čemu?</a:t>
            </a:r>
          </a:p>
          <a:p>
            <a:r>
              <a:rPr lang="cs-CZ" b="1" dirty="0" smtClean="0"/>
              <a:t>4.pád: Koho, co?</a:t>
            </a:r>
          </a:p>
          <a:p>
            <a:r>
              <a:rPr lang="cs-CZ" b="1" dirty="0" smtClean="0"/>
              <a:t>5.pád: Oslovujeme, voláme.</a:t>
            </a:r>
          </a:p>
          <a:p>
            <a:r>
              <a:rPr lang="cs-CZ" b="1" dirty="0" smtClean="0"/>
              <a:t>6.pád: Kom, čem?</a:t>
            </a:r>
          </a:p>
          <a:p>
            <a:r>
              <a:rPr lang="cs-CZ" b="1" dirty="0" smtClean="0"/>
              <a:t>7.pád: Kým, čím?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dirty="0" smtClean="0"/>
              <a:t>MC900192205.WMF)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1068</TotalTime>
  <Words>370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PÁD  PODSTATNÝCH  JMEN</vt:lpstr>
      <vt:lpstr>Snímek 3</vt:lpstr>
      <vt:lpstr>Podstatná jména mívají různé tvary – říkáme, že se skloňují v pádech.   </vt:lpstr>
      <vt:lpstr>Snímek 5</vt:lpstr>
      <vt:lpstr>Snímek 6</vt:lpstr>
      <vt:lpstr>PÁD PODSTATNÝCH  JMEN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34</cp:revision>
  <dcterms:created xsi:type="dcterms:W3CDTF">2011-07-24T08:19:55Z</dcterms:created>
  <dcterms:modified xsi:type="dcterms:W3CDTF">2012-01-25T20:16:39Z</dcterms:modified>
</cp:coreProperties>
</file>