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0" r:id="rId1"/>
  </p:sldMasterIdLst>
  <p:notesMasterIdLst>
    <p:notesMasterId r:id="rId9"/>
  </p:notesMasterIdLst>
  <p:sldIdLst>
    <p:sldId id="257" r:id="rId2"/>
    <p:sldId id="264" r:id="rId3"/>
    <p:sldId id="260" r:id="rId4"/>
    <p:sldId id="262" r:id="rId5"/>
    <p:sldId id="258" r:id="rId6"/>
    <p:sldId id="259" r:id="rId7"/>
    <p:sldId id="263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51" autoAdjust="0"/>
    <p:restoredTop sz="94621" autoAdjust="0"/>
  </p:normalViewPr>
  <p:slideViewPr>
    <p:cSldViewPr>
      <p:cViewPr>
        <p:scale>
          <a:sx n="70" d="100"/>
          <a:sy n="70" d="100"/>
        </p:scale>
        <p:origin x="-1182" y="-8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6D2A2C4-CB78-4B63-AF15-45F6975D03B9}" type="datetimeFigureOut">
              <a:rPr lang="cs-CZ"/>
              <a:pPr>
                <a:defRPr/>
              </a:pPr>
              <a:t>3.6.2012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27EE94D-51EC-4381-96BE-45FE421D2A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9AFD2-B259-4FC9-A1F0-285F004EF4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A53923-53A6-4AF5-B950-291079BCB2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D72255-D9D8-4820-9195-C8154CE4D1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B63DD-50F1-4A5E-B87B-F92215B05F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78AD6-798A-48C2-8629-3D170651BF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EDD3F-05DB-4678-BF4E-9B457933CD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BF234-1875-4DED-B64F-305D0A42C8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2F5B9-C8F9-4872-8758-90831C5B65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1F156-1CAC-4399-A3E2-24086692D7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68D16-1C1B-48DD-8DBB-FA251A1CCA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EAFA20-C974-4A5C-B4F9-8617185B50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3DB58AB-D94B-4423-9914-66E2CE35A8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0" r:id="rId2"/>
    <p:sldLayoutId id="2147483749" r:id="rId3"/>
    <p:sldLayoutId id="2147483748" r:id="rId4"/>
    <p:sldLayoutId id="2147483747" r:id="rId5"/>
    <p:sldLayoutId id="2147483746" r:id="rId6"/>
    <p:sldLayoutId id="2147483745" r:id="rId7"/>
    <p:sldLayoutId id="2147483744" r:id="rId8"/>
    <p:sldLayoutId id="2147483743" r:id="rId9"/>
    <p:sldLayoutId id="2147483742" r:id="rId10"/>
    <p:sldLayoutId id="214748374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4374" name="Group 38"/>
          <p:cNvGraphicFramePr>
            <a:graphicFrameLocks noGrp="1"/>
          </p:cNvGraphicFramePr>
          <p:nvPr/>
        </p:nvGraphicFramePr>
        <p:xfrm>
          <a:off x="1665288" y="2414588"/>
          <a:ext cx="5813425" cy="282067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Jana Drtinová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VY_41_INOVACE_4023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Přirozená čísla – slovní úlohy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Přirozená čísla - s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lovní úlohy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Matematika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6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Pracovní list obsahuje tři slovní úlohy na zopakování a procvičení početních operací s přirozenými čísly.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Žák umí řešit slovní úlohy. K řešení používá své znalosti o přirozených číslech.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Pracovní list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ovéPole 1"/>
          <p:cNvSpPr txBox="1">
            <a:spLocks noChangeArrowheads="1"/>
          </p:cNvSpPr>
          <p:nvPr/>
        </p:nvSpPr>
        <p:spPr bwMode="auto">
          <a:xfrm>
            <a:off x="611188" y="260350"/>
            <a:ext cx="78486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/>
              <a:t>Každá třída má 25 dětí, ve škole je 18 tříd. Kolik je celkem ve škole dětí?</a:t>
            </a:r>
          </a:p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403350" y="1484313"/>
            <a:ext cx="6624638" cy="1385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solidFill>
                  <a:schemeClr val="accent2">
                    <a:lumMod val="50000"/>
                  </a:schemeClr>
                </a:solidFill>
              </a:rPr>
              <a:t>1 třída ……………………25 dětí</a:t>
            </a:r>
          </a:p>
          <a:p>
            <a:pPr>
              <a:defRPr/>
            </a:pPr>
            <a:r>
              <a:rPr lang="cs-CZ" sz="2800" dirty="0">
                <a:solidFill>
                  <a:schemeClr val="accent2">
                    <a:lumMod val="50000"/>
                  </a:schemeClr>
                </a:solidFill>
              </a:rPr>
              <a:t>Škola …………………….18 tříd</a:t>
            </a:r>
          </a:p>
          <a:p>
            <a:pPr>
              <a:defRPr/>
            </a:pPr>
            <a:r>
              <a:rPr lang="cs-CZ" sz="2800" dirty="0">
                <a:solidFill>
                  <a:schemeClr val="accent2">
                    <a:lumMod val="50000"/>
                  </a:schemeClr>
                </a:solidFill>
              </a:rPr>
              <a:t>Celkem …………………...x dětí</a:t>
            </a:r>
          </a:p>
        </p:txBody>
      </p:sp>
      <p:cxnSp>
        <p:nvCxnSpPr>
          <p:cNvPr id="5" name="Přímá spojnice 4"/>
          <p:cNvCxnSpPr/>
          <p:nvPr/>
        </p:nvCxnSpPr>
        <p:spPr>
          <a:xfrm>
            <a:off x="1258888" y="2870200"/>
            <a:ext cx="5545137" cy="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1763713" y="2895600"/>
            <a:ext cx="4537075" cy="1231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solidFill>
                  <a:schemeClr val="accent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x = 25 . 18</a:t>
            </a:r>
          </a:p>
          <a:p>
            <a:pPr>
              <a:defRPr/>
            </a:pPr>
            <a:r>
              <a:rPr lang="cs-CZ" sz="2800" u="dbl" dirty="0">
                <a:solidFill>
                  <a:schemeClr val="accent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x = 450</a:t>
            </a:r>
          </a:p>
          <a:p>
            <a:pPr>
              <a:defRPr/>
            </a:pPr>
            <a:endParaRPr lang="cs-CZ" dirty="0"/>
          </a:p>
        </p:txBody>
      </p:sp>
      <p:cxnSp>
        <p:nvCxnSpPr>
          <p:cNvPr id="13" name="Přímá spojnice 12"/>
          <p:cNvCxnSpPr/>
          <p:nvPr/>
        </p:nvCxnSpPr>
        <p:spPr>
          <a:xfrm>
            <a:off x="1258888" y="4076700"/>
            <a:ext cx="5545137" cy="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1763713" y="4140200"/>
            <a:ext cx="2520950" cy="8016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cs-CZ" sz="2800">
                <a:solidFill>
                  <a:srgbClr val="632523"/>
                </a:solidFill>
                <a:latin typeface="Verdana" pitchFamily="34" charset="0"/>
              </a:rPr>
              <a:t>x = 450 dětí</a:t>
            </a:r>
            <a:endParaRPr lang="cs-CZ" sz="2800" u="sng">
              <a:solidFill>
                <a:srgbClr val="632523"/>
              </a:solidFill>
              <a:latin typeface="Verdana" pitchFamily="34" charset="0"/>
            </a:endParaRPr>
          </a:p>
          <a:p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1258888" y="4716463"/>
            <a:ext cx="5257800" cy="800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cs-CZ" sz="2800">
                <a:solidFill>
                  <a:srgbClr val="632523"/>
                </a:solidFill>
                <a:latin typeface="Verdana" pitchFamily="34" charset="0"/>
              </a:rPr>
              <a:t>Ve škole je celkem 450 dětí.</a:t>
            </a:r>
            <a:endParaRPr lang="cs-CZ" sz="2800" u="sng">
              <a:solidFill>
                <a:srgbClr val="632523"/>
              </a:solidFill>
              <a:latin typeface="Verdana" pitchFamily="34" charset="0"/>
            </a:endParaRPr>
          </a:p>
          <a:p>
            <a:endParaRPr lang="cs-CZ"/>
          </a:p>
        </p:txBody>
      </p:sp>
      <p:pic>
        <p:nvPicPr>
          <p:cNvPr id="15368" name="Picture 6" descr="C:\Users\Jana\AppData\Local\Microsoft\Windows\Temporary Internet Files\Content.IE5\KWCQDHIF\MC90005679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025" y="4541838"/>
            <a:ext cx="1898650" cy="1417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ovéPole 1"/>
          <p:cNvSpPr txBox="1">
            <a:spLocks noChangeArrowheads="1"/>
          </p:cNvSpPr>
          <p:nvPr/>
        </p:nvSpPr>
        <p:spPr bwMode="auto">
          <a:xfrm>
            <a:off x="539750" y="1196975"/>
            <a:ext cx="8353425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/>
              <a:t>Na platu je 20 jogurtů. Kolik celých plat musí školní jídelna objednat, když má 297 dětí?</a:t>
            </a:r>
          </a:p>
          <a:p>
            <a:endParaRPr lang="cs-CZ"/>
          </a:p>
        </p:txBody>
      </p:sp>
      <p:pic>
        <p:nvPicPr>
          <p:cNvPr id="16386" name="Picture 2" descr="C:\Users\Jana\AppData\Local\Microsoft\Windows\Temporary Internet Files\Content.IE5\TE9MCRVS\MC90034705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1500" y="2781300"/>
            <a:ext cx="2697163" cy="333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611188" y="563563"/>
            <a:ext cx="81375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Verdana" pitchFamily="34" charset="0"/>
              </a:rPr>
              <a:t>1 plato ……………………………..20 jogurtů</a:t>
            </a:r>
          </a:p>
          <a:p>
            <a:r>
              <a:rPr lang="cs-CZ" sz="3200">
                <a:latin typeface="Verdana" pitchFamily="34" charset="0"/>
              </a:rPr>
              <a:t>Celkem ………………..…..…………297 dětí</a:t>
            </a:r>
          </a:p>
          <a:p>
            <a:r>
              <a:rPr lang="cs-CZ" sz="3200">
                <a:latin typeface="Verdana" pitchFamily="34" charset="0"/>
              </a:rPr>
              <a:t>Celých plat ………………………………..x ks</a:t>
            </a:r>
          </a:p>
        </p:txBody>
      </p:sp>
      <p:cxnSp>
        <p:nvCxnSpPr>
          <p:cNvPr id="5" name="Přímá spojnice 4"/>
          <p:cNvCxnSpPr/>
          <p:nvPr/>
        </p:nvCxnSpPr>
        <p:spPr>
          <a:xfrm>
            <a:off x="395288" y="2349500"/>
            <a:ext cx="83534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827088" y="2565400"/>
            <a:ext cx="4537075" cy="184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x = 297 : 20</a:t>
            </a:r>
          </a:p>
          <a:p>
            <a:pPr>
              <a:defRPr/>
            </a:pPr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x = 14 (</a:t>
            </a:r>
            <a:r>
              <a:rPr lang="cs-CZ" sz="32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Zb</a:t>
            </a:r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. 17)</a:t>
            </a:r>
          </a:p>
          <a:p>
            <a:pPr>
              <a:defRPr/>
            </a:pPr>
            <a:r>
              <a:rPr lang="cs-CZ" sz="3200" u="dbl" dirty="0">
                <a:latin typeface="Verdana" pitchFamily="34" charset="0"/>
                <a:ea typeface="Verdana" pitchFamily="34" charset="0"/>
                <a:cs typeface="Verdana" pitchFamily="34" charset="0"/>
              </a:rPr>
              <a:t>x = 15</a:t>
            </a:r>
          </a:p>
          <a:p>
            <a:pPr>
              <a:defRPr/>
            </a:pPr>
            <a:endParaRPr lang="cs-CZ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468313" y="4292600"/>
            <a:ext cx="8280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684213" y="4292600"/>
            <a:ext cx="287972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Verdana" pitchFamily="34" charset="0"/>
              </a:rPr>
              <a:t> x = 15 ks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539750" y="4943475"/>
            <a:ext cx="5976938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Verdana" pitchFamily="34" charset="0"/>
              </a:rPr>
              <a:t>Školní jídelna musí koupit 15 ks celých plat s jogurty.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5508625" y="2640013"/>
            <a:ext cx="324008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Verdana" pitchFamily="34" charset="0"/>
              </a:rPr>
              <a:t>Zk: </a:t>
            </a:r>
          </a:p>
          <a:p>
            <a:r>
              <a:rPr lang="cs-CZ" sz="2800">
                <a:latin typeface="Verdana" pitchFamily="34" charset="0"/>
              </a:rPr>
              <a:t>14 . 20 = 280</a:t>
            </a:r>
          </a:p>
          <a:p>
            <a:r>
              <a:rPr lang="cs-CZ" sz="2800">
                <a:latin typeface="Verdana" pitchFamily="34" charset="0"/>
              </a:rPr>
              <a:t>280 + 17 = 297</a:t>
            </a:r>
          </a:p>
        </p:txBody>
      </p:sp>
      <p:pic>
        <p:nvPicPr>
          <p:cNvPr id="17416" name="Picture 2" descr="C:\Users\Jana\AppData\Local\Microsoft\Windows\Temporary Internet Files\Content.IE5\G1UHAENK\MC90034339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025" y="4440238"/>
            <a:ext cx="1436688" cy="177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  <p:bldP spid="9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8" descr="C:\Users\Jana\AppData\Local\Microsoft\Windows\Temporary Internet Files\Content.IE5\Z153GQ2B\MP90038664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385062">
            <a:off x="5575300" y="4549775"/>
            <a:ext cx="2574925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ovéPole 1"/>
          <p:cNvSpPr txBox="1"/>
          <p:nvPr/>
        </p:nvSpPr>
        <p:spPr>
          <a:xfrm>
            <a:off x="550863" y="561975"/>
            <a:ext cx="7904162" cy="48006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/>
            <a:r>
              <a:rPr lang="cs-CZ" sz="3200" dirty="0">
                <a:solidFill>
                  <a:srgbClr val="10253F"/>
                </a:solidFill>
                <a:latin typeface="Verdana" pitchFamily="34" charset="0"/>
              </a:rPr>
              <a:t>Za nákup v železářství, ve kterém bylo šest malých hřebíků a jeden velký hřebík, jsme celkem zaplatili 111 Kč. Cestou domů jsme však ztratili účet a </a:t>
            </a:r>
            <a:r>
              <a:rPr lang="cs-CZ" sz="3200" dirty="0" smtClean="0">
                <a:solidFill>
                  <a:srgbClr val="10253F"/>
                </a:solidFill>
                <a:latin typeface="Verdana" pitchFamily="34" charset="0"/>
              </a:rPr>
              <a:t>jediné, </a:t>
            </a:r>
            <a:r>
              <a:rPr lang="cs-CZ" sz="3200" dirty="0">
                <a:solidFill>
                  <a:srgbClr val="10253F"/>
                </a:solidFill>
                <a:latin typeface="Verdana" pitchFamily="34" charset="0"/>
              </a:rPr>
              <a:t>na co jsme si </a:t>
            </a:r>
            <a:r>
              <a:rPr lang="cs-CZ" sz="3200" dirty="0" smtClean="0">
                <a:solidFill>
                  <a:srgbClr val="10253F"/>
                </a:solidFill>
                <a:latin typeface="Verdana" pitchFamily="34" charset="0"/>
              </a:rPr>
              <a:t>vzpomněli, </a:t>
            </a:r>
            <a:r>
              <a:rPr lang="cs-CZ" sz="3200" dirty="0">
                <a:solidFill>
                  <a:srgbClr val="10253F"/>
                </a:solidFill>
                <a:latin typeface="Verdana" pitchFamily="34" charset="0"/>
              </a:rPr>
              <a:t>bylo to, že velký hřebík stál 21 Kč. Dopočítej, kolik jsme zaplatili v obchodě za jeden malý hřebík.</a:t>
            </a:r>
          </a:p>
          <a:p>
            <a:endParaRPr lang="cs-CZ" dirty="0"/>
          </a:p>
        </p:txBody>
      </p:sp>
      <p:pic>
        <p:nvPicPr>
          <p:cNvPr id="18435" name="Picture 7" descr="C:\Users\Jana\AppData\Local\Microsoft\Windows\Temporary Internet Files\Content.IE5\G1UHAENK\MP90038664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17073">
            <a:off x="3001963" y="4926013"/>
            <a:ext cx="1808162" cy="128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188" y="333375"/>
            <a:ext cx="8137525" cy="20621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cs-CZ" sz="3200" dirty="0">
                <a:solidFill>
                  <a:srgbClr val="10253F"/>
                </a:solidFill>
                <a:latin typeface="Verdana" pitchFamily="34" charset="0"/>
              </a:rPr>
              <a:t>Celkem ………………………………..111,- Kč</a:t>
            </a:r>
          </a:p>
          <a:p>
            <a:r>
              <a:rPr lang="cs-CZ" sz="3200" dirty="0">
                <a:solidFill>
                  <a:srgbClr val="10253F"/>
                </a:solidFill>
                <a:latin typeface="Verdana" pitchFamily="34" charset="0"/>
              </a:rPr>
              <a:t>Malých hřebíků ………………..……..…6 ks</a:t>
            </a:r>
          </a:p>
          <a:p>
            <a:r>
              <a:rPr lang="cs-CZ" sz="3200" dirty="0">
                <a:solidFill>
                  <a:srgbClr val="10253F"/>
                </a:solidFill>
                <a:latin typeface="Verdana" pitchFamily="34" charset="0"/>
              </a:rPr>
              <a:t>1 velký hřebík ……………………….21,- Kč</a:t>
            </a:r>
          </a:p>
          <a:p>
            <a:r>
              <a:rPr lang="cs-CZ" sz="3200" dirty="0">
                <a:solidFill>
                  <a:srgbClr val="10253F"/>
                </a:solidFill>
                <a:latin typeface="Verdana" pitchFamily="34" charset="0"/>
              </a:rPr>
              <a:t>1 malý hřebík </a:t>
            </a:r>
            <a:r>
              <a:rPr lang="cs-CZ" sz="3200" dirty="0" smtClean="0">
                <a:solidFill>
                  <a:srgbClr val="10253F"/>
                </a:solidFill>
                <a:latin typeface="Verdana" pitchFamily="34" charset="0"/>
              </a:rPr>
              <a:t>…………………………...x </a:t>
            </a:r>
            <a:r>
              <a:rPr lang="cs-CZ" sz="3200" dirty="0">
                <a:solidFill>
                  <a:srgbClr val="10253F"/>
                </a:solidFill>
                <a:latin typeface="Verdana" pitchFamily="34" charset="0"/>
              </a:rPr>
              <a:t>Kč</a:t>
            </a:r>
          </a:p>
        </p:txBody>
      </p:sp>
      <p:cxnSp>
        <p:nvCxnSpPr>
          <p:cNvPr id="5" name="Přímá spojnice 4"/>
          <p:cNvCxnSpPr/>
          <p:nvPr/>
        </p:nvCxnSpPr>
        <p:spPr>
          <a:xfrm>
            <a:off x="395288" y="2420938"/>
            <a:ext cx="8353425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827088" y="2565400"/>
            <a:ext cx="4537075" cy="184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32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x = (111 – 21) : 6</a:t>
            </a:r>
          </a:p>
          <a:p>
            <a:pPr>
              <a:defRPr/>
            </a:pPr>
            <a:r>
              <a:rPr lang="cs-CZ" sz="32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x = 90 : 6</a:t>
            </a:r>
          </a:p>
          <a:p>
            <a:pPr>
              <a:defRPr/>
            </a:pPr>
            <a:r>
              <a:rPr lang="cs-CZ" sz="3200" u="dbl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x = 15</a:t>
            </a:r>
          </a:p>
          <a:p>
            <a:pPr>
              <a:defRPr/>
            </a:pPr>
            <a:endParaRPr lang="cs-CZ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468313" y="4292600"/>
            <a:ext cx="8280400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684213" y="4292600"/>
            <a:ext cx="2879725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cs-CZ" sz="3200">
                <a:latin typeface="Verdana" pitchFamily="34" charset="0"/>
              </a:rPr>
              <a:t> </a:t>
            </a:r>
            <a:r>
              <a:rPr lang="cs-CZ" sz="3200">
                <a:solidFill>
                  <a:srgbClr val="10253F"/>
                </a:solidFill>
                <a:latin typeface="Verdana" pitchFamily="34" charset="0"/>
              </a:rPr>
              <a:t>x = 15,- Kč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39750" y="5127625"/>
            <a:ext cx="7127875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cs-CZ" sz="3200">
                <a:solidFill>
                  <a:srgbClr val="10253F"/>
                </a:solidFill>
                <a:latin typeface="Verdana" pitchFamily="34" charset="0"/>
              </a:rPr>
              <a:t>Jeden malý hřebík stál 15,- Kč.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5508625" y="2640013"/>
            <a:ext cx="3240088" cy="954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 err="1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Zk</a:t>
            </a:r>
            <a:r>
              <a:rPr lang="cs-CZ" sz="28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15 . 6 = 90</a:t>
            </a:r>
          </a:p>
          <a:p>
            <a:pPr>
              <a:defRPr/>
            </a:pPr>
            <a:r>
              <a:rPr lang="cs-CZ" sz="28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90 + 21 = 111</a:t>
            </a:r>
          </a:p>
        </p:txBody>
      </p:sp>
      <p:pic>
        <p:nvPicPr>
          <p:cNvPr id="19464" name="Picture 2" descr="C:\Users\Jana\AppData\Local\Microsoft\Windows\Temporary Internet Files\Content.IE5\G1UHAENK\MC90030870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3925" y="4878388"/>
            <a:ext cx="1309688" cy="96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  <p:bldP spid="9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mtClean="0"/>
              <a:t>Archiv </a:t>
            </a:r>
            <a:r>
              <a:rPr lang="cs-CZ" dirty="0" smtClean="0"/>
              <a:t>autora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320</TotalTime>
  <Words>321</Words>
  <Application>Microsoft Office PowerPoint</Application>
  <PresentationFormat>Předvádění na obrazovce (4:3)</PresentationFormat>
  <Paragraphs>55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Dum</cp:lastModifiedBy>
  <cp:revision>39</cp:revision>
  <dcterms:created xsi:type="dcterms:W3CDTF">2010-10-19T08:27:42Z</dcterms:created>
  <dcterms:modified xsi:type="dcterms:W3CDTF">2012-06-03T17:31:17Z</dcterms:modified>
</cp:coreProperties>
</file>