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61" r:id="rId6"/>
    <p:sldId id="260" r:id="rId7"/>
    <p:sldId id="262" r:id="rId8"/>
    <p:sldId id="259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0C01A1F-6C4B-4F0B-99BA-347A2B0424AF}" type="datetimeFigureOut">
              <a:rPr lang="cs-CZ" smtClean="0"/>
              <a:t>24.3.2012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aps.google.cz/" TargetMode="External"/><Relationship Id="rId2" Type="http://schemas.openxmlformats.org/officeDocument/2006/relationships/hyperlink" Target="http://www.trebonsko.cz/fotky/krajina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820030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VY_32_INOVACE_3092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Nadějská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rybniční soustava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Rybníky Třeboňska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kumimoji="0" lang="en-US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informace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 </a:t>
                      </a:r>
                      <a:r>
                        <a:rPr kumimoji="0" lang="en-US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Nad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ějské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rybniční soustavě.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umí orientovat na mapě. Ví, co je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Nadějská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rybniční soustava.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30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20080" y="1052736"/>
            <a:ext cx="6692280" cy="4464495"/>
          </a:xfrm>
        </p:spPr>
        <p:txBody>
          <a:bodyPr>
            <a:noAutofit/>
          </a:bodyPr>
          <a:lstStyle/>
          <a:p>
            <a:r>
              <a:rPr lang="cs-CZ" sz="9600" b="1" dirty="0" err="1" smtClean="0"/>
              <a:t>Nadějská</a:t>
            </a:r>
            <a:r>
              <a:rPr lang="cs-CZ" sz="9600" b="1" dirty="0" smtClean="0"/>
              <a:t> rybniční soustava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893797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620000" cy="5544616"/>
          </a:xfrm>
        </p:spPr>
        <p:txBody>
          <a:bodyPr>
            <a:normAutofit fontScale="92500"/>
          </a:bodyPr>
          <a:lstStyle/>
          <a:p>
            <a:pPr marL="114300" indent="0" algn="ctr">
              <a:buNone/>
            </a:pPr>
            <a:r>
              <a:rPr lang="cs-CZ" sz="5200" b="1" dirty="0" err="1" smtClean="0"/>
              <a:t>Nadějská</a:t>
            </a:r>
            <a:r>
              <a:rPr lang="cs-CZ" sz="5200" b="1" dirty="0" smtClean="0"/>
              <a:t> </a:t>
            </a:r>
            <a:r>
              <a:rPr lang="cs-CZ" sz="5200" b="1" dirty="0"/>
              <a:t>rybniční soustava</a:t>
            </a:r>
            <a:r>
              <a:rPr lang="cs-CZ" sz="5200" dirty="0"/>
              <a:t> </a:t>
            </a:r>
            <a:endParaRPr lang="cs-CZ" sz="5200" dirty="0" smtClean="0"/>
          </a:p>
          <a:p>
            <a:pPr marL="114300" indent="0" algn="ctr">
              <a:buNone/>
            </a:pPr>
            <a:endParaRPr lang="cs-CZ" sz="3000" dirty="0" smtClean="0"/>
          </a:p>
          <a:p>
            <a:r>
              <a:rPr lang="cs-CZ" sz="4400" dirty="0" smtClean="0"/>
              <a:t>patří </a:t>
            </a:r>
            <a:r>
              <a:rPr lang="cs-CZ" sz="4400" dirty="0"/>
              <a:t>mezi nejvzácnější přírodní rezervace Třeboňska. </a:t>
            </a:r>
            <a:endParaRPr lang="cs-CZ" sz="4400" dirty="0" smtClean="0"/>
          </a:p>
          <a:p>
            <a:pPr marL="114300" indent="0">
              <a:buNone/>
            </a:pPr>
            <a:endParaRPr lang="cs-CZ" sz="3000" dirty="0" smtClean="0"/>
          </a:p>
          <a:p>
            <a:r>
              <a:rPr lang="cs-CZ" sz="4400" dirty="0" smtClean="0"/>
              <a:t>Základ </a:t>
            </a:r>
            <a:r>
              <a:rPr lang="cs-CZ" sz="4400" dirty="0"/>
              <a:t>soustavy tvoří rybníky Naděje, Skutek, Víra, Láska a Dobrá vůle.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587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44624"/>
            <a:ext cx="2242592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/>
              <a:t>Láska</a:t>
            </a:r>
            <a:endParaRPr lang="cs-CZ" sz="6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268761"/>
            <a:ext cx="6816756" cy="511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51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197768"/>
            <a:ext cx="2448272" cy="1143000"/>
          </a:xfrm>
        </p:spPr>
        <p:txBody>
          <a:bodyPr/>
          <a:lstStyle/>
          <a:p>
            <a:r>
              <a:rPr lang="cs-CZ" sz="6000" b="1" dirty="0" smtClean="0"/>
              <a:t>Naděje</a:t>
            </a:r>
            <a:r>
              <a:rPr lang="cs-CZ" b="1" dirty="0" smtClean="0"/>
              <a:t>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1268760"/>
            <a:ext cx="6897621" cy="51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31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44624"/>
            <a:ext cx="1656184" cy="1143000"/>
          </a:xfrm>
        </p:spPr>
        <p:txBody>
          <a:bodyPr/>
          <a:lstStyle/>
          <a:p>
            <a:r>
              <a:rPr lang="cs-CZ" sz="6000" b="1" dirty="0" smtClean="0"/>
              <a:t>Víra</a:t>
            </a:r>
            <a:r>
              <a:rPr lang="cs-CZ" b="1" dirty="0" smtClean="0"/>
              <a:t>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96752"/>
            <a:ext cx="7089643" cy="5317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06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err="1" smtClean="0"/>
              <a:t>Nadějská</a:t>
            </a:r>
            <a:r>
              <a:rPr lang="cs-CZ" sz="4000" b="1" dirty="0" smtClean="0"/>
              <a:t> rybniční soustava: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3" y="1545754"/>
            <a:ext cx="705678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Leží při </a:t>
            </a:r>
            <a:r>
              <a:rPr lang="cs-CZ" sz="3200" dirty="0"/>
              <a:t>železnici mezi Lomnicí nad Lužnicí a Veselím nad Lužnicí; 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pl-PL" sz="3200" dirty="0" smtClean="0"/>
              <a:t>od </a:t>
            </a:r>
            <a:r>
              <a:rPr lang="pl-PL" sz="3200" dirty="0"/>
              <a:t>Lužnice vzdáleno asi 6km směrem na obec </a:t>
            </a:r>
            <a:r>
              <a:rPr lang="pl-PL" sz="3200" dirty="0" smtClean="0"/>
              <a:t>Klec</a:t>
            </a:r>
            <a:r>
              <a:rPr lang="en-US" sz="3200" dirty="0"/>
              <a:t>;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p</a:t>
            </a:r>
            <a:r>
              <a:rPr lang="cs-CZ" sz="3200" dirty="0" smtClean="0"/>
              <a:t>atří tam rybník </a:t>
            </a:r>
            <a:r>
              <a:rPr lang="cs-CZ" sz="3200" dirty="0"/>
              <a:t>Naděje (60 ha) a řada rybníků kolem; 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přírodní rezervace s velkou kolonií racků chechtavých.</a:t>
            </a:r>
            <a:endParaRPr lang="cs-CZ" sz="3200" dirty="0"/>
          </a:p>
          <a:p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12206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27794"/>
            <a:ext cx="8029636" cy="230911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1) Ukaž na mapě </a:t>
            </a:r>
            <a:r>
              <a:rPr lang="cs-CZ" sz="2800" b="1" dirty="0" err="1" smtClean="0"/>
              <a:t>Nadějskou</a:t>
            </a:r>
            <a:r>
              <a:rPr lang="cs-CZ" sz="2800" b="1" dirty="0" smtClean="0"/>
              <a:t> rybniční soustavu.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br>
              <a:rPr lang="cs-CZ" sz="2800" b="1" dirty="0" smtClean="0"/>
            </a:br>
            <a:r>
              <a:rPr lang="cs-CZ" sz="2800" b="1" dirty="0" smtClean="0"/>
              <a:t>2) Které rybníky patří do </a:t>
            </a:r>
            <a:r>
              <a:rPr lang="cs-CZ" sz="2800" b="1" dirty="0" err="1" smtClean="0"/>
              <a:t>Nadějské</a:t>
            </a:r>
            <a:r>
              <a:rPr lang="cs-CZ" sz="2800" b="1" dirty="0" smtClean="0"/>
              <a:t> rybniční soustavy?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3) Čím je </a:t>
            </a:r>
            <a:r>
              <a:rPr lang="cs-CZ" sz="2800" b="1" dirty="0" err="1" smtClean="0"/>
              <a:t>Nadějská</a:t>
            </a:r>
            <a:r>
              <a:rPr lang="cs-CZ" sz="2800" b="1" dirty="0" smtClean="0"/>
              <a:t> rybniční soustava zvláštní?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772" y="2852936"/>
            <a:ext cx="8029636" cy="3678917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6372200" y="3068960"/>
            <a:ext cx="1872208" cy="28803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24208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Přírodní rezervace.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18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Ukaž na mapě, jak se dostaneš z Třeboně k </a:t>
            </a:r>
            <a:r>
              <a:rPr lang="cs-CZ" sz="3600" b="1" dirty="0" err="1" smtClean="0"/>
              <a:t>Nadějské</a:t>
            </a:r>
            <a:r>
              <a:rPr lang="cs-CZ" sz="3600" b="1" dirty="0" smtClean="0"/>
              <a:t> rybniční soustavě. </a:t>
            </a:r>
            <a:endParaRPr lang="cs-CZ" sz="36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7802064" cy="4382112"/>
          </a:xfrm>
          <a:prstGeom prst="rect">
            <a:avLst/>
          </a:prstGeom>
        </p:spPr>
      </p:pic>
      <p:sp>
        <p:nvSpPr>
          <p:cNvPr id="3" name="Volný tvar 2"/>
          <p:cNvSpPr/>
          <p:nvPr/>
        </p:nvSpPr>
        <p:spPr>
          <a:xfrm>
            <a:off x="4548675" y="5495695"/>
            <a:ext cx="318600" cy="219305"/>
          </a:xfrm>
          <a:custGeom>
            <a:avLst/>
            <a:gdLst>
              <a:gd name="connsiteX0" fmla="*/ 175725 w 318600"/>
              <a:gd name="connsiteY0" fmla="*/ 19280 h 219305"/>
              <a:gd name="connsiteX1" fmla="*/ 128100 w 318600"/>
              <a:gd name="connsiteY1" fmla="*/ 230 h 219305"/>
              <a:gd name="connsiteX2" fmla="*/ 80475 w 318600"/>
              <a:gd name="connsiteY2" fmla="*/ 9755 h 219305"/>
              <a:gd name="connsiteX3" fmla="*/ 23325 w 318600"/>
              <a:gd name="connsiteY3" fmla="*/ 38330 h 219305"/>
              <a:gd name="connsiteX4" fmla="*/ 13800 w 318600"/>
              <a:gd name="connsiteY4" fmla="*/ 181205 h 219305"/>
              <a:gd name="connsiteX5" fmla="*/ 51900 w 318600"/>
              <a:gd name="connsiteY5" fmla="*/ 190730 h 219305"/>
              <a:gd name="connsiteX6" fmla="*/ 156675 w 318600"/>
              <a:gd name="connsiteY6" fmla="*/ 219305 h 219305"/>
              <a:gd name="connsiteX7" fmla="*/ 299550 w 318600"/>
              <a:gd name="connsiteY7" fmla="*/ 190730 h 219305"/>
              <a:gd name="connsiteX8" fmla="*/ 318600 w 318600"/>
              <a:gd name="connsiteY8" fmla="*/ 162155 h 219305"/>
              <a:gd name="connsiteX9" fmla="*/ 309075 w 318600"/>
              <a:gd name="connsiteY9" fmla="*/ 124055 h 219305"/>
              <a:gd name="connsiteX10" fmla="*/ 251925 w 318600"/>
              <a:gd name="connsiteY10" fmla="*/ 95480 h 219305"/>
              <a:gd name="connsiteX11" fmla="*/ 232875 w 318600"/>
              <a:gd name="connsiteY11" fmla="*/ 66905 h 219305"/>
              <a:gd name="connsiteX12" fmla="*/ 223350 w 318600"/>
              <a:gd name="connsiteY12" fmla="*/ 38330 h 219305"/>
              <a:gd name="connsiteX13" fmla="*/ 175725 w 318600"/>
              <a:gd name="connsiteY13" fmla="*/ 19280 h 219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18600" h="219305">
                <a:moveTo>
                  <a:pt x="175725" y="19280"/>
                </a:moveTo>
                <a:cubicBezTo>
                  <a:pt x="159850" y="12930"/>
                  <a:pt x="145113" y="1931"/>
                  <a:pt x="128100" y="230"/>
                </a:cubicBezTo>
                <a:cubicBezTo>
                  <a:pt x="111991" y="-1381"/>
                  <a:pt x="96181" y="5828"/>
                  <a:pt x="80475" y="9755"/>
                </a:cubicBezTo>
                <a:cubicBezTo>
                  <a:pt x="48927" y="17642"/>
                  <a:pt x="51261" y="19706"/>
                  <a:pt x="23325" y="38330"/>
                </a:cubicBezTo>
                <a:cubicBezTo>
                  <a:pt x="6665" y="88310"/>
                  <a:pt x="-14382" y="124841"/>
                  <a:pt x="13800" y="181205"/>
                </a:cubicBezTo>
                <a:cubicBezTo>
                  <a:pt x="19654" y="192914"/>
                  <a:pt x="39361" y="186968"/>
                  <a:pt x="51900" y="190730"/>
                </a:cubicBezTo>
                <a:cubicBezTo>
                  <a:pt x="148578" y="219733"/>
                  <a:pt x="69873" y="201945"/>
                  <a:pt x="156675" y="219305"/>
                </a:cubicBezTo>
                <a:cubicBezTo>
                  <a:pt x="209047" y="214941"/>
                  <a:pt x="261123" y="229157"/>
                  <a:pt x="299550" y="190730"/>
                </a:cubicBezTo>
                <a:cubicBezTo>
                  <a:pt x="307645" y="182635"/>
                  <a:pt x="312250" y="171680"/>
                  <a:pt x="318600" y="162155"/>
                </a:cubicBezTo>
                <a:cubicBezTo>
                  <a:pt x="315425" y="149455"/>
                  <a:pt x="316337" y="134947"/>
                  <a:pt x="309075" y="124055"/>
                </a:cubicBezTo>
                <a:cubicBezTo>
                  <a:pt x="298524" y="108228"/>
                  <a:pt x="268225" y="100913"/>
                  <a:pt x="251925" y="95480"/>
                </a:cubicBezTo>
                <a:cubicBezTo>
                  <a:pt x="245575" y="85955"/>
                  <a:pt x="237995" y="77144"/>
                  <a:pt x="232875" y="66905"/>
                </a:cubicBezTo>
                <a:cubicBezTo>
                  <a:pt x="228385" y="57925"/>
                  <a:pt x="230450" y="45430"/>
                  <a:pt x="223350" y="38330"/>
                </a:cubicBezTo>
                <a:cubicBezTo>
                  <a:pt x="216250" y="31230"/>
                  <a:pt x="191600" y="25630"/>
                  <a:pt x="175725" y="19280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4257675" y="2914517"/>
            <a:ext cx="416361" cy="525983"/>
          </a:xfrm>
          <a:custGeom>
            <a:avLst/>
            <a:gdLst>
              <a:gd name="connsiteX0" fmla="*/ 285750 w 416361"/>
              <a:gd name="connsiteY0" fmla="*/ 95383 h 525983"/>
              <a:gd name="connsiteX1" fmla="*/ 238125 w 416361"/>
              <a:gd name="connsiteY1" fmla="*/ 28708 h 525983"/>
              <a:gd name="connsiteX2" fmla="*/ 104775 w 416361"/>
              <a:gd name="connsiteY2" fmla="*/ 9658 h 525983"/>
              <a:gd name="connsiteX3" fmla="*/ 47625 w 416361"/>
              <a:gd name="connsiteY3" fmla="*/ 47758 h 525983"/>
              <a:gd name="connsiteX4" fmla="*/ 38100 w 416361"/>
              <a:gd name="connsiteY4" fmla="*/ 76333 h 525983"/>
              <a:gd name="connsiteX5" fmla="*/ 19050 w 416361"/>
              <a:gd name="connsiteY5" fmla="*/ 104908 h 525983"/>
              <a:gd name="connsiteX6" fmla="*/ 0 w 416361"/>
              <a:gd name="connsiteY6" fmla="*/ 162058 h 525983"/>
              <a:gd name="connsiteX7" fmla="*/ 9525 w 416361"/>
              <a:gd name="connsiteY7" fmla="*/ 304933 h 525983"/>
              <a:gd name="connsiteX8" fmla="*/ 76200 w 416361"/>
              <a:gd name="connsiteY8" fmla="*/ 390658 h 525983"/>
              <a:gd name="connsiteX9" fmla="*/ 114300 w 416361"/>
              <a:gd name="connsiteY9" fmla="*/ 447808 h 525983"/>
              <a:gd name="connsiteX10" fmla="*/ 171450 w 416361"/>
              <a:gd name="connsiteY10" fmla="*/ 476383 h 525983"/>
              <a:gd name="connsiteX11" fmla="*/ 200025 w 416361"/>
              <a:gd name="connsiteY11" fmla="*/ 485908 h 525983"/>
              <a:gd name="connsiteX12" fmla="*/ 257175 w 416361"/>
              <a:gd name="connsiteY12" fmla="*/ 524008 h 525983"/>
              <a:gd name="connsiteX13" fmla="*/ 400050 w 416361"/>
              <a:gd name="connsiteY13" fmla="*/ 485908 h 525983"/>
              <a:gd name="connsiteX14" fmla="*/ 409575 w 416361"/>
              <a:gd name="connsiteY14" fmla="*/ 447808 h 525983"/>
              <a:gd name="connsiteX15" fmla="*/ 381000 w 416361"/>
              <a:gd name="connsiteY15" fmla="*/ 190633 h 525983"/>
              <a:gd name="connsiteX16" fmla="*/ 352425 w 416361"/>
              <a:gd name="connsiteY16" fmla="*/ 162058 h 525983"/>
              <a:gd name="connsiteX17" fmla="*/ 323850 w 416361"/>
              <a:gd name="connsiteY17" fmla="*/ 143008 h 525983"/>
              <a:gd name="connsiteX18" fmla="*/ 304800 w 416361"/>
              <a:gd name="connsiteY18" fmla="*/ 76333 h 525983"/>
              <a:gd name="connsiteX19" fmla="*/ 295275 w 416361"/>
              <a:gd name="connsiteY19" fmla="*/ 9658 h 525983"/>
              <a:gd name="connsiteX20" fmla="*/ 247650 w 416361"/>
              <a:gd name="connsiteY20" fmla="*/ 133 h 525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16361" h="525983">
                <a:moveTo>
                  <a:pt x="285750" y="95383"/>
                </a:moveTo>
                <a:cubicBezTo>
                  <a:pt x="274625" y="67571"/>
                  <a:pt x="272774" y="36861"/>
                  <a:pt x="238125" y="28708"/>
                </a:cubicBezTo>
                <a:cubicBezTo>
                  <a:pt x="194417" y="18424"/>
                  <a:pt x="104775" y="9658"/>
                  <a:pt x="104775" y="9658"/>
                </a:cubicBezTo>
                <a:cubicBezTo>
                  <a:pt x="74817" y="19644"/>
                  <a:pt x="68010" y="17180"/>
                  <a:pt x="47625" y="47758"/>
                </a:cubicBezTo>
                <a:cubicBezTo>
                  <a:pt x="42056" y="56112"/>
                  <a:pt x="42590" y="67353"/>
                  <a:pt x="38100" y="76333"/>
                </a:cubicBezTo>
                <a:cubicBezTo>
                  <a:pt x="32980" y="86572"/>
                  <a:pt x="23699" y="94447"/>
                  <a:pt x="19050" y="104908"/>
                </a:cubicBezTo>
                <a:cubicBezTo>
                  <a:pt x="10895" y="123258"/>
                  <a:pt x="0" y="162058"/>
                  <a:pt x="0" y="162058"/>
                </a:cubicBezTo>
                <a:cubicBezTo>
                  <a:pt x="3175" y="209683"/>
                  <a:pt x="-1530" y="258500"/>
                  <a:pt x="9525" y="304933"/>
                </a:cubicBezTo>
                <a:cubicBezTo>
                  <a:pt x="20335" y="350336"/>
                  <a:pt x="51888" y="359399"/>
                  <a:pt x="76200" y="390658"/>
                </a:cubicBezTo>
                <a:cubicBezTo>
                  <a:pt x="90256" y="408730"/>
                  <a:pt x="92580" y="440568"/>
                  <a:pt x="114300" y="447808"/>
                </a:cubicBezTo>
                <a:cubicBezTo>
                  <a:pt x="186124" y="471749"/>
                  <a:pt x="97592" y="439454"/>
                  <a:pt x="171450" y="476383"/>
                </a:cubicBezTo>
                <a:cubicBezTo>
                  <a:pt x="180430" y="480873"/>
                  <a:pt x="191248" y="481032"/>
                  <a:pt x="200025" y="485908"/>
                </a:cubicBezTo>
                <a:cubicBezTo>
                  <a:pt x="220039" y="497027"/>
                  <a:pt x="257175" y="524008"/>
                  <a:pt x="257175" y="524008"/>
                </a:cubicBezTo>
                <a:cubicBezTo>
                  <a:pt x="336304" y="517921"/>
                  <a:pt x="373553" y="547734"/>
                  <a:pt x="400050" y="485908"/>
                </a:cubicBezTo>
                <a:cubicBezTo>
                  <a:pt x="405207" y="473876"/>
                  <a:pt x="406400" y="460508"/>
                  <a:pt x="409575" y="447808"/>
                </a:cubicBezTo>
                <a:cubicBezTo>
                  <a:pt x="404952" y="336851"/>
                  <a:pt x="441548" y="263290"/>
                  <a:pt x="381000" y="190633"/>
                </a:cubicBezTo>
                <a:cubicBezTo>
                  <a:pt x="372376" y="180285"/>
                  <a:pt x="362773" y="170682"/>
                  <a:pt x="352425" y="162058"/>
                </a:cubicBezTo>
                <a:cubicBezTo>
                  <a:pt x="343631" y="154729"/>
                  <a:pt x="333375" y="149358"/>
                  <a:pt x="323850" y="143008"/>
                </a:cubicBezTo>
                <a:cubicBezTo>
                  <a:pt x="315689" y="118525"/>
                  <a:pt x="309584" y="102645"/>
                  <a:pt x="304800" y="76333"/>
                </a:cubicBezTo>
                <a:cubicBezTo>
                  <a:pt x="300784" y="54244"/>
                  <a:pt x="305315" y="29738"/>
                  <a:pt x="295275" y="9658"/>
                </a:cubicBezTo>
                <a:cubicBezTo>
                  <a:pt x="289508" y="-1875"/>
                  <a:pt x="258505" y="133"/>
                  <a:pt x="247650" y="133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962146" y="3419475"/>
            <a:ext cx="609854" cy="2171700"/>
          </a:xfrm>
          <a:custGeom>
            <a:avLst/>
            <a:gdLst>
              <a:gd name="connsiteX0" fmla="*/ 609854 w 609854"/>
              <a:gd name="connsiteY0" fmla="*/ 2171700 h 2171700"/>
              <a:gd name="connsiteX1" fmla="*/ 600329 w 609854"/>
              <a:gd name="connsiteY1" fmla="*/ 2095500 h 2171700"/>
              <a:gd name="connsiteX2" fmla="*/ 562229 w 609854"/>
              <a:gd name="connsiteY2" fmla="*/ 2000250 h 2171700"/>
              <a:gd name="connsiteX3" fmla="*/ 543179 w 609854"/>
              <a:gd name="connsiteY3" fmla="*/ 1952625 h 2171700"/>
              <a:gd name="connsiteX4" fmla="*/ 514604 w 609854"/>
              <a:gd name="connsiteY4" fmla="*/ 1885950 h 2171700"/>
              <a:gd name="connsiteX5" fmla="*/ 524129 w 609854"/>
              <a:gd name="connsiteY5" fmla="*/ 1504950 h 2171700"/>
              <a:gd name="connsiteX6" fmla="*/ 505079 w 609854"/>
              <a:gd name="connsiteY6" fmla="*/ 1295400 h 2171700"/>
              <a:gd name="connsiteX7" fmla="*/ 486029 w 609854"/>
              <a:gd name="connsiteY7" fmla="*/ 1171575 h 2171700"/>
              <a:gd name="connsiteX8" fmla="*/ 466979 w 609854"/>
              <a:gd name="connsiteY8" fmla="*/ 1085850 h 2171700"/>
              <a:gd name="connsiteX9" fmla="*/ 428879 w 609854"/>
              <a:gd name="connsiteY9" fmla="*/ 1019175 h 2171700"/>
              <a:gd name="connsiteX10" fmla="*/ 419354 w 609854"/>
              <a:gd name="connsiteY10" fmla="*/ 942975 h 2171700"/>
              <a:gd name="connsiteX11" fmla="*/ 400304 w 609854"/>
              <a:gd name="connsiteY11" fmla="*/ 914400 h 2171700"/>
              <a:gd name="connsiteX12" fmla="*/ 390779 w 609854"/>
              <a:gd name="connsiteY12" fmla="*/ 885825 h 2171700"/>
              <a:gd name="connsiteX13" fmla="*/ 381254 w 609854"/>
              <a:gd name="connsiteY13" fmla="*/ 847725 h 2171700"/>
              <a:gd name="connsiteX14" fmla="*/ 371729 w 609854"/>
              <a:gd name="connsiteY14" fmla="*/ 819150 h 2171700"/>
              <a:gd name="connsiteX15" fmla="*/ 352679 w 609854"/>
              <a:gd name="connsiteY15" fmla="*/ 752475 h 2171700"/>
              <a:gd name="connsiteX16" fmla="*/ 286004 w 609854"/>
              <a:gd name="connsiteY16" fmla="*/ 657225 h 2171700"/>
              <a:gd name="connsiteX17" fmla="*/ 257429 w 609854"/>
              <a:gd name="connsiteY17" fmla="*/ 600075 h 2171700"/>
              <a:gd name="connsiteX18" fmla="*/ 200279 w 609854"/>
              <a:gd name="connsiteY18" fmla="*/ 561975 h 2171700"/>
              <a:gd name="connsiteX19" fmla="*/ 171704 w 609854"/>
              <a:gd name="connsiteY19" fmla="*/ 542925 h 2171700"/>
              <a:gd name="connsiteX20" fmla="*/ 143129 w 609854"/>
              <a:gd name="connsiteY20" fmla="*/ 514350 h 2171700"/>
              <a:gd name="connsiteX21" fmla="*/ 85979 w 609854"/>
              <a:gd name="connsiteY21" fmla="*/ 476250 h 2171700"/>
              <a:gd name="connsiteX22" fmla="*/ 28829 w 609854"/>
              <a:gd name="connsiteY22" fmla="*/ 447675 h 2171700"/>
              <a:gd name="connsiteX23" fmla="*/ 19304 w 609854"/>
              <a:gd name="connsiteY23" fmla="*/ 419100 h 2171700"/>
              <a:gd name="connsiteX24" fmla="*/ 254 w 609854"/>
              <a:gd name="connsiteY24" fmla="*/ 390525 h 2171700"/>
              <a:gd name="connsiteX25" fmla="*/ 38354 w 609854"/>
              <a:gd name="connsiteY25" fmla="*/ 333375 h 2171700"/>
              <a:gd name="connsiteX26" fmla="*/ 95504 w 609854"/>
              <a:gd name="connsiteY26" fmla="*/ 314325 h 2171700"/>
              <a:gd name="connsiteX27" fmla="*/ 162179 w 609854"/>
              <a:gd name="connsiteY27" fmla="*/ 266700 h 2171700"/>
              <a:gd name="connsiteX28" fmla="*/ 190754 w 609854"/>
              <a:gd name="connsiteY28" fmla="*/ 247650 h 2171700"/>
              <a:gd name="connsiteX29" fmla="*/ 228854 w 609854"/>
              <a:gd name="connsiteY29" fmla="*/ 238125 h 2171700"/>
              <a:gd name="connsiteX30" fmla="*/ 257429 w 609854"/>
              <a:gd name="connsiteY30" fmla="*/ 228600 h 2171700"/>
              <a:gd name="connsiteX31" fmla="*/ 324104 w 609854"/>
              <a:gd name="connsiteY31" fmla="*/ 209550 h 2171700"/>
              <a:gd name="connsiteX32" fmla="*/ 371729 w 609854"/>
              <a:gd name="connsiteY32" fmla="*/ 161925 h 2171700"/>
              <a:gd name="connsiteX33" fmla="*/ 390779 w 609854"/>
              <a:gd name="connsiteY33" fmla="*/ 133350 h 2171700"/>
              <a:gd name="connsiteX34" fmla="*/ 457454 w 609854"/>
              <a:gd name="connsiteY34" fmla="*/ 104775 h 2171700"/>
              <a:gd name="connsiteX35" fmla="*/ 514604 w 609854"/>
              <a:gd name="connsiteY35" fmla="*/ 66675 h 2171700"/>
              <a:gd name="connsiteX36" fmla="*/ 505079 w 609854"/>
              <a:gd name="connsiteY36" fmla="*/ 0 h 217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09854" h="2171700">
                <a:moveTo>
                  <a:pt x="609854" y="2171700"/>
                </a:moveTo>
                <a:cubicBezTo>
                  <a:pt x="606679" y="2146300"/>
                  <a:pt x="607180" y="2120164"/>
                  <a:pt x="600329" y="2095500"/>
                </a:cubicBezTo>
                <a:cubicBezTo>
                  <a:pt x="591177" y="2062552"/>
                  <a:pt x="574929" y="2032000"/>
                  <a:pt x="562229" y="2000250"/>
                </a:cubicBezTo>
                <a:cubicBezTo>
                  <a:pt x="555879" y="1984375"/>
                  <a:pt x="550825" y="1967918"/>
                  <a:pt x="543179" y="1952625"/>
                </a:cubicBezTo>
                <a:cubicBezTo>
                  <a:pt x="519639" y="1905545"/>
                  <a:pt x="528619" y="1927995"/>
                  <a:pt x="514604" y="1885950"/>
                </a:cubicBezTo>
                <a:cubicBezTo>
                  <a:pt x="517779" y="1758950"/>
                  <a:pt x="524129" y="1631990"/>
                  <a:pt x="524129" y="1504950"/>
                </a:cubicBezTo>
                <a:cubicBezTo>
                  <a:pt x="524129" y="1462313"/>
                  <a:pt x="511029" y="1345973"/>
                  <a:pt x="505079" y="1295400"/>
                </a:cubicBezTo>
                <a:cubicBezTo>
                  <a:pt x="491635" y="1181127"/>
                  <a:pt x="501783" y="1258220"/>
                  <a:pt x="486029" y="1171575"/>
                </a:cubicBezTo>
                <a:cubicBezTo>
                  <a:pt x="479419" y="1135221"/>
                  <a:pt x="480238" y="1116787"/>
                  <a:pt x="466979" y="1085850"/>
                </a:cubicBezTo>
                <a:cubicBezTo>
                  <a:pt x="452477" y="1052013"/>
                  <a:pt x="448011" y="1047873"/>
                  <a:pt x="428879" y="1019175"/>
                </a:cubicBezTo>
                <a:cubicBezTo>
                  <a:pt x="425704" y="993775"/>
                  <a:pt x="426089" y="967671"/>
                  <a:pt x="419354" y="942975"/>
                </a:cubicBezTo>
                <a:cubicBezTo>
                  <a:pt x="416342" y="931931"/>
                  <a:pt x="405424" y="924639"/>
                  <a:pt x="400304" y="914400"/>
                </a:cubicBezTo>
                <a:cubicBezTo>
                  <a:pt x="395814" y="905420"/>
                  <a:pt x="393537" y="895479"/>
                  <a:pt x="390779" y="885825"/>
                </a:cubicBezTo>
                <a:cubicBezTo>
                  <a:pt x="387183" y="873238"/>
                  <a:pt x="384850" y="860312"/>
                  <a:pt x="381254" y="847725"/>
                </a:cubicBezTo>
                <a:cubicBezTo>
                  <a:pt x="378496" y="838071"/>
                  <a:pt x="374487" y="828804"/>
                  <a:pt x="371729" y="819150"/>
                </a:cubicBezTo>
                <a:cubicBezTo>
                  <a:pt x="369078" y="809871"/>
                  <a:pt x="359204" y="763894"/>
                  <a:pt x="352679" y="752475"/>
                </a:cubicBezTo>
                <a:cubicBezTo>
                  <a:pt x="335291" y="722046"/>
                  <a:pt x="296964" y="690105"/>
                  <a:pt x="286004" y="657225"/>
                </a:cubicBezTo>
                <a:cubicBezTo>
                  <a:pt x="279210" y="636842"/>
                  <a:pt x="274807" y="615281"/>
                  <a:pt x="257429" y="600075"/>
                </a:cubicBezTo>
                <a:cubicBezTo>
                  <a:pt x="240199" y="584998"/>
                  <a:pt x="219329" y="574675"/>
                  <a:pt x="200279" y="561975"/>
                </a:cubicBezTo>
                <a:cubicBezTo>
                  <a:pt x="190754" y="555625"/>
                  <a:pt x="179799" y="551020"/>
                  <a:pt x="171704" y="542925"/>
                </a:cubicBezTo>
                <a:cubicBezTo>
                  <a:pt x="162179" y="533400"/>
                  <a:pt x="153762" y="522620"/>
                  <a:pt x="143129" y="514350"/>
                </a:cubicBezTo>
                <a:cubicBezTo>
                  <a:pt x="125057" y="500294"/>
                  <a:pt x="107699" y="483490"/>
                  <a:pt x="85979" y="476250"/>
                </a:cubicBezTo>
                <a:cubicBezTo>
                  <a:pt x="46544" y="463105"/>
                  <a:pt x="65758" y="472294"/>
                  <a:pt x="28829" y="447675"/>
                </a:cubicBezTo>
                <a:cubicBezTo>
                  <a:pt x="25654" y="438150"/>
                  <a:pt x="23794" y="428080"/>
                  <a:pt x="19304" y="419100"/>
                </a:cubicBezTo>
                <a:cubicBezTo>
                  <a:pt x="14184" y="408861"/>
                  <a:pt x="-2229" y="401700"/>
                  <a:pt x="254" y="390525"/>
                </a:cubicBezTo>
                <a:cubicBezTo>
                  <a:pt x="5221" y="368175"/>
                  <a:pt x="16634" y="340615"/>
                  <a:pt x="38354" y="333375"/>
                </a:cubicBezTo>
                <a:lnTo>
                  <a:pt x="95504" y="314325"/>
                </a:lnTo>
                <a:cubicBezTo>
                  <a:pt x="142048" y="267781"/>
                  <a:pt x="103673" y="300132"/>
                  <a:pt x="162179" y="266700"/>
                </a:cubicBezTo>
                <a:cubicBezTo>
                  <a:pt x="172118" y="261020"/>
                  <a:pt x="180232" y="252159"/>
                  <a:pt x="190754" y="247650"/>
                </a:cubicBezTo>
                <a:cubicBezTo>
                  <a:pt x="202786" y="242493"/>
                  <a:pt x="216267" y="241721"/>
                  <a:pt x="228854" y="238125"/>
                </a:cubicBezTo>
                <a:cubicBezTo>
                  <a:pt x="238508" y="235367"/>
                  <a:pt x="247775" y="231358"/>
                  <a:pt x="257429" y="228600"/>
                </a:cubicBezTo>
                <a:cubicBezTo>
                  <a:pt x="341150" y="204680"/>
                  <a:pt x="255591" y="232388"/>
                  <a:pt x="324104" y="209550"/>
                </a:cubicBezTo>
                <a:cubicBezTo>
                  <a:pt x="374904" y="133350"/>
                  <a:pt x="308229" y="225425"/>
                  <a:pt x="371729" y="161925"/>
                </a:cubicBezTo>
                <a:cubicBezTo>
                  <a:pt x="379824" y="153830"/>
                  <a:pt x="382684" y="141445"/>
                  <a:pt x="390779" y="133350"/>
                </a:cubicBezTo>
                <a:cubicBezTo>
                  <a:pt x="412705" y="111424"/>
                  <a:pt x="428307" y="112062"/>
                  <a:pt x="457454" y="104775"/>
                </a:cubicBezTo>
                <a:cubicBezTo>
                  <a:pt x="476504" y="92075"/>
                  <a:pt x="517842" y="89340"/>
                  <a:pt x="514604" y="66675"/>
                </a:cubicBezTo>
                <a:lnTo>
                  <a:pt x="505079" y="0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37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620000" cy="5204048"/>
          </a:xfrm>
        </p:spPr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cs-CZ" sz="2800" dirty="0" smtClean="0"/>
              <a:t>Archiv autora</a:t>
            </a:r>
          </a:p>
          <a:p>
            <a:pPr marL="114300" indent="0">
              <a:buNone/>
            </a:pPr>
            <a:r>
              <a:rPr lang="cs-CZ" sz="2800" dirty="0" smtClean="0"/>
              <a:t>Fotografie: </a:t>
            </a:r>
          </a:p>
          <a:p>
            <a:pPr marL="114300" indent="0">
              <a:buNone/>
            </a:pPr>
            <a:r>
              <a:rPr lang="cs-CZ" sz="2800" dirty="0" smtClean="0"/>
              <a:t>	rybník Láska:</a:t>
            </a:r>
            <a:r>
              <a:rPr lang="cs-CZ" sz="2800" u="sng" dirty="0" smtClean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u="sng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sz="2800" u="sng" dirty="0">
                <a:solidFill>
                  <a:srgbClr val="002060"/>
                </a:solidFill>
                <a:hlinkClick r:id="rId2"/>
              </a:rPr>
              <a:t>://</a:t>
            </a:r>
            <a:r>
              <a:rPr lang="cs-CZ" sz="2800" u="sng" dirty="0" smtClean="0">
                <a:solidFill>
                  <a:srgbClr val="002060"/>
                </a:solidFill>
                <a:hlinkClick r:id="rId2"/>
              </a:rPr>
              <a:t>www.trebonsko.cz/fotky/krajina</a:t>
            </a:r>
            <a:r>
              <a:rPr lang="cs-CZ" sz="2800" dirty="0" smtClean="0">
                <a:solidFill>
                  <a:srgbClr val="002060"/>
                </a:solidFill>
                <a:hlinkClick r:id="rId2"/>
              </a:rPr>
              <a:t>-</a:t>
            </a: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u="sng" dirty="0" err="1" smtClean="0">
                <a:solidFill>
                  <a:srgbClr val="002060"/>
                </a:solidFill>
              </a:rPr>
              <a:t>trebonska</a:t>
            </a:r>
            <a:r>
              <a:rPr lang="cs-CZ" sz="2800" u="sng" dirty="0" smtClean="0">
                <a:solidFill>
                  <a:srgbClr val="002060"/>
                </a:solidFill>
              </a:rPr>
              <a:t>/</a:t>
            </a:r>
            <a:r>
              <a:rPr lang="cs-CZ" sz="2800" u="sng" dirty="0" err="1" smtClean="0">
                <a:solidFill>
                  <a:srgbClr val="002060"/>
                </a:solidFill>
              </a:rPr>
              <a:t>rybniky</a:t>
            </a:r>
            <a:r>
              <a:rPr lang="cs-CZ" sz="2800" u="sng" dirty="0" smtClean="0">
                <a:solidFill>
                  <a:srgbClr val="002060"/>
                </a:solidFill>
              </a:rPr>
              <a:t>/ipage00006.php</a:t>
            </a:r>
          </a:p>
          <a:p>
            <a:pPr marL="114300" indent="0">
              <a:buNone/>
            </a:pPr>
            <a:r>
              <a:rPr lang="cs-CZ" sz="2800" dirty="0" smtClean="0"/>
              <a:t>	rybník Naděje:</a:t>
            </a:r>
          </a:p>
          <a:p>
            <a:pPr marL="11430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u="sng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sz="2800" u="sng" dirty="0">
                <a:solidFill>
                  <a:srgbClr val="002060"/>
                </a:solidFill>
                <a:hlinkClick r:id="rId2"/>
              </a:rPr>
              <a:t>://</a:t>
            </a:r>
            <a:r>
              <a:rPr lang="cs-CZ" sz="2800" u="sng" dirty="0" smtClean="0">
                <a:solidFill>
                  <a:srgbClr val="002060"/>
                </a:solidFill>
                <a:hlinkClick r:id="rId2"/>
              </a:rPr>
              <a:t>www.trebonsko.cz/fotky/krajina-</a:t>
            </a: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u="sng" dirty="0" err="1" smtClean="0">
                <a:solidFill>
                  <a:srgbClr val="002060"/>
                </a:solidFill>
              </a:rPr>
              <a:t>trebonska</a:t>
            </a:r>
            <a:r>
              <a:rPr lang="cs-CZ" sz="2800" u="sng" dirty="0" smtClean="0">
                <a:solidFill>
                  <a:srgbClr val="002060"/>
                </a:solidFill>
              </a:rPr>
              <a:t>/</a:t>
            </a:r>
            <a:r>
              <a:rPr lang="cs-CZ" sz="2800" u="sng" dirty="0" err="1" smtClean="0">
                <a:solidFill>
                  <a:srgbClr val="002060"/>
                </a:solidFill>
              </a:rPr>
              <a:t>rybniky</a:t>
            </a:r>
            <a:r>
              <a:rPr lang="cs-CZ" sz="2800" u="sng" dirty="0" smtClean="0">
                <a:solidFill>
                  <a:srgbClr val="002060"/>
                </a:solidFill>
              </a:rPr>
              <a:t>/ipage00007.php</a:t>
            </a:r>
          </a:p>
          <a:p>
            <a:pPr marL="114300" indent="0">
              <a:buNone/>
            </a:pPr>
            <a:r>
              <a:rPr lang="cs-CZ" sz="2800" dirty="0" smtClean="0"/>
              <a:t>	rybník Víra:</a:t>
            </a:r>
            <a:endParaRPr lang="cs-CZ" sz="2800" dirty="0"/>
          </a:p>
          <a:p>
            <a:pPr marL="11430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u="sng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sz="2800" u="sng" dirty="0">
                <a:solidFill>
                  <a:srgbClr val="002060"/>
                </a:solidFill>
                <a:hlinkClick r:id="rId2"/>
              </a:rPr>
              <a:t>://</a:t>
            </a:r>
            <a:r>
              <a:rPr lang="cs-CZ" sz="2800" u="sng" dirty="0" smtClean="0">
                <a:solidFill>
                  <a:srgbClr val="002060"/>
                </a:solidFill>
                <a:hlinkClick r:id="rId2"/>
              </a:rPr>
              <a:t>www.trebonsko.cz/fotky/krajina-</a:t>
            </a:r>
            <a:r>
              <a:rPr lang="cs-CZ" sz="2800" dirty="0" smtClean="0">
                <a:solidFill>
                  <a:srgbClr val="002060"/>
                </a:solidFill>
              </a:rPr>
              <a:t>	</a:t>
            </a:r>
            <a:r>
              <a:rPr lang="cs-CZ" sz="2800" u="sng" dirty="0" err="1" smtClean="0">
                <a:solidFill>
                  <a:srgbClr val="002060"/>
                </a:solidFill>
              </a:rPr>
              <a:t>trebonska</a:t>
            </a:r>
            <a:r>
              <a:rPr lang="cs-CZ" sz="2800" u="sng" dirty="0" smtClean="0">
                <a:solidFill>
                  <a:srgbClr val="002060"/>
                </a:solidFill>
              </a:rPr>
              <a:t>/</a:t>
            </a:r>
            <a:r>
              <a:rPr lang="cs-CZ" sz="2800" u="sng" dirty="0" err="1" smtClean="0">
                <a:solidFill>
                  <a:srgbClr val="002060"/>
                </a:solidFill>
              </a:rPr>
              <a:t>rybniky</a:t>
            </a:r>
            <a:r>
              <a:rPr lang="cs-CZ" sz="2800" u="sng" dirty="0" smtClean="0">
                <a:solidFill>
                  <a:srgbClr val="002060"/>
                </a:solidFill>
              </a:rPr>
              <a:t>/ipage00012.php</a:t>
            </a: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r>
              <a:rPr lang="cs-CZ" sz="2800" dirty="0" smtClean="0"/>
              <a:t>Mapy: </a:t>
            </a:r>
            <a:r>
              <a:rPr lang="cs-CZ" sz="2800" u="sng" dirty="0" smtClean="0">
                <a:hlinkClick r:id="rId3"/>
              </a:rPr>
              <a:t>http</a:t>
            </a:r>
            <a:r>
              <a:rPr lang="cs-CZ" sz="2800" u="sng" dirty="0">
                <a:hlinkClick r:id="rId3"/>
              </a:rPr>
              <a:t>://maps.google.cz</a:t>
            </a:r>
            <a:r>
              <a:rPr lang="cs-CZ" sz="2800" u="sng" dirty="0" smtClean="0">
                <a:hlinkClick r:id="rId3"/>
              </a:rPr>
              <a:t>/</a:t>
            </a:r>
            <a:endParaRPr lang="cs-CZ" sz="2800" u="sng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267</TotalTime>
  <Words>170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Sousedství</vt:lpstr>
      <vt:lpstr>Prezentace aplikace PowerPoint</vt:lpstr>
      <vt:lpstr>Nadějská rybniční soustava</vt:lpstr>
      <vt:lpstr>Prezentace aplikace PowerPoint</vt:lpstr>
      <vt:lpstr>Láska</vt:lpstr>
      <vt:lpstr>Naděje </vt:lpstr>
      <vt:lpstr>Víra </vt:lpstr>
      <vt:lpstr>Nadějská rybniční soustava: </vt:lpstr>
      <vt:lpstr>1) Ukaž na mapě Nadějskou rybniční soustavu.   2) Které rybníky patří do Nadějské rybniční soustavy?  3) Čím je Nadějská rybniční soustava zvláštní?</vt:lpstr>
      <vt:lpstr>Ukaž na mapě, jak se dostaneš z Třeboně k Nadějské rybniční soustavě.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Třeboň</dc:title>
  <dc:creator>Jana</dc:creator>
  <cp:lastModifiedBy>Jana</cp:lastModifiedBy>
  <cp:revision>32</cp:revision>
  <dcterms:created xsi:type="dcterms:W3CDTF">2012-03-11T19:47:26Z</dcterms:created>
  <dcterms:modified xsi:type="dcterms:W3CDTF">2012-03-24T17:24:18Z</dcterms:modified>
</cp:coreProperties>
</file>