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9" r:id="rId2"/>
    <p:sldId id="256" r:id="rId3"/>
    <p:sldId id="271" r:id="rId4"/>
    <p:sldId id="280" r:id="rId5"/>
    <p:sldId id="272" r:id="rId6"/>
    <p:sldId id="279" r:id="rId7"/>
    <p:sldId id="257" r:id="rId8"/>
    <p:sldId id="276" r:id="rId9"/>
    <p:sldId id="273" r:id="rId10"/>
    <p:sldId id="277" r:id="rId11"/>
    <p:sldId id="274" r:id="rId12"/>
    <p:sldId id="27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C68C27-2F02-4000-BACC-836F0A64C06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CB326D-CC13-49E0-BCE4-773697979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620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CB326D-CC13-49E0-BCE4-77369797950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3123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CB326D-CC13-49E0-BCE4-77369797950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4382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ihoceske_panve_CZ_I2B.png" TargetMode="External"/><Relationship Id="rId2" Type="http://schemas.openxmlformats.org/officeDocument/2006/relationships/hyperlink" Target="http://cs.wikipedia.org/wiki/Soubor:2004_Jihocesky_kraj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maps.googl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6356966"/>
              </p:ext>
            </p:extLst>
          </p:nvPr>
        </p:nvGraphicFramePr>
        <p:xfrm>
          <a:off x="1665288" y="2348706"/>
          <a:ext cx="5813425" cy="283019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Drtinová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smtClean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VY_32_INOVACE_3093</a:t>
                      </a:r>
                      <a:endParaRPr lang="cs-CZ" sz="1200" b="0" i="0" u="none" strike="noStrike" dirty="0">
                        <a:solidFill>
                          <a:schemeClr val="tx2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Jihočeský kraj - geografie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Jihočeský kraj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Regionální výchova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obsahuje základní geografické údaje o Jihočeském kraji.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Žáci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musí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mít přístup na internet.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umí vyhledat a pracovat s mapou a informacemi o Jihočeském kraji.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930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4"/>
            <a:ext cx="6406480" cy="3024336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/>
              <a:t>Jihočeský kraj</a:t>
            </a:r>
            <a:endParaRPr lang="cs-CZ" sz="9600" b="1" dirty="0"/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1475656" y="5098504"/>
            <a:ext cx="5326360" cy="1066800"/>
          </a:xfrm>
        </p:spPr>
        <p:txBody>
          <a:bodyPr>
            <a:noAutofit/>
          </a:bodyPr>
          <a:lstStyle/>
          <a:p>
            <a:r>
              <a:rPr lang="cs-CZ" sz="4400" b="1" dirty="0" smtClean="0"/>
              <a:t>Geografické údaje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89379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274638"/>
            <a:ext cx="4618856" cy="1143000"/>
          </a:xfrm>
        </p:spPr>
        <p:txBody>
          <a:bodyPr/>
          <a:lstStyle/>
          <a:p>
            <a:pPr algn="ctr"/>
            <a:r>
              <a:rPr lang="cs-CZ" sz="6000" b="1" dirty="0" smtClean="0"/>
              <a:t>Jihočeský kraj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7620000" cy="4464496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Leží převážně na jihu Čech, ale okolím Dačic zasahuje i na Moravu.</a:t>
            </a:r>
          </a:p>
          <a:p>
            <a:pPr marL="114300" indent="0">
              <a:buNone/>
            </a:pPr>
            <a:endParaRPr lang="cs-CZ" sz="2000" b="1" dirty="0" smtClean="0"/>
          </a:p>
          <a:p>
            <a:r>
              <a:rPr lang="cs-CZ" sz="4000" b="1" dirty="0" smtClean="0"/>
              <a:t>Rozloha kraje je 10 056 km</a:t>
            </a:r>
            <a:r>
              <a:rPr lang="cs-CZ" sz="4000" b="1" baseline="30000" dirty="0" smtClean="0"/>
              <a:t>2</a:t>
            </a:r>
            <a:r>
              <a:rPr lang="cs-CZ" sz="4000" b="1" dirty="0" smtClean="0"/>
              <a:t>.</a:t>
            </a:r>
          </a:p>
          <a:p>
            <a:pPr marL="114300" indent="0">
              <a:buNone/>
            </a:pPr>
            <a:endParaRPr lang="cs-CZ" sz="2000" b="1" dirty="0" smtClean="0"/>
          </a:p>
          <a:p>
            <a:r>
              <a:rPr lang="cs-CZ" sz="4000" b="1" dirty="0" smtClean="0"/>
              <a:t>Má 623 obcí z toho 53 měst.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968309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Jihočeský kraj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00808"/>
            <a:ext cx="7416824" cy="4265573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2276872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Mapa 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56995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7764016" cy="5112568"/>
          </a:xfrm>
        </p:spPr>
        <p:txBody>
          <a:bodyPr>
            <a:normAutofit fontScale="92500" lnSpcReduction="20000"/>
          </a:bodyPr>
          <a:lstStyle/>
          <a:p>
            <a:r>
              <a:rPr lang="cs-CZ" sz="4300" b="1" dirty="0"/>
              <a:t>U</a:t>
            </a:r>
            <a:r>
              <a:rPr lang="cs-CZ" sz="4300" b="1" dirty="0" smtClean="0"/>
              <a:t>prostřed kraje jsou dvě pánve:</a:t>
            </a:r>
          </a:p>
          <a:p>
            <a:pPr marL="114300" indent="0">
              <a:buNone/>
            </a:pPr>
            <a:r>
              <a:rPr lang="cs-CZ" sz="4300" b="1" dirty="0"/>
              <a:t>	</a:t>
            </a:r>
            <a:r>
              <a:rPr lang="cs-CZ" sz="4300" b="1" dirty="0" smtClean="0"/>
              <a:t>Českobudějovická a Třeboňská</a:t>
            </a:r>
          </a:p>
          <a:p>
            <a:pPr marL="114300" indent="0">
              <a:buNone/>
            </a:pPr>
            <a:endParaRPr lang="cs-CZ" sz="4300" b="1" dirty="0" smtClean="0"/>
          </a:p>
          <a:p>
            <a:r>
              <a:rPr lang="cs-CZ" sz="4300" b="1" dirty="0" smtClean="0"/>
              <a:t> </a:t>
            </a:r>
            <a:r>
              <a:rPr lang="cs-CZ" sz="4300" b="1" dirty="0"/>
              <a:t>Okolo se vypínají kopce: </a:t>
            </a:r>
            <a:endParaRPr lang="cs-CZ" sz="4300" b="1" dirty="0" smtClean="0"/>
          </a:p>
          <a:p>
            <a:pPr marL="114300" indent="0">
              <a:buNone/>
            </a:pPr>
            <a:r>
              <a:rPr lang="cs-CZ" sz="4300" b="1" dirty="0"/>
              <a:t>	</a:t>
            </a:r>
            <a:r>
              <a:rPr lang="cs-CZ" sz="4300" b="1" dirty="0" smtClean="0"/>
              <a:t>Středočeská pahorkatina</a:t>
            </a:r>
          </a:p>
          <a:p>
            <a:pPr marL="114300" indent="0">
              <a:buNone/>
            </a:pPr>
            <a:r>
              <a:rPr lang="cs-CZ" sz="4300" b="1" dirty="0"/>
              <a:t>	</a:t>
            </a:r>
            <a:r>
              <a:rPr lang="cs-CZ" sz="4300" b="1" dirty="0" smtClean="0"/>
              <a:t>Českomoravská vrchovina</a:t>
            </a:r>
          </a:p>
          <a:p>
            <a:pPr marL="114300" indent="0">
              <a:buNone/>
            </a:pPr>
            <a:r>
              <a:rPr lang="cs-CZ" sz="4300" b="1" dirty="0"/>
              <a:t>	</a:t>
            </a:r>
            <a:r>
              <a:rPr lang="cs-CZ" sz="4300" b="1" dirty="0" smtClean="0"/>
              <a:t>Novohradské hory</a:t>
            </a:r>
          </a:p>
          <a:p>
            <a:pPr marL="114300" indent="0">
              <a:buNone/>
            </a:pPr>
            <a:r>
              <a:rPr lang="cs-CZ" sz="4300" b="1" dirty="0"/>
              <a:t>	</a:t>
            </a:r>
            <a:r>
              <a:rPr lang="cs-CZ" sz="4300" b="1" dirty="0" smtClean="0"/>
              <a:t>Šumava</a:t>
            </a:r>
          </a:p>
          <a:p>
            <a:pPr marL="114300" indent="0"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654111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smtClean="0"/>
              <a:t>Českobudějovická a třeboňská pánev</a:t>
            </a:r>
            <a:endParaRPr lang="cs-CZ" sz="54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28775"/>
            <a:ext cx="7620000" cy="4743449"/>
          </a:xfrm>
        </p:spPr>
      </p:pic>
      <p:grpSp>
        <p:nvGrpSpPr>
          <p:cNvPr id="11" name="Skupina 10"/>
          <p:cNvGrpSpPr/>
          <p:nvPr/>
        </p:nvGrpSpPr>
        <p:grpSpPr>
          <a:xfrm>
            <a:off x="3203848" y="5678526"/>
            <a:ext cx="1224136" cy="846818"/>
            <a:chOff x="3203848" y="5678526"/>
            <a:chExt cx="1224136" cy="846818"/>
          </a:xfrm>
        </p:grpSpPr>
        <p:sp>
          <p:nvSpPr>
            <p:cNvPr id="5" name="TextovéPole 4"/>
            <p:cNvSpPr txBox="1"/>
            <p:nvPr/>
          </p:nvSpPr>
          <p:spPr>
            <a:xfrm>
              <a:off x="3203848" y="6156012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Třeboňská</a:t>
              </a:r>
              <a:endParaRPr lang="cs-CZ" b="1" dirty="0"/>
            </a:p>
          </p:txBody>
        </p:sp>
        <p:sp>
          <p:nvSpPr>
            <p:cNvPr id="7" name="Šipka dolů 6"/>
            <p:cNvSpPr/>
            <p:nvPr/>
          </p:nvSpPr>
          <p:spPr>
            <a:xfrm rot="9778927">
              <a:off x="3289172" y="5678526"/>
              <a:ext cx="265774" cy="531691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83567" y="5427650"/>
            <a:ext cx="2060931" cy="932797"/>
            <a:chOff x="683567" y="5427650"/>
            <a:chExt cx="2060931" cy="932797"/>
          </a:xfrm>
        </p:grpSpPr>
        <p:sp>
          <p:nvSpPr>
            <p:cNvPr id="8" name="Šipka dolů 7"/>
            <p:cNvSpPr/>
            <p:nvPr/>
          </p:nvSpPr>
          <p:spPr>
            <a:xfrm rot="14005083">
              <a:off x="2029754" y="4978680"/>
              <a:ext cx="265774" cy="1163714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83567" y="5991115"/>
              <a:ext cx="202550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Českobudějovická</a:t>
              </a:r>
              <a:endParaRPr lang="cs-CZ" b="1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467544" y="1585794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Mapa 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74521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Zakresli na mapě:   1) Třeboňskou pánev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	   		   2) Českobudějovickou pánev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340768"/>
            <a:ext cx="7200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Mapa 1</a:t>
            </a:r>
            <a:endParaRPr lang="cs-CZ" sz="1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62881"/>
            <a:ext cx="7620000" cy="4475238"/>
          </a:xfrm>
        </p:spPr>
      </p:pic>
    </p:spTree>
    <p:extLst>
      <p:ext uri="{BB962C8B-B14F-4D97-AF65-F5344CB8AC3E}">
        <p14:creationId xmlns:p14="http://schemas.microsoft.com/office/powerpoint/2010/main" val="47587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48680"/>
            <a:ext cx="7056784" cy="5400600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endParaRPr lang="cs-CZ" sz="1400" dirty="0" smtClean="0"/>
          </a:p>
          <a:p>
            <a:r>
              <a:rPr lang="cs-CZ" sz="4000" b="1" dirty="0" smtClean="0"/>
              <a:t>Nejvyšším bodem je </a:t>
            </a:r>
            <a:r>
              <a:rPr lang="cs-CZ" sz="4000" b="1" dirty="0"/>
              <a:t>vrchol </a:t>
            </a:r>
            <a:r>
              <a:rPr lang="cs-CZ" sz="4000" b="1" dirty="0" smtClean="0"/>
              <a:t>hory Plechý 1378</a:t>
            </a:r>
            <a:r>
              <a:rPr lang="cs-CZ" sz="4000" b="1" dirty="0"/>
              <a:t> </a:t>
            </a:r>
            <a:r>
              <a:rPr lang="cs-CZ" sz="4000" b="1" dirty="0" smtClean="0"/>
              <a:t>m.</a:t>
            </a:r>
          </a:p>
          <a:p>
            <a:endParaRPr lang="cs-CZ" sz="2000" b="1" dirty="0" smtClean="0"/>
          </a:p>
          <a:p>
            <a:r>
              <a:rPr lang="cs-CZ" sz="4000" b="1" dirty="0"/>
              <a:t>N</a:t>
            </a:r>
            <a:r>
              <a:rPr lang="cs-CZ" sz="4000" b="1" dirty="0" smtClean="0"/>
              <a:t>ejnižším bodem je hladina Orlické přehrady (350</a:t>
            </a:r>
            <a:r>
              <a:rPr lang="cs-CZ" sz="4000" b="1" dirty="0"/>
              <a:t> m</a:t>
            </a:r>
            <a:r>
              <a:rPr lang="cs-CZ" sz="4000" b="1" dirty="0" smtClean="0"/>
              <a:t>).</a:t>
            </a:r>
          </a:p>
          <a:p>
            <a:endParaRPr lang="cs-CZ" sz="2000" b="1" dirty="0" smtClean="0"/>
          </a:p>
          <a:p>
            <a:r>
              <a:rPr lang="cs-CZ" sz="4000" b="1" dirty="0" smtClean="0"/>
              <a:t> </a:t>
            </a:r>
            <a:r>
              <a:rPr lang="cs-CZ" sz="4000" b="1" dirty="0"/>
              <a:t>Průměrná nadmořská výška činí 400-600 </a:t>
            </a:r>
            <a:r>
              <a:rPr lang="cs-CZ" sz="4000" b="1" dirty="0" smtClean="0"/>
              <a:t>m.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163574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60648"/>
            <a:ext cx="7620000" cy="1080120"/>
          </a:xfrm>
        </p:spPr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cs-CZ" sz="3200" b="1" dirty="0" smtClean="0"/>
              <a:t>Zakresli na mapě:     	 horu Plechý</a:t>
            </a:r>
          </a:p>
          <a:p>
            <a:pPr marL="114300" indent="0">
              <a:buNone/>
            </a:pPr>
            <a:r>
              <a:rPr lang="cs-CZ" sz="3200" b="1" dirty="0" smtClean="0"/>
              <a:t>				ukaž, kde leží Třeboň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916832"/>
            <a:ext cx="7200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Mapa 2</a:t>
            </a:r>
            <a:endParaRPr lang="cs-CZ" sz="10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7449590" cy="4620270"/>
          </a:xfrm>
          <a:prstGeom prst="rect">
            <a:avLst/>
          </a:prstGeom>
        </p:spPr>
      </p:pic>
      <p:sp>
        <p:nvSpPr>
          <p:cNvPr id="4" name="Volný tvar 3"/>
          <p:cNvSpPr/>
          <p:nvPr/>
        </p:nvSpPr>
        <p:spPr>
          <a:xfrm>
            <a:off x="2971520" y="4676775"/>
            <a:ext cx="237328" cy="152400"/>
          </a:xfrm>
          <a:custGeom>
            <a:avLst/>
            <a:gdLst>
              <a:gd name="connsiteX0" fmla="*/ 219355 w 237328"/>
              <a:gd name="connsiteY0" fmla="*/ 47625 h 152400"/>
              <a:gd name="connsiteX1" fmla="*/ 105055 w 237328"/>
              <a:gd name="connsiteY1" fmla="*/ 19050 h 152400"/>
              <a:gd name="connsiteX2" fmla="*/ 47905 w 237328"/>
              <a:gd name="connsiteY2" fmla="*/ 0 h 152400"/>
              <a:gd name="connsiteX3" fmla="*/ 280 w 237328"/>
              <a:gd name="connsiteY3" fmla="*/ 38100 h 152400"/>
              <a:gd name="connsiteX4" fmla="*/ 9805 w 237328"/>
              <a:gd name="connsiteY4" fmla="*/ 76200 h 152400"/>
              <a:gd name="connsiteX5" fmla="*/ 19330 w 237328"/>
              <a:gd name="connsiteY5" fmla="*/ 104775 h 152400"/>
              <a:gd name="connsiteX6" fmla="*/ 47905 w 237328"/>
              <a:gd name="connsiteY6" fmla="*/ 114300 h 152400"/>
              <a:gd name="connsiteX7" fmla="*/ 76480 w 237328"/>
              <a:gd name="connsiteY7" fmla="*/ 133350 h 152400"/>
              <a:gd name="connsiteX8" fmla="*/ 133630 w 237328"/>
              <a:gd name="connsiteY8" fmla="*/ 152400 h 152400"/>
              <a:gd name="connsiteX9" fmla="*/ 209830 w 237328"/>
              <a:gd name="connsiteY9" fmla="*/ 142875 h 152400"/>
              <a:gd name="connsiteX10" fmla="*/ 228880 w 237328"/>
              <a:gd name="connsiteY10" fmla="*/ 114300 h 152400"/>
              <a:gd name="connsiteX11" fmla="*/ 219355 w 237328"/>
              <a:gd name="connsiteY11" fmla="*/ 47625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7328" h="152400">
                <a:moveTo>
                  <a:pt x="219355" y="47625"/>
                </a:moveTo>
                <a:cubicBezTo>
                  <a:pt x="198717" y="31750"/>
                  <a:pt x="188230" y="52320"/>
                  <a:pt x="105055" y="19050"/>
                </a:cubicBezTo>
                <a:cubicBezTo>
                  <a:pt x="86411" y="11592"/>
                  <a:pt x="47905" y="0"/>
                  <a:pt x="47905" y="0"/>
                </a:cubicBezTo>
                <a:cubicBezTo>
                  <a:pt x="26284" y="7207"/>
                  <a:pt x="4588" y="7941"/>
                  <a:pt x="280" y="38100"/>
                </a:cubicBezTo>
                <a:cubicBezTo>
                  <a:pt x="-1571" y="51059"/>
                  <a:pt x="6209" y="63613"/>
                  <a:pt x="9805" y="76200"/>
                </a:cubicBezTo>
                <a:cubicBezTo>
                  <a:pt x="12563" y="85854"/>
                  <a:pt x="12230" y="97675"/>
                  <a:pt x="19330" y="104775"/>
                </a:cubicBezTo>
                <a:cubicBezTo>
                  <a:pt x="26430" y="111875"/>
                  <a:pt x="38925" y="109810"/>
                  <a:pt x="47905" y="114300"/>
                </a:cubicBezTo>
                <a:cubicBezTo>
                  <a:pt x="58144" y="119420"/>
                  <a:pt x="66019" y="128701"/>
                  <a:pt x="76480" y="133350"/>
                </a:cubicBezTo>
                <a:cubicBezTo>
                  <a:pt x="94830" y="141505"/>
                  <a:pt x="133630" y="152400"/>
                  <a:pt x="133630" y="152400"/>
                </a:cubicBezTo>
                <a:cubicBezTo>
                  <a:pt x="159030" y="149225"/>
                  <a:pt x="186063" y="152382"/>
                  <a:pt x="209830" y="142875"/>
                </a:cubicBezTo>
                <a:cubicBezTo>
                  <a:pt x="220459" y="138623"/>
                  <a:pt x="223760" y="124539"/>
                  <a:pt x="228880" y="114300"/>
                </a:cubicBezTo>
                <a:cubicBezTo>
                  <a:pt x="242421" y="87218"/>
                  <a:pt x="239993" y="63500"/>
                  <a:pt x="219355" y="47625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905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7620000" cy="1008112"/>
          </a:xfrm>
        </p:spPr>
        <p:txBody>
          <a:bodyPr>
            <a:normAutofit fontScale="92500" lnSpcReduction="10000"/>
          </a:bodyPr>
          <a:lstStyle/>
          <a:p>
            <a:pPr marL="114300" indent="0">
              <a:buNone/>
            </a:pPr>
            <a:r>
              <a:rPr lang="cs-CZ" sz="3200" b="1" dirty="0" smtClean="0"/>
              <a:t>Zakresli na mapě:      Orlickou přehradu</a:t>
            </a:r>
          </a:p>
          <a:p>
            <a:pPr marL="114300" indent="0">
              <a:buNone/>
            </a:pPr>
            <a:r>
              <a:rPr lang="cs-CZ" sz="3200" b="1" dirty="0" smtClean="0"/>
              <a:t>			          Ukaž, kde leží Třeboň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09" y="1196752"/>
            <a:ext cx="8402223" cy="4591691"/>
          </a:xfrm>
          <a:prstGeom prst="rect">
            <a:avLst/>
          </a:prstGeom>
        </p:spPr>
      </p:pic>
      <p:sp>
        <p:nvSpPr>
          <p:cNvPr id="5" name="Volný tvar 4"/>
          <p:cNvSpPr/>
          <p:nvPr/>
        </p:nvSpPr>
        <p:spPr>
          <a:xfrm>
            <a:off x="3714538" y="3436879"/>
            <a:ext cx="390737" cy="230246"/>
          </a:xfrm>
          <a:custGeom>
            <a:avLst/>
            <a:gdLst>
              <a:gd name="connsiteX0" fmla="*/ 295487 w 390737"/>
              <a:gd name="connsiteY0" fmla="*/ 1646 h 230246"/>
              <a:gd name="connsiteX1" fmla="*/ 95462 w 390737"/>
              <a:gd name="connsiteY1" fmla="*/ 11171 h 230246"/>
              <a:gd name="connsiteX2" fmla="*/ 38312 w 390737"/>
              <a:gd name="connsiteY2" fmla="*/ 49271 h 230246"/>
              <a:gd name="connsiteX3" fmla="*/ 28787 w 390737"/>
              <a:gd name="connsiteY3" fmla="*/ 134996 h 230246"/>
              <a:gd name="connsiteX4" fmla="*/ 66887 w 390737"/>
              <a:gd name="connsiteY4" fmla="*/ 154046 h 230246"/>
              <a:gd name="connsiteX5" fmla="*/ 114512 w 390737"/>
              <a:gd name="connsiteY5" fmla="*/ 192146 h 230246"/>
              <a:gd name="connsiteX6" fmla="*/ 143087 w 390737"/>
              <a:gd name="connsiteY6" fmla="*/ 211196 h 230246"/>
              <a:gd name="connsiteX7" fmla="*/ 200237 w 390737"/>
              <a:gd name="connsiteY7" fmla="*/ 230246 h 230246"/>
              <a:gd name="connsiteX8" fmla="*/ 314537 w 390737"/>
              <a:gd name="connsiteY8" fmla="*/ 220721 h 230246"/>
              <a:gd name="connsiteX9" fmla="*/ 333587 w 390737"/>
              <a:gd name="connsiteY9" fmla="*/ 182621 h 230246"/>
              <a:gd name="connsiteX10" fmla="*/ 371687 w 390737"/>
              <a:gd name="connsiteY10" fmla="*/ 125471 h 230246"/>
              <a:gd name="connsiteX11" fmla="*/ 390737 w 390737"/>
              <a:gd name="connsiteY11" fmla="*/ 96896 h 230246"/>
              <a:gd name="connsiteX12" fmla="*/ 314537 w 390737"/>
              <a:gd name="connsiteY12" fmla="*/ 30221 h 230246"/>
              <a:gd name="connsiteX13" fmla="*/ 295487 w 390737"/>
              <a:gd name="connsiteY13" fmla="*/ 1646 h 230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90737" h="230246">
                <a:moveTo>
                  <a:pt x="295487" y="1646"/>
                </a:moveTo>
                <a:cubicBezTo>
                  <a:pt x="258975" y="-1529"/>
                  <a:pt x="161097" y="-984"/>
                  <a:pt x="95462" y="11171"/>
                </a:cubicBezTo>
                <a:cubicBezTo>
                  <a:pt x="72950" y="15340"/>
                  <a:pt x="38312" y="49271"/>
                  <a:pt x="38312" y="49271"/>
                </a:cubicBezTo>
                <a:cubicBezTo>
                  <a:pt x="2557" y="102903"/>
                  <a:pt x="-21753" y="98896"/>
                  <a:pt x="28787" y="134996"/>
                </a:cubicBezTo>
                <a:cubicBezTo>
                  <a:pt x="40341" y="143249"/>
                  <a:pt x="54187" y="147696"/>
                  <a:pt x="66887" y="154046"/>
                </a:cubicBezTo>
                <a:cubicBezTo>
                  <a:pt x="99000" y="202216"/>
                  <a:pt x="68504" y="169142"/>
                  <a:pt x="114512" y="192146"/>
                </a:cubicBezTo>
                <a:cubicBezTo>
                  <a:pt x="124751" y="197266"/>
                  <a:pt x="132626" y="206547"/>
                  <a:pt x="143087" y="211196"/>
                </a:cubicBezTo>
                <a:cubicBezTo>
                  <a:pt x="161437" y="219351"/>
                  <a:pt x="200237" y="230246"/>
                  <a:pt x="200237" y="230246"/>
                </a:cubicBezTo>
                <a:cubicBezTo>
                  <a:pt x="238337" y="227071"/>
                  <a:pt x="278532" y="233580"/>
                  <a:pt x="314537" y="220721"/>
                </a:cubicBezTo>
                <a:cubicBezTo>
                  <a:pt x="327909" y="215945"/>
                  <a:pt x="326282" y="194797"/>
                  <a:pt x="333587" y="182621"/>
                </a:cubicBezTo>
                <a:cubicBezTo>
                  <a:pt x="345367" y="162988"/>
                  <a:pt x="358987" y="144521"/>
                  <a:pt x="371687" y="125471"/>
                </a:cubicBezTo>
                <a:lnTo>
                  <a:pt x="390737" y="96896"/>
                </a:lnTo>
                <a:cubicBezTo>
                  <a:pt x="375486" y="5393"/>
                  <a:pt x="402696" y="56669"/>
                  <a:pt x="314537" y="30221"/>
                </a:cubicBezTo>
                <a:cubicBezTo>
                  <a:pt x="245166" y="9410"/>
                  <a:pt x="331999" y="4821"/>
                  <a:pt x="295487" y="1646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785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1256" y="274638"/>
            <a:ext cx="6563072" cy="922114"/>
          </a:xfrm>
        </p:spPr>
        <p:txBody>
          <a:bodyPr/>
          <a:lstStyle/>
          <a:p>
            <a:r>
              <a:rPr lang="cs-CZ" b="1" dirty="0" smtClean="0"/>
              <a:t>Ukaž na mapě (internetu)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457200">
              <a:buFont typeface="+mj-lt"/>
              <a:buAutoNum type="arabicParenR"/>
            </a:pPr>
            <a:r>
              <a:rPr lang="cs-CZ" b="1" dirty="0" smtClean="0"/>
              <a:t>Vodní nádrž Lipno.</a:t>
            </a:r>
          </a:p>
          <a:p>
            <a:pPr marL="571500" indent="-457200">
              <a:buFont typeface="+mj-lt"/>
              <a:buAutoNum type="arabicParenR"/>
            </a:pPr>
            <a:endParaRPr lang="cs-CZ" b="1" dirty="0" smtClean="0"/>
          </a:p>
          <a:p>
            <a:pPr marL="571500" indent="-457200">
              <a:buFont typeface="+mj-lt"/>
              <a:buAutoNum type="arabicParenR"/>
            </a:pPr>
            <a:r>
              <a:rPr lang="cs-CZ" b="1" dirty="0" smtClean="0"/>
              <a:t>Rybník Rožmberk.</a:t>
            </a:r>
          </a:p>
          <a:p>
            <a:pPr marL="571500" indent="-457200">
              <a:buFont typeface="+mj-lt"/>
              <a:buAutoNum type="arabicParenR"/>
            </a:pPr>
            <a:endParaRPr lang="cs-CZ" b="1" dirty="0" smtClean="0"/>
          </a:p>
          <a:p>
            <a:pPr marL="571500" indent="-457200">
              <a:buFont typeface="+mj-lt"/>
              <a:buAutoNum type="arabicParenR"/>
            </a:pPr>
            <a:r>
              <a:rPr lang="cs-CZ" b="1" dirty="0" smtClean="0"/>
              <a:t>Ukaž kudy protéká řeka Vltava. Kde pramení?</a:t>
            </a:r>
          </a:p>
          <a:p>
            <a:pPr marL="571500" indent="-457200">
              <a:buFont typeface="+mj-lt"/>
              <a:buAutoNum type="arabicParenR"/>
            </a:pPr>
            <a:endParaRPr lang="cs-CZ" b="1" dirty="0" smtClean="0"/>
          </a:p>
          <a:p>
            <a:pPr marL="571500" indent="-457200">
              <a:buFont typeface="+mj-lt"/>
              <a:buAutoNum type="arabicParenR"/>
            </a:pPr>
            <a:r>
              <a:rPr lang="cs-CZ" b="1" dirty="0" smtClean="0"/>
              <a:t>Kde se nachází Šumava?</a:t>
            </a:r>
          </a:p>
          <a:p>
            <a:pPr marL="571500" indent="-457200">
              <a:buFont typeface="+mj-lt"/>
              <a:buAutoNum type="arabicParenR"/>
            </a:pPr>
            <a:endParaRPr lang="cs-CZ" b="1" dirty="0" smtClean="0"/>
          </a:p>
          <a:p>
            <a:pPr marL="571500" indent="-457200">
              <a:buFont typeface="+mj-lt"/>
              <a:buAutoNum type="arabicParenR"/>
            </a:pPr>
            <a:r>
              <a:rPr lang="cs-CZ" b="1" dirty="0" smtClean="0"/>
              <a:t>Kudy protéká řeka Lužnice? Kde se vlévá do Vltavy?</a:t>
            </a:r>
          </a:p>
          <a:p>
            <a:pPr marL="571500" indent="-457200">
              <a:buFont typeface="+mj-lt"/>
              <a:buAutoNum type="arabicParenR"/>
            </a:pPr>
            <a:endParaRPr lang="cs-CZ" b="1" dirty="0" smtClean="0"/>
          </a:p>
          <a:p>
            <a:pPr marL="11430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9514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5272" y="274638"/>
            <a:ext cx="6131024" cy="1143000"/>
          </a:xfrm>
        </p:spPr>
        <p:txBody>
          <a:bodyPr/>
          <a:lstStyle/>
          <a:p>
            <a:r>
              <a:rPr lang="cs-CZ" dirty="0" smtClean="0"/>
              <a:t>Zjisti pomocí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457200">
              <a:buFont typeface="+mj-lt"/>
              <a:buAutoNum type="arabicParenR"/>
            </a:pPr>
            <a:endParaRPr lang="cs-CZ" dirty="0" smtClean="0"/>
          </a:p>
          <a:p>
            <a:pPr marL="571500" indent="-457200">
              <a:buFont typeface="+mj-lt"/>
              <a:buAutoNum type="arabicParenR"/>
            </a:pPr>
            <a:r>
              <a:rPr lang="cs-CZ" b="1" dirty="0"/>
              <a:t>Vodní toky Jižních Čech a seřaď je podle délky.</a:t>
            </a:r>
          </a:p>
          <a:p>
            <a:pPr marL="571500" indent="-457200">
              <a:buFont typeface="+mj-lt"/>
              <a:buAutoNum type="arabicParenR"/>
            </a:pPr>
            <a:endParaRPr lang="cs-CZ" b="1" dirty="0"/>
          </a:p>
          <a:p>
            <a:pPr marL="571500" indent="-457200">
              <a:buFont typeface="+mj-lt"/>
              <a:buAutoNum type="arabicParenR"/>
            </a:pPr>
            <a:r>
              <a:rPr lang="cs-CZ" b="1" dirty="0"/>
              <a:t>Vodní nádrže Jižních Čech a seřaď je podle velikosti.</a:t>
            </a:r>
          </a:p>
          <a:p>
            <a:pPr marL="571500" indent="-457200">
              <a:buFont typeface="+mj-lt"/>
              <a:buAutoNum type="arabicParenR"/>
            </a:pPr>
            <a:endParaRPr lang="cs-CZ" b="1" dirty="0"/>
          </a:p>
          <a:p>
            <a:pPr marL="571500" indent="-457200">
              <a:buFont typeface="+mj-lt"/>
              <a:buAutoNum type="arabicParenR"/>
            </a:pPr>
            <a:r>
              <a:rPr lang="cs-CZ" b="1" dirty="0"/>
              <a:t>Rybníky Jižních Čech a seřaď je podle velikosti</a:t>
            </a:r>
            <a:r>
              <a:rPr lang="cs-CZ" b="1" dirty="0" smtClean="0"/>
              <a:t>.</a:t>
            </a:r>
          </a:p>
          <a:p>
            <a:pPr marL="571500" indent="-457200">
              <a:buFont typeface="+mj-lt"/>
              <a:buAutoNum type="arabicParenR"/>
            </a:pPr>
            <a:endParaRPr lang="cs-CZ" b="1" dirty="0" smtClean="0"/>
          </a:p>
          <a:p>
            <a:pPr marL="571500" indent="-457200">
              <a:buFont typeface="+mj-lt"/>
              <a:buAutoNum type="arabicParenR"/>
            </a:pPr>
            <a:r>
              <a:rPr lang="cs-CZ" b="1" dirty="0" smtClean="0"/>
              <a:t>Jaké je největší chráněné území Jižních Čech?</a:t>
            </a:r>
            <a:endParaRPr lang="cs-CZ" b="1" dirty="0"/>
          </a:p>
          <a:p>
            <a:pPr marL="571500" indent="-457200">
              <a:buFont typeface="+mj-lt"/>
              <a:buAutoNum type="arabicParenR"/>
            </a:pPr>
            <a:endParaRPr lang="cs-CZ" dirty="0"/>
          </a:p>
          <a:p>
            <a:pPr marL="571500" indent="-457200">
              <a:buFont typeface="+mj-lt"/>
              <a:buAutoNum type="arabicParenR"/>
            </a:pPr>
            <a:endParaRPr lang="cs-CZ" dirty="0" smtClean="0"/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2343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7620000" cy="4988024"/>
          </a:xfrm>
        </p:spPr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cs-CZ" sz="2800" dirty="0" smtClean="0"/>
              <a:t>Archiv autora</a:t>
            </a:r>
          </a:p>
          <a:p>
            <a:pPr marL="114300" indent="0">
              <a:buNone/>
            </a:pPr>
            <a:endParaRPr lang="cs-CZ" sz="2800" dirty="0" smtClean="0"/>
          </a:p>
          <a:p>
            <a:pPr marL="114300" indent="0">
              <a:buNone/>
            </a:pPr>
            <a:r>
              <a:rPr lang="cs-CZ" sz="2800" dirty="0" smtClean="0"/>
              <a:t>Mapa </a:t>
            </a:r>
            <a:r>
              <a:rPr lang="cs-CZ" sz="2800" dirty="0"/>
              <a:t>1: </a:t>
            </a: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cs.wikipedia.org/wiki/Soubor:2004_Jihocesky_kraj.PNG</a:t>
            </a:r>
            <a:endParaRPr lang="cs-CZ" sz="2800" dirty="0" smtClean="0"/>
          </a:p>
          <a:p>
            <a:pPr marL="114300" indent="0">
              <a:buNone/>
            </a:pPr>
            <a:endParaRPr lang="cs-CZ" sz="2800" dirty="0" smtClean="0"/>
          </a:p>
          <a:p>
            <a:pPr marL="114300" indent="0">
              <a:buNone/>
            </a:pPr>
            <a:r>
              <a:rPr lang="cs-CZ" sz="2800" dirty="0" smtClean="0"/>
              <a:t>Mapa 2: </a:t>
            </a:r>
            <a:r>
              <a:rPr lang="cs-CZ" sz="2800" dirty="0" smtClean="0">
                <a:hlinkClick r:id="rId3"/>
              </a:rPr>
              <a:t>http</a:t>
            </a:r>
            <a:r>
              <a:rPr lang="cs-CZ" sz="2800" dirty="0">
                <a:hlinkClick r:id="rId3"/>
              </a:rPr>
              <a:t>://</a:t>
            </a:r>
            <a:r>
              <a:rPr lang="cs-CZ" sz="2800" dirty="0" smtClean="0">
                <a:hlinkClick r:id="rId3"/>
              </a:rPr>
              <a:t>cs.wikipedia.org/wiki/Soubor:Jihoceske_panve_CZ_I2B.png</a:t>
            </a:r>
            <a:endParaRPr lang="cs-CZ" sz="2800" dirty="0" smtClean="0"/>
          </a:p>
          <a:p>
            <a:pPr marL="114300" indent="0">
              <a:buNone/>
            </a:pPr>
            <a:endParaRPr lang="cs-CZ" sz="2800" dirty="0" smtClean="0"/>
          </a:p>
          <a:p>
            <a:pPr marL="114300" indent="0">
              <a:buNone/>
            </a:pPr>
            <a:r>
              <a:rPr lang="cs-CZ" sz="2800" dirty="0" smtClean="0"/>
              <a:t>Mapy </a:t>
            </a:r>
            <a:r>
              <a:rPr lang="cs-CZ" sz="2800" dirty="0" err="1" smtClean="0"/>
              <a:t>google</a:t>
            </a:r>
            <a:r>
              <a:rPr lang="cs-CZ" sz="2800" dirty="0" smtClean="0"/>
              <a:t>: </a:t>
            </a:r>
            <a:r>
              <a:rPr lang="cs-CZ" sz="2800" dirty="0">
                <a:hlinkClick r:id="rId4"/>
              </a:rPr>
              <a:t>http://maps.google.cz/</a:t>
            </a:r>
            <a:endParaRPr lang="cs-CZ" sz="2800" dirty="0" smtClean="0"/>
          </a:p>
          <a:p>
            <a:pPr marL="114300" indent="0">
              <a:buNone/>
            </a:pPr>
            <a:endParaRPr lang="cs-CZ" sz="2800" dirty="0" smtClean="0"/>
          </a:p>
          <a:p>
            <a:pPr marL="114300" indent="0">
              <a:buNone/>
            </a:pPr>
            <a:endParaRPr lang="cs-CZ" sz="2800" u="sng" dirty="0" smtClean="0"/>
          </a:p>
          <a:p>
            <a:pPr marL="114300" indent="0">
              <a:buNone/>
            </a:pPr>
            <a:endParaRPr lang="cs-CZ" sz="2800" u="sng" dirty="0" smtClean="0"/>
          </a:p>
          <a:p>
            <a:pPr marL="114300" indent="0">
              <a:buNone/>
            </a:pPr>
            <a:endParaRPr lang="cs-CZ" sz="2800" u="sng" dirty="0">
              <a:solidFill>
                <a:srgbClr val="002060"/>
              </a:solidFill>
            </a:endParaRPr>
          </a:p>
          <a:p>
            <a:pPr marL="114300" indent="0">
              <a:buNone/>
            </a:pPr>
            <a:endParaRPr lang="cs-CZ" sz="2800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6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547</TotalTime>
  <Words>253</Words>
  <Application>Microsoft Office PowerPoint</Application>
  <PresentationFormat>Předvádění na obrazovce (4:3)</PresentationFormat>
  <Paragraphs>88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Sousedství</vt:lpstr>
      <vt:lpstr>Prezentace aplikace PowerPoint</vt:lpstr>
      <vt:lpstr>Jihočeský kraj</vt:lpstr>
      <vt:lpstr>Jihočeský kraj</vt:lpstr>
      <vt:lpstr>Jihočeský kraj</vt:lpstr>
      <vt:lpstr>Prezentace aplikace PowerPoint</vt:lpstr>
      <vt:lpstr>Českobudějovická a třeboňská pánev</vt:lpstr>
      <vt:lpstr>Zakresli na mapě:   1) Třeboňskou pánev          2) Českobudějovickou pánev</vt:lpstr>
      <vt:lpstr>Prezentace aplikace PowerPoint</vt:lpstr>
      <vt:lpstr>Prezentace aplikace PowerPoint</vt:lpstr>
      <vt:lpstr>Prezentace aplikace PowerPoint</vt:lpstr>
      <vt:lpstr>Ukaž na mapě (internetu)</vt:lpstr>
      <vt:lpstr>Zjisti pomocí internetu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Třeboň</dc:title>
  <dc:creator>Jana</dc:creator>
  <cp:lastModifiedBy>Jana</cp:lastModifiedBy>
  <cp:revision>58</cp:revision>
  <dcterms:created xsi:type="dcterms:W3CDTF">2012-03-11T19:47:26Z</dcterms:created>
  <dcterms:modified xsi:type="dcterms:W3CDTF">2012-06-04T18:18:19Z</dcterms:modified>
</cp:coreProperties>
</file>