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9" r:id="rId2"/>
    <p:sldId id="256" r:id="rId3"/>
    <p:sldId id="284" r:id="rId4"/>
    <p:sldId id="271" r:id="rId5"/>
    <p:sldId id="279" r:id="rId6"/>
    <p:sldId id="281" r:id="rId7"/>
    <p:sldId id="282" r:id="rId8"/>
    <p:sldId id="283" r:id="rId9"/>
    <p:sldId id="278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C68C27-2F02-4000-BACC-836F0A64C06B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CB326D-CC13-49E0-BCE4-773697979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620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CB326D-CC13-49E0-BCE4-77369797950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3123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krajina.zivly.cz/images/geomapa_big.jpg" TargetMode="External"/><Relationship Id="rId2" Type="http://schemas.openxmlformats.org/officeDocument/2006/relationships/hyperlink" Target="http://cs.wikipedia.org/wiki/Soubor:Trebonska_panev_CZ_I2B-2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6570650"/>
              </p:ext>
            </p:extLst>
          </p:nvPr>
        </p:nvGraphicFramePr>
        <p:xfrm>
          <a:off x="1665288" y="2348706"/>
          <a:ext cx="5813425" cy="283019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Jana Drtinová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smtClean="0"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VY_32_INOVACE_3094</a:t>
                      </a:r>
                      <a:endParaRPr lang="cs-CZ" sz="1200" b="0" i="0" u="none" strike="noStrike" dirty="0">
                        <a:solidFill>
                          <a:schemeClr val="tx2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Třeboňská pánev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Regionální výchova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obsahuje základní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údaje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Třeboňské pánvi.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Žáci musejí mít přístup na internet.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umí vyhledat a pracovat s mapou a informacemi 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Třeboňské pánvi.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9300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84784"/>
            <a:ext cx="6406480" cy="3024336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/>
              <a:t>Třeboňská pánev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893797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Třeboňská pánev</a:t>
            </a:r>
            <a:endParaRPr lang="cs-CZ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28775"/>
            <a:ext cx="7620000" cy="4743449"/>
          </a:xfrm>
        </p:spPr>
      </p:pic>
      <p:sp>
        <p:nvSpPr>
          <p:cNvPr id="6" name="TextovéPole 5"/>
          <p:cNvSpPr txBox="1"/>
          <p:nvPr/>
        </p:nvSpPr>
        <p:spPr>
          <a:xfrm>
            <a:off x="539552" y="1700808"/>
            <a:ext cx="5760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Mapa 1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156394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6624736" cy="1143000"/>
          </a:xfrm>
        </p:spPr>
        <p:txBody>
          <a:bodyPr/>
          <a:lstStyle/>
          <a:p>
            <a:pPr algn="ctr"/>
            <a:r>
              <a:rPr lang="cs-CZ" sz="6000" b="1" dirty="0" smtClean="0"/>
              <a:t>Třeboňská pánev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7620000" cy="4896544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Je geomorfologický celek v jižních Čechách.</a:t>
            </a:r>
          </a:p>
          <a:p>
            <a:endParaRPr lang="cs-CZ" sz="2000" b="1" dirty="0" smtClean="0"/>
          </a:p>
          <a:p>
            <a:r>
              <a:rPr lang="cs-CZ" sz="4000" b="1" dirty="0" smtClean="0"/>
              <a:t>Je součástí Jihočeských pánví.</a:t>
            </a:r>
          </a:p>
          <a:p>
            <a:pPr marL="114300" indent="0">
              <a:buNone/>
            </a:pPr>
            <a:endParaRPr lang="cs-CZ" sz="2000" b="1" dirty="0" smtClean="0"/>
          </a:p>
          <a:p>
            <a:r>
              <a:rPr lang="cs-CZ" sz="4000" b="1" dirty="0" smtClean="0"/>
              <a:t>Převážně se nachází v povodí Lužnice.</a:t>
            </a:r>
          </a:p>
        </p:txBody>
      </p:sp>
    </p:spTree>
    <p:extLst>
      <p:ext uri="{BB962C8B-B14F-4D97-AF65-F5344CB8AC3E}">
        <p14:creationId xmlns:p14="http://schemas.microsoft.com/office/powerpoint/2010/main" val="2968309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41784"/>
            <a:ext cx="7931224" cy="1143000"/>
          </a:xfrm>
        </p:spPr>
        <p:txBody>
          <a:bodyPr/>
          <a:lstStyle/>
          <a:p>
            <a:r>
              <a:rPr lang="cs-CZ" sz="2400" b="1" u="sng" dirty="0" smtClean="0"/>
              <a:t>Ukaž na mapě: 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Jihočeské pánve, Třeboňskou pánev a Českobudějovickou pánev</a:t>
            </a:r>
            <a:br>
              <a:rPr lang="cs-CZ" sz="2400" b="1" dirty="0" smtClean="0"/>
            </a:br>
            <a:r>
              <a:rPr lang="cs-CZ" sz="2400" b="1" dirty="0" smtClean="0"/>
              <a:t>Co ohraničuje jihočeské pánve?</a:t>
            </a:r>
            <a:endParaRPr lang="cs-CZ" sz="2400" b="1" dirty="0"/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04382"/>
            <a:ext cx="7620000" cy="4592236"/>
          </a:xfrm>
        </p:spPr>
      </p:pic>
      <p:sp>
        <p:nvSpPr>
          <p:cNvPr id="12" name="TextovéPole 11"/>
          <p:cNvSpPr txBox="1"/>
          <p:nvPr/>
        </p:nvSpPr>
        <p:spPr>
          <a:xfrm>
            <a:off x="395536" y="1628800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Mapa 2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374521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6624736" cy="1143000"/>
          </a:xfrm>
        </p:spPr>
        <p:txBody>
          <a:bodyPr/>
          <a:lstStyle/>
          <a:p>
            <a:pPr algn="ctr"/>
            <a:r>
              <a:rPr lang="cs-CZ" sz="6000" b="1" dirty="0" smtClean="0"/>
              <a:t>Třeboňská pánev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7620000" cy="4464496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Rozloha je 1360 km</a:t>
            </a:r>
            <a:r>
              <a:rPr lang="cs-CZ" sz="4000" b="1" baseline="30000" dirty="0" smtClean="0"/>
              <a:t>2</a:t>
            </a:r>
            <a:r>
              <a:rPr lang="cs-CZ" sz="4000" b="1" dirty="0" smtClean="0"/>
              <a:t>.</a:t>
            </a:r>
            <a:endParaRPr lang="cs-CZ" sz="4000" b="1" dirty="0" smtClean="0"/>
          </a:p>
          <a:p>
            <a:pPr marL="114300" indent="0">
              <a:buNone/>
            </a:pPr>
            <a:endParaRPr lang="cs-CZ" sz="2000" b="1" dirty="0" smtClean="0"/>
          </a:p>
          <a:p>
            <a:r>
              <a:rPr lang="cs-CZ" sz="4000" b="1" dirty="0" smtClean="0"/>
              <a:t>Střední výška je 457 m.</a:t>
            </a:r>
          </a:p>
          <a:p>
            <a:endParaRPr lang="cs-CZ" sz="2000" b="1" dirty="0" smtClean="0"/>
          </a:p>
          <a:p>
            <a:r>
              <a:rPr lang="cs-CZ" sz="4000" b="1" dirty="0" smtClean="0"/>
              <a:t>Nejvyšší bod je Baba 583 m. (Nachází se v </a:t>
            </a:r>
            <a:r>
              <a:rPr lang="cs-CZ" sz="4000" b="1" dirty="0" err="1" smtClean="0"/>
              <a:t>Lišovské</a:t>
            </a:r>
            <a:r>
              <a:rPr lang="cs-CZ" sz="4000" b="1" dirty="0" err="1" smtClean="0"/>
              <a:t>m</a:t>
            </a:r>
            <a:r>
              <a:rPr lang="cs-CZ" sz="4000" b="1" dirty="0" smtClean="0"/>
              <a:t> prahu.)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569608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6624736" cy="1143000"/>
          </a:xfrm>
        </p:spPr>
        <p:txBody>
          <a:bodyPr/>
          <a:lstStyle/>
          <a:p>
            <a:pPr algn="ctr"/>
            <a:r>
              <a:rPr lang="cs-CZ" sz="6000" b="1" dirty="0" smtClean="0"/>
              <a:t>Třeboňská pánev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7620000" cy="4608512"/>
          </a:xfrm>
        </p:spPr>
        <p:txBody>
          <a:bodyPr>
            <a:noAutofit/>
          </a:bodyPr>
          <a:lstStyle/>
          <a:p>
            <a:pPr marL="114300" indent="0">
              <a:buNone/>
            </a:pPr>
            <a:r>
              <a:rPr lang="cs-CZ" sz="4000" b="1" u="sng" dirty="0" smtClean="0"/>
              <a:t>Člení se na:</a:t>
            </a:r>
            <a:endParaRPr lang="cs-CZ" sz="4000" b="1" u="sng" dirty="0" smtClean="0"/>
          </a:p>
          <a:p>
            <a:pPr marL="114300" indent="0">
              <a:buNone/>
            </a:pPr>
            <a:endParaRPr lang="cs-CZ" sz="2000" b="1" dirty="0" smtClean="0"/>
          </a:p>
          <a:p>
            <a:r>
              <a:rPr lang="cs-CZ" sz="4000" b="1" dirty="0" err="1" smtClean="0"/>
              <a:t>Lišovský</a:t>
            </a:r>
            <a:r>
              <a:rPr lang="cs-CZ" sz="4000" b="1" dirty="0" smtClean="0"/>
              <a:t> práh</a:t>
            </a:r>
          </a:p>
          <a:p>
            <a:endParaRPr lang="cs-CZ" sz="2000" b="1" dirty="0" smtClean="0"/>
          </a:p>
          <a:p>
            <a:r>
              <a:rPr lang="cs-CZ" sz="4000" b="1" dirty="0" smtClean="0"/>
              <a:t>Lomnickou pánev</a:t>
            </a:r>
          </a:p>
          <a:p>
            <a:endParaRPr lang="cs-CZ" sz="2000" b="1" dirty="0" smtClean="0"/>
          </a:p>
          <a:p>
            <a:r>
              <a:rPr lang="cs-CZ" sz="4000" b="1" dirty="0" err="1" smtClean="0"/>
              <a:t>Kardošeřečickou</a:t>
            </a:r>
            <a:r>
              <a:rPr lang="cs-CZ" sz="4000" b="1" dirty="0" smtClean="0"/>
              <a:t> pahorkatinu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046729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6624736" cy="1143000"/>
          </a:xfrm>
        </p:spPr>
        <p:txBody>
          <a:bodyPr/>
          <a:lstStyle/>
          <a:p>
            <a:pPr algn="ctr"/>
            <a:r>
              <a:rPr lang="cs-CZ" sz="6000" b="1" dirty="0" smtClean="0"/>
              <a:t>Třeboňská pánev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7920880" cy="4464496"/>
          </a:xfrm>
        </p:spPr>
        <p:txBody>
          <a:bodyPr>
            <a:noAutofit/>
          </a:bodyPr>
          <a:lstStyle/>
          <a:p>
            <a:pPr marL="114300" indent="0">
              <a:buNone/>
            </a:pPr>
            <a:r>
              <a:rPr lang="cs-CZ" sz="4000" b="1" dirty="0" smtClean="0">
                <a:solidFill>
                  <a:schemeClr val="accent6"/>
                </a:solidFill>
              </a:rPr>
              <a:t>Centrální část (700 km</a:t>
            </a:r>
            <a:r>
              <a:rPr lang="cs-CZ" sz="4000" b="1" baseline="30000" dirty="0" smtClean="0">
                <a:solidFill>
                  <a:schemeClr val="accent6"/>
                </a:solidFill>
              </a:rPr>
              <a:t>2</a:t>
            </a:r>
            <a:r>
              <a:rPr lang="cs-CZ" sz="4000" b="1" dirty="0" smtClean="0">
                <a:solidFill>
                  <a:schemeClr val="accent6"/>
                </a:solidFill>
              </a:rPr>
              <a:t>) je zahrnuta od roku 1979 do CHKO Třeboňsko.</a:t>
            </a:r>
          </a:p>
          <a:p>
            <a:pPr marL="114300" indent="0">
              <a:buNone/>
            </a:pPr>
            <a:endParaRPr lang="cs-CZ" sz="2000" b="1" dirty="0">
              <a:solidFill>
                <a:schemeClr val="accent6"/>
              </a:solidFill>
            </a:endParaRPr>
          </a:p>
          <a:p>
            <a:pPr marL="114300" indent="0">
              <a:buNone/>
            </a:pPr>
            <a:r>
              <a:rPr lang="cs-CZ" sz="4000" b="1" dirty="0" smtClean="0">
                <a:solidFill>
                  <a:schemeClr val="accent6"/>
                </a:solidFill>
              </a:rPr>
              <a:t>Čás</a:t>
            </a:r>
            <a:r>
              <a:rPr lang="cs-CZ" sz="4000" b="1" dirty="0" smtClean="0">
                <a:solidFill>
                  <a:schemeClr val="accent6"/>
                </a:solidFill>
              </a:rPr>
              <a:t>t Třeboňské pánve je zapsána od roku 1977 na seznamu UNESCO jako biosférická rezervace.</a:t>
            </a:r>
            <a:endParaRPr lang="cs-CZ" sz="40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671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5272" y="-27384"/>
            <a:ext cx="6131024" cy="1143000"/>
          </a:xfrm>
        </p:spPr>
        <p:txBody>
          <a:bodyPr/>
          <a:lstStyle/>
          <a:p>
            <a:r>
              <a:rPr lang="cs-CZ" dirty="0" smtClean="0"/>
              <a:t>Zjisti pomocí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64704"/>
            <a:ext cx="7620000" cy="4800600"/>
          </a:xfrm>
        </p:spPr>
        <p:txBody>
          <a:bodyPr>
            <a:normAutofit lnSpcReduction="10000"/>
          </a:bodyPr>
          <a:lstStyle/>
          <a:p>
            <a:pPr marL="571500" indent="-457200">
              <a:buFont typeface="+mj-lt"/>
              <a:buAutoNum type="arabicParenR"/>
            </a:pPr>
            <a:r>
              <a:rPr lang="cs-CZ" b="1" dirty="0" smtClean="0"/>
              <a:t>Kdy vznikla Třeboňská pánev?</a:t>
            </a:r>
            <a:endParaRPr lang="cs-CZ" b="1" dirty="0"/>
          </a:p>
          <a:p>
            <a:pPr marL="571500" indent="-457200">
              <a:buFont typeface="+mj-lt"/>
              <a:buAutoNum type="arabicParenR"/>
            </a:pPr>
            <a:endParaRPr lang="cs-CZ" b="1" dirty="0"/>
          </a:p>
          <a:p>
            <a:pPr marL="571500" indent="-457200">
              <a:buFont typeface="+mj-lt"/>
              <a:buAutoNum type="arabicParenR"/>
            </a:pPr>
            <a:r>
              <a:rPr lang="cs-CZ" b="1" dirty="0" smtClean="0"/>
              <a:t>Díky</a:t>
            </a:r>
            <a:r>
              <a:rPr lang="cs-CZ" b="1" dirty="0" smtClean="0"/>
              <a:t> čemu vznikla Třeboňská pánev?</a:t>
            </a:r>
          </a:p>
          <a:p>
            <a:pPr marL="571500" indent="-457200">
              <a:buFont typeface="+mj-lt"/>
              <a:buAutoNum type="arabicParenR"/>
            </a:pPr>
            <a:endParaRPr lang="cs-CZ" b="1" dirty="0" smtClean="0"/>
          </a:p>
          <a:p>
            <a:pPr marL="571500" indent="-457200">
              <a:buFont typeface="+mj-lt"/>
              <a:buAutoNum type="arabicParenR"/>
            </a:pPr>
            <a:endParaRPr lang="cs-CZ" b="1" dirty="0" smtClean="0"/>
          </a:p>
          <a:p>
            <a:pPr marL="571500" indent="-457200">
              <a:buFont typeface="+mj-lt"/>
              <a:buAutoNum type="arabicParenR"/>
            </a:pPr>
            <a:r>
              <a:rPr lang="cs-CZ" b="1" dirty="0" smtClean="0"/>
              <a:t>Je větší Třeboňská pánev nebo Českobudějovická pánev?</a:t>
            </a:r>
          </a:p>
          <a:p>
            <a:pPr marL="571500" indent="-457200">
              <a:buFont typeface="+mj-lt"/>
              <a:buAutoNum type="arabicParenR"/>
            </a:pPr>
            <a:endParaRPr lang="cs-CZ" b="1" dirty="0"/>
          </a:p>
          <a:p>
            <a:pPr marL="571500" indent="-457200">
              <a:buFont typeface="+mj-lt"/>
              <a:buAutoNum type="arabicParenR"/>
            </a:pPr>
            <a:r>
              <a:rPr lang="cs-CZ" b="1" dirty="0" smtClean="0"/>
              <a:t>Co odděluje Třeboňskou pánev od Českobudějovické?</a:t>
            </a:r>
          </a:p>
          <a:p>
            <a:pPr marL="571500" indent="-457200">
              <a:buFont typeface="+mj-lt"/>
              <a:buAutoNum type="arabicParenR"/>
            </a:pPr>
            <a:endParaRPr lang="cs-CZ" b="1" dirty="0" smtClean="0"/>
          </a:p>
          <a:p>
            <a:pPr marL="571500" indent="-457200">
              <a:buFont typeface="+mj-lt"/>
              <a:buAutoNum type="arabicParenR"/>
            </a:pPr>
            <a:r>
              <a:rPr lang="cs-CZ" b="1" dirty="0" smtClean="0"/>
              <a:t>Které dvě řeky odvodňují Třeboňskou pánev?</a:t>
            </a:r>
          </a:p>
          <a:p>
            <a:pPr marL="571500" indent="-457200">
              <a:buFont typeface="+mj-lt"/>
              <a:buAutoNum type="arabicParenR"/>
            </a:pPr>
            <a:endParaRPr lang="cs-CZ" b="1" dirty="0" smtClean="0"/>
          </a:p>
          <a:p>
            <a:pPr marL="571500" indent="-457200">
              <a:buFont typeface="+mj-lt"/>
              <a:buAutoNum type="arabicParenR"/>
            </a:pPr>
            <a:r>
              <a:rPr lang="cs-CZ" b="1" dirty="0" smtClean="0"/>
              <a:t>Čím je Třeboňská pánev zajímavá?</a:t>
            </a:r>
            <a:endParaRPr lang="cs-CZ" b="1" dirty="0"/>
          </a:p>
          <a:p>
            <a:pPr marL="571500" indent="-457200">
              <a:buFont typeface="+mj-lt"/>
              <a:buAutoNum type="arabicParenR"/>
            </a:pPr>
            <a:endParaRPr lang="cs-CZ" dirty="0" smtClean="0"/>
          </a:p>
          <a:p>
            <a:pPr marL="11430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4973106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/>
                </a:solidFill>
              </a:rPr>
              <a:t>Lužnice a </a:t>
            </a:r>
            <a:r>
              <a:rPr lang="cs-CZ" sz="2000" b="1" dirty="0" err="1" smtClean="0">
                <a:solidFill>
                  <a:schemeClr val="accent3"/>
                </a:solidFill>
              </a:rPr>
              <a:t>nežárka</a:t>
            </a:r>
            <a:endParaRPr lang="cs-CZ" sz="2000" b="1" dirty="0">
              <a:solidFill>
                <a:schemeClr val="accent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7984" y="5693186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/>
                </a:solidFill>
              </a:rPr>
              <a:t>Rybníky a rašeliniště</a:t>
            </a:r>
            <a:endParaRPr lang="cs-CZ" sz="2000" b="1" dirty="0">
              <a:solidFill>
                <a:schemeClr val="accent3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6096" y="4253026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accent3"/>
                </a:solidFill>
              </a:rPr>
              <a:t>Lišovský</a:t>
            </a:r>
            <a:r>
              <a:rPr lang="cs-CZ" sz="2000" b="1" dirty="0" smtClean="0">
                <a:solidFill>
                  <a:schemeClr val="accent3"/>
                </a:solidFill>
              </a:rPr>
              <a:t> práh</a:t>
            </a:r>
            <a:endParaRPr lang="cs-CZ" sz="2000" b="1" dirty="0">
              <a:solidFill>
                <a:schemeClr val="accent3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3501008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/>
                </a:solidFill>
              </a:rPr>
              <a:t>Třeboňská pánev</a:t>
            </a:r>
            <a:endParaRPr lang="cs-CZ" sz="2000" b="1" dirty="0">
              <a:solidFill>
                <a:schemeClr val="accent3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44502" y="1660738"/>
            <a:ext cx="51678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/>
                </a:solidFill>
              </a:rPr>
              <a:t>Během křídy (přibližně před 88 mil. </a:t>
            </a:r>
            <a:r>
              <a:rPr lang="cs-CZ" sz="2000" b="1" dirty="0">
                <a:solidFill>
                  <a:schemeClr val="accent3"/>
                </a:solidFill>
              </a:rPr>
              <a:t>l</a:t>
            </a:r>
            <a:r>
              <a:rPr lang="cs-CZ" sz="2000" b="1" dirty="0" smtClean="0">
                <a:solidFill>
                  <a:schemeClr val="accent3"/>
                </a:solidFill>
              </a:rPr>
              <a:t>et)</a:t>
            </a:r>
            <a:endParaRPr lang="cs-CZ" sz="2000" b="1" dirty="0">
              <a:solidFill>
                <a:schemeClr val="accent3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40286" y="2420888"/>
            <a:ext cx="63880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3"/>
                </a:solidFill>
              </a:rPr>
              <a:t>vznikly díky poklesům území podél zlomů v druhohorách (během křídy) jako reakce na alpinské vrásnění. </a:t>
            </a:r>
          </a:p>
        </p:txBody>
      </p:sp>
    </p:spTree>
    <p:extLst>
      <p:ext uri="{BB962C8B-B14F-4D97-AF65-F5344CB8AC3E}">
        <p14:creationId xmlns:p14="http://schemas.microsoft.com/office/powerpoint/2010/main" val="3862343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7620000" cy="4988024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2800" dirty="0" smtClean="0"/>
              <a:t>Archiv autora</a:t>
            </a:r>
          </a:p>
          <a:p>
            <a:pPr marL="114300" indent="0">
              <a:buNone/>
            </a:pPr>
            <a:endParaRPr lang="cs-CZ" sz="2000" dirty="0" smtClean="0"/>
          </a:p>
          <a:p>
            <a:pPr marL="114300" indent="0">
              <a:buNone/>
            </a:pPr>
            <a:r>
              <a:rPr lang="cs-CZ" sz="2800" dirty="0" smtClean="0"/>
              <a:t>Mapa </a:t>
            </a:r>
            <a:r>
              <a:rPr lang="cs-CZ" sz="2800" dirty="0"/>
              <a:t>1</a:t>
            </a:r>
            <a:r>
              <a:rPr lang="cs-CZ" sz="2800" dirty="0" smtClean="0"/>
              <a:t>: </a:t>
            </a:r>
            <a:r>
              <a:rPr lang="cs-CZ" sz="2800" dirty="0" smtClean="0">
                <a:hlinkClick r:id="rId2"/>
              </a:rPr>
              <a:t>http</a:t>
            </a:r>
            <a:r>
              <a:rPr lang="cs-CZ" sz="2800" dirty="0">
                <a:hlinkClick r:id="rId2"/>
              </a:rPr>
              <a:t>://</a:t>
            </a:r>
            <a:r>
              <a:rPr lang="cs-CZ" sz="2800" dirty="0" smtClean="0">
                <a:hlinkClick r:id="rId2"/>
              </a:rPr>
              <a:t>cs.wikipedia.org/wiki/Soubor:Trebonska_panev_CZ_I2B-2.png</a:t>
            </a:r>
            <a:endParaRPr lang="cs-CZ" sz="2800" dirty="0" smtClean="0"/>
          </a:p>
          <a:p>
            <a:pPr marL="114300" indent="0">
              <a:buNone/>
            </a:pPr>
            <a:endParaRPr lang="cs-CZ" sz="2000" dirty="0" smtClean="0"/>
          </a:p>
          <a:p>
            <a:pPr marL="114300" indent="0">
              <a:buNone/>
            </a:pPr>
            <a:r>
              <a:rPr lang="cs-CZ" sz="2800" dirty="0" smtClean="0"/>
              <a:t>Mapa 2</a:t>
            </a:r>
            <a:r>
              <a:rPr lang="cs-CZ" sz="2800" dirty="0"/>
              <a:t>: </a:t>
            </a:r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krajina.zivly.cz/images/geomapa_big.jpg</a:t>
            </a:r>
            <a:endParaRPr lang="cs-CZ" sz="2800" dirty="0" smtClean="0"/>
          </a:p>
          <a:p>
            <a:pPr marL="114300" indent="0">
              <a:buNone/>
            </a:pPr>
            <a:endParaRPr lang="cs-CZ" sz="2000" dirty="0" smtClean="0"/>
          </a:p>
          <a:p>
            <a:pPr marL="114300" indent="0">
              <a:buNone/>
            </a:pPr>
            <a:endParaRPr lang="cs-CZ" sz="2800" dirty="0" smtClean="0"/>
          </a:p>
          <a:p>
            <a:pPr marL="114300" indent="0">
              <a:buNone/>
            </a:pPr>
            <a:endParaRPr lang="cs-CZ" sz="2800" u="sng" dirty="0" smtClean="0"/>
          </a:p>
          <a:p>
            <a:pPr marL="114300" indent="0">
              <a:buNone/>
            </a:pPr>
            <a:endParaRPr lang="cs-CZ" sz="2800" u="sng" dirty="0" smtClean="0"/>
          </a:p>
          <a:p>
            <a:pPr marL="114300" indent="0">
              <a:buNone/>
            </a:pPr>
            <a:endParaRPr lang="cs-CZ" sz="2800" u="sng" dirty="0">
              <a:solidFill>
                <a:srgbClr val="002060"/>
              </a:solidFill>
            </a:endParaRPr>
          </a:p>
          <a:p>
            <a:pPr marL="114300" indent="0">
              <a:buNone/>
            </a:pPr>
            <a:endParaRPr lang="cs-CZ" sz="2800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67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648</TotalTime>
  <Words>265</Words>
  <Application>Microsoft Office PowerPoint</Application>
  <PresentationFormat>Předvádění na obrazovce (4:3)</PresentationFormat>
  <Paragraphs>79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Sousedství</vt:lpstr>
      <vt:lpstr>Prezentace aplikace PowerPoint</vt:lpstr>
      <vt:lpstr>Třeboňská pánev</vt:lpstr>
      <vt:lpstr>Třeboňská pánev</vt:lpstr>
      <vt:lpstr>Třeboňská pánev</vt:lpstr>
      <vt:lpstr>Ukaž na mapě:  Jihočeské pánve, Třeboňskou pánev a Českobudějovickou pánev Co ohraničuje jihočeské pánve?</vt:lpstr>
      <vt:lpstr>Třeboňská pánev</vt:lpstr>
      <vt:lpstr>Třeboňská pánev</vt:lpstr>
      <vt:lpstr>Třeboňská pánev</vt:lpstr>
      <vt:lpstr>Zjisti pomocí internetu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Třeboň</dc:title>
  <dc:creator>Jana</dc:creator>
  <cp:lastModifiedBy>Jana</cp:lastModifiedBy>
  <cp:revision>67</cp:revision>
  <dcterms:created xsi:type="dcterms:W3CDTF">2012-03-11T19:47:26Z</dcterms:created>
  <dcterms:modified xsi:type="dcterms:W3CDTF">2012-03-24T19:26:33Z</dcterms:modified>
</cp:coreProperties>
</file>