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6" r:id="rId3"/>
    <p:sldId id="258" r:id="rId4"/>
    <p:sldId id="262" r:id="rId5"/>
    <p:sldId id="269" r:id="rId6"/>
    <p:sldId id="259" r:id="rId7"/>
    <p:sldId id="263" r:id="rId8"/>
    <p:sldId id="260" r:id="rId9"/>
    <p:sldId id="268" r:id="rId10"/>
    <p:sldId id="261" r:id="rId11"/>
    <p:sldId id="264" r:id="rId12"/>
    <p:sldId id="265" r:id="rId13"/>
    <p:sldId id="267" r:id="rId14"/>
    <p:sldId id="26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1CDEF-B04A-4145-941D-ABB5F14250BF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AE8FE35-52B3-4BE9-88F7-40CC442554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1CDEF-B04A-4145-941D-ABB5F14250BF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AE8FE35-52B3-4BE9-88F7-40CC442554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1CDEF-B04A-4145-941D-ABB5F14250BF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8FE35-52B3-4BE9-88F7-40CC442554F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1CDEF-B04A-4145-941D-ABB5F14250BF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8FE35-52B3-4BE9-88F7-40CC442554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1CDEF-B04A-4145-941D-ABB5F14250BF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AE8FE35-52B3-4BE9-88F7-40CC442554F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1CDEF-B04A-4145-941D-ABB5F14250BF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8FE35-52B3-4BE9-88F7-40CC442554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1CDEF-B04A-4145-941D-ABB5F14250BF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8FE35-52B3-4BE9-88F7-40CC442554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1CDEF-B04A-4145-941D-ABB5F14250BF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8FE35-52B3-4BE9-88F7-40CC442554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1CDEF-B04A-4145-941D-ABB5F14250BF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8FE35-52B3-4BE9-88F7-40CC442554F2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1CDEF-B04A-4145-941D-ABB5F14250BF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8FE35-52B3-4BE9-88F7-40CC442554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1CDEF-B04A-4145-941D-ABB5F14250BF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8FE35-52B3-4BE9-88F7-40CC442554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551CDEF-B04A-4145-941D-ABB5F14250BF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AE8FE35-52B3-4BE9-88F7-40CC442554F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wmf"/><Relationship Id="rId5" Type="http://schemas.openxmlformats.org/officeDocument/2006/relationships/image" Target="../media/image5.wmf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374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7783291"/>
              </p:ext>
            </p:extLst>
          </p:nvPr>
        </p:nvGraphicFramePr>
        <p:xfrm>
          <a:off x="1665288" y="2348706"/>
          <a:ext cx="5813425" cy="338455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Jana Drtinová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b="0" i="0" u="none" strike="noStrike" dirty="0"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VY_62_INOVACE_6006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Peníze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Peníze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Základy finanční gramotnosti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6.-9.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 obsahuje výklad, co je prostá směna zboží, co jsou komoditní peníze, proč se jako platidla používaly drahé kovy, jak vznikly peníze a co je funkce peněz. Žák je spolutvůrcem tohoto výkladu. Žák potřebuje PC s přístupem k internetu. Učitel s dětmi na toto téma diskutuje.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Žák ví, co je to prostá směna zboží, jaké byly komoditní peníze, proč se jako platidla používaly drahé kovy, jak vznikly mince a jaká je funkce peněz.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02317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20688"/>
            <a:ext cx="7772400" cy="1470025"/>
          </a:xfrm>
        </p:spPr>
        <p:txBody>
          <a:bodyPr>
            <a:noAutofit/>
          </a:bodyPr>
          <a:lstStyle/>
          <a:p>
            <a:r>
              <a:rPr lang="cs-CZ" sz="96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Peníze</a:t>
            </a:r>
            <a:endParaRPr lang="cs-CZ" sz="96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67744" y="2780928"/>
            <a:ext cx="5144616" cy="2857872"/>
          </a:xfrm>
        </p:spPr>
        <p:txBody>
          <a:bodyPr>
            <a:normAutofit fontScale="92500" lnSpcReduction="10000"/>
          </a:bodyPr>
          <a:lstStyle/>
          <a:p>
            <a:pPr marL="571500" indent="-571500" algn="l">
              <a:buFont typeface="Wingdings" pitchFamily="2" charset="2"/>
              <a:buChar char="Ø"/>
            </a:pPr>
            <a:r>
              <a:rPr lang="cs-CZ" sz="3600" b="1" dirty="0" smtClean="0"/>
              <a:t>Prostá směna zboží</a:t>
            </a:r>
          </a:p>
          <a:p>
            <a:pPr marL="571500" indent="-571500" algn="l">
              <a:buFont typeface="Wingdings" pitchFamily="2" charset="2"/>
              <a:buChar char="Ø"/>
            </a:pPr>
            <a:r>
              <a:rPr lang="cs-CZ" sz="3600" b="1" dirty="0" smtClean="0"/>
              <a:t>Komoditní peníze</a:t>
            </a:r>
          </a:p>
          <a:p>
            <a:pPr marL="571500" indent="-571500" algn="l">
              <a:buFont typeface="Wingdings" pitchFamily="2" charset="2"/>
              <a:buChar char="Ø"/>
            </a:pPr>
            <a:r>
              <a:rPr lang="cs-CZ" sz="3600" b="1" dirty="0" smtClean="0"/>
              <a:t>Drahé kovy a mince</a:t>
            </a:r>
          </a:p>
          <a:p>
            <a:pPr marL="571500" indent="-571500" algn="l">
              <a:buFont typeface="Wingdings" pitchFamily="2" charset="2"/>
              <a:buChar char="Ø"/>
            </a:pPr>
            <a:r>
              <a:rPr lang="cs-CZ" sz="3600" b="1" dirty="0" smtClean="0"/>
              <a:t>Peníze</a:t>
            </a:r>
          </a:p>
          <a:p>
            <a:pPr marL="571500" indent="-571500" algn="l">
              <a:buFont typeface="Wingdings" pitchFamily="2" charset="2"/>
              <a:buChar char="Ø"/>
            </a:pPr>
            <a:r>
              <a:rPr lang="cs-CZ" sz="3600" b="1" dirty="0" smtClean="0"/>
              <a:t>Funkce peněz</a:t>
            </a:r>
          </a:p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9843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386262"/>
            <a:ext cx="8686800" cy="838200"/>
          </a:xfrm>
        </p:spPr>
        <p:txBody>
          <a:bodyPr>
            <a:normAutofit/>
          </a:bodyPr>
          <a:lstStyle/>
          <a:p>
            <a:r>
              <a:rPr lang="cs-CZ" sz="4800" b="1" dirty="0" smtClean="0"/>
              <a:t>Prostá směna zboží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0147"/>
            <a:ext cx="8686800" cy="115475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= </a:t>
            </a:r>
            <a:r>
              <a:rPr lang="cs-CZ" b="1" dirty="0" smtClean="0"/>
              <a:t>jedno zboží bylo vyměňováno v určitém poměru   za jiný druh zboží </a:t>
            </a: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4869160"/>
            <a:ext cx="835292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Směna zboží se řídila pravidlem: </a:t>
            </a:r>
          </a:p>
          <a:p>
            <a:r>
              <a:rPr lang="cs-CZ" sz="3200" dirty="0" smtClean="0">
                <a:solidFill>
                  <a:schemeClr val="tx2"/>
                </a:solidFill>
              </a:rPr>
              <a:t>„… dej mi tohle a já ti za to nabídnu své zboží.“</a:t>
            </a:r>
            <a:endParaRPr lang="cs-CZ" sz="3200" dirty="0">
              <a:solidFill>
                <a:schemeClr val="tx2"/>
              </a:solidFill>
            </a:endParaRPr>
          </a:p>
        </p:txBody>
      </p:sp>
      <p:pic>
        <p:nvPicPr>
          <p:cNvPr id="1027" name="Picture 3" descr="C:\Users\Jana\AppData\Local\Microsoft\Windows\Temporary Internet Files\Content.IE5\TE9MCRVS\MC9002972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774450"/>
            <a:ext cx="774266" cy="710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na\AppData\Local\Microsoft\Windows\Temporary Internet Files\Content.IE5\KWCQDHIF\MC9003190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5125" y="2906544"/>
            <a:ext cx="1947155" cy="1098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Jana\AppData\Local\Microsoft\Windows\Temporary Internet Files\Content.IE5\TE9MCRVS\MC9002972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8023" y="3368572"/>
            <a:ext cx="693937" cy="636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ahnutá šipka nahoru 5"/>
          <p:cNvSpPr/>
          <p:nvPr/>
        </p:nvSpPr>
        <p:spPr>
          <a:xfrm rot="10800000">
            <a:off x="3864990" y="2348880"/>
            <a:ext cx="1715121" cy="504056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Zahnutá šipka nahoru 8"/>
          <p:cNvSpPr/>
          <p:nvPr/>
        </p:nvSpPr>
        <p:spPr>
          <a:xfrm>
            <a:off x="4143420" y="4005064"/>
            <a:ext cx="1436692" cy="504056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3573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388076"/>
            <a:ext cx="6211416" cy="838200"/>
          </a:xfrm>
        </p:spPr>
        <p:txBody>
          <a:bodyPr>
            <a:normAutofit/>
          </a:bodyPr>
          <a:lstStyle/>
          <a:p>
            <a:r>
              <a:rPr lang="cs-CZ" sz="4800" dirty="0" smtClean="0"/>
              <a:t>Prostá směna zboží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84920" y="1698179"/>
            <a:ext cx="7363544" cy="180282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Zjisti na internetu, jestli se tento směnný mechanismus používá i dnes. Pokud ano, jak se říká tomuto mechanismu?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700808"/>
            <a:ext cx="792088" cy="156966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>
              <a:bevelB w="38100" h="38100"/>
            </a:sp3d>
          </a:bodyPr>
          <a:lstStyle/>
          <a:p>
            <a:r>
              <a:rPr lang="cs-CZ" sz="96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?</a:t>
            </a:r>
            <a:endParaRPr lang="cs-CZ" sz="9600" b="1" dirty="0">
              <a:solidFill>
                <a:schemeClr val="accent1">
                  <a:lumMod val="75000"/>
                </a:schemeClr>
              </a:soli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3886597"/>
            <a:ext cx="8064896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chemeClr val="tx2"/>
                </a:solidFill>
              </a:rPr>
              <a:t>V současnosti</a:t>
            </a:r>
            <a:r>
              <a:rPr lang="cs-CZ" sz="3200" dirty="0">
                <a:solidFill>
                  <a:schemeClr val="tx2"/>
                </a:solidFill>
              </a:rPr>
              <a:t> tomuto mechanismu odpovídá tzv. naturální směna neboli </a:t>
            </a:r>
            <a:r>
              <a:rPr lang="cs-CZ" sz="3200" b="1" dirty="0">
                <a:solidFill>
                  <a:schemeClr val="tx2"/>
                </a:solidFill>
              </a:rPr>
              <a:t>barter</a:t>
            </a:r>
            <a:r>
              <a:rPr lang="cs-CZ" sz="3200" dirty="0">
                <a:solidFill>
                  <a:schemeClr val="tx2"/>
                </a:solidFill>
              </a:rPr>
              <a:t>, </a:t>
            </a:r>
            <a:r>
              <a:rPr lang="cs-CZ" sz="3200" dirty="0" err="1">
                <a:solidFill>
                  <a:schemeClr val="tx2"/>
                </a:solidFill>
              </a:rPr>
              <a:t>bártrový</a:t>
            </a:r>
            <a:r>
              <a:rPr lang="cs-CZ" sz="3200" dirty="0">
                <a:solidFill>
                  <a:schemeClr val="tx2"/>
                </a:solidFill>
              </a:rPr>
              <a:t> obchod.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3064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390809"/>
            <a:ext cx="6283424" cy="838200"/>
          </a:xfrm>
        </p:spPr>
        <p:txBody>
          <a:bodyPr>
            <a:normAutofit/>
          </a:bodyPr>
          <a:lstStyle/>
          <a:p>
            <a:r>
              <a:rPr lang="cs-CZ" sz="4800" dirty="0" smtClean="0"/>
              <a:t>Prostá směna zboží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64097" y="1556792"/>
            <a:ext cx="7020271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Dnes se </a:t>
            </a:r>
            <a:r>
              <a:rPr lang="cs-CZ" sz="2800" dirty="0" err="1" smtClean="0">
                <a:solidFill>
                  <a:schemeClr val="tx2"/>
                </a:solidFill>
              </a:rPr>
              <a:t>bartrový</a:t>
            </a:r>
            <a:r>
              <a:rPr lang="cs-CZ" sz="2800" dirty="0" smtClean="0">
                <a:solidFill>
                  <a:schemeClr val="tx2"/>
                </a:solidFill>
              </a:rPr>
              <a:t> obchod používá </a:t>
            </a:r>
          </a:p>
          <a:p>
            <a:r>
              <a:rPr lang="cs-CZ" sz="2800" dirty="0">
                <a:solidFill>
                  <a:schemeClr val="tx2"/>
                </a:solidFill>
              </a:rPr>
              <a:t>	</a:t>
            </a:r>
            <a:r>
              <a:rPr lang="cs-CZ" sz="2800" dirty="0" smtClean="0">
                <a:solidFill>
                  <a:schemeClr val="tx2"/>
                </a:solidFill>
              </a:rPr>
              <a:t>	</a:t>
            </a:r>
          </a:p>
          <a:p>
            <a:r>
              <a:rPr lang="cs-CZ" sz="2800" dirty="0">
                <a:solidFill>
                  <a:schemeClr val="tx2"/>
                </a:solidFill>
              </a:rPr>
              <a:t>	</a:t>
            </a:r>
            <a:r>
              <a:rPr lang="cs-CZ" sz="2800" dirty="0" smtClean="0">
                <a:solidFill>
                  <a:schemeClr val="tx2"/>
                </a:solidFill>
              </a:rPr>
              <a:t>		v mezinárodním obchodě: </a:t>
            </a:r>
          </a:p>
          <a:p>
            <a:endParaRPr lang="cs-CZ" sz="2800" dirty="0">
              <a:solidFill>
                <a:schemeClr val="tx2"/>
              </a:solidFill>
            </a:endParaRPr>
          </a:p>
          <a:p>
            <a:r>
              <a:rPr lang="cs-CZ" sz="2800" dirty="0" smtClean="0">
                <a:solidFill>
                  <a:schemeClr val="tx2"/>
                </a:solidFill>
              </a:rPr>
              <a:t>např.  3 t mořských ryb = 1 t kávy </a:t>
            </a:r>
            <a:endParaRPr lang="cs-CZ" sz="2800" dirty="0">
              <a:solidFill>
                <a:schemeClr val="tx2"/>
              </a:solidFill>
            </a:endParaRPr>
          </a:p>
        </p:txBody>
      </p:sp>
      <p:pic>
        <p:nvPicPr>
          <p:cNvPr id="5" name="Picture 3" descr="C:\Users\Jana\AppData\Local\Microsoft\Windows\Temporary Internet Files\Content.IE5\Z153GQ2B\MP90017795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4103" y="3068960"/>
            <a:ext cx="2038377" cy="3057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Jana\AppData\Local\Microsoft\Windows\Temporary Internet Files\Content.IE5\G1UHAENK\MP90042800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293096"/>
            <a:ext cx="2435847" cy="1623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ousměrná vodorovná šipka 6"/>
          <p:cNvSpPr/>
          <p:nvPr/>
        </p:nvSpPr>
        <p:spPr>
          <a:xfrm>
            <a:off x="3059832" y="4668407"/>
            <a:ext cx="3600400" cy="776817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směna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8386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390809"/>
            <a:ext cx="5521157" cy="838200"/>
          </a:xfrm>
        </p:spPr>
        <p:txBody>
          <a:bodyPr>
            <a:normAutofit/>
          </a:bodyPr>
          <a:lstStyle/>
          <a:p>
            <a:r>
              <a:rPr lang="cs-CZ" sz="4800" b="1" dirty="0" smtClean="0"/>
              <a:t>Komoditní peníze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4162"/>
            <a:ext cx="8568952" cy="86672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= určité zboží, které bylo přijatelné pro všechny</a:t>
            </a:r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4725144"/>
            <a:ext cx="7560840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chemeClr val="tx2"/>
                </a:solidFill>
              </a:rPr>
              <a:t>Každá společnost měla ke </a:t>
            </a:r>
            <a:r>
              <a:rPr lang="cs-CZ" sz="3200" dirty="0" smtClean="0">
                <a:solidFill>
                  <a:schemeClr val="tx2"/>
                </a:solidFill>
              </a:rPr>
              <a:t>směně</a:t>
            </a:r>
          </a:p>
          <a:p>
            <a:r>
              <a:rPr lang="cs-CZ" sz="3200" dirty="0" smtClean="0">
                <a:solidFill>
                  <a:schemeClr val="tx2"/>
                </a:solidFill>
              </a:rPr>
              <a:t>určený </a:t>
            </a:r>
            <a:r>
              <a:rPr lang="cs-CZ" sz="3200" dirty="0">
                <a:solidFill>
                  <a:schemeClr val="tx2"/>
                </a:solidFill>
              </a:rPr>
              <a:t>jiný druh zboží např. kameny</a:t>
            </a:r>
            <a:r>
              <a:rPr lang="cs-CZ" sz="3200" dirty="0" smtClean="0">
                <a:solidFill>
                  <a:schemeClr val="tx2"/>
                </a:solidFill>
              </a:rPr>
              <a:t>, mušle, dobytek, plátno, kožené </a:t>
            </a:r>
            <a:r>
              <a:rPr lang="cs-CZ" sz="3200" dirty="0">
                <a:solidFill>
                  <a:schemeClr val="tx2"/>
                </a:solidFill>
              </a:rPr>
              <a:t>proužky …</a:t>
            </a:r>
          </a:p>
          <a:p>
            <a:endParaRPr lang="cs-CZ" dirty="0"/>
          </a:p>
        </p:txBody>
      </p:sp>
      <p:pic>
        <p:nvPicPr>
          <p:cNvPr id="1026" name="Picture 2" descr="C:\Users\Jana\AppData\Local\Microsoft\Windows\Temporary Internet Files\Content.IE5\Z0SC1NPZ\MP900390058[1].jpg"/>
          <p:cNvPicPr>
            <a:picLocks noChangeAspect="1" noChangeArrowheads="1"/>
          </p:cNvPicPr>
          <p:nvPr/>
        </p:nvPicPr>
        <p:blipFill rotWithShape="1"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751" t="27722" r="20688" b="20285"/>
          <a:stretch/>
        </p:blipFill>
        <p:spPr bwMode="auto">
          <a:xfrm>
            <a:off x="539552" y="2420888"/>
            <a:ext cx="1745673" cy="1549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na\AppData\Local\Microsoft\Windows\Temporary Internet Files\Content.IE5\KWCQDHIF\MP900177929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7216" y="3004356"/>
            <a:ext cx="1723256" cy="2584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Jana\AppData\Local\Microsoft\Windows\Temporary Internet Files\Content.IE5\KWCQDHIF\MC90031909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8083" y="2420888"/>
            <a:ext cx="2838133" cy="1601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Jana\AppData\Local\Microsoft\Windows\Temporary Internet Files\Content.IE5\TE9MCRVS\MC90029721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7" y="3195836"/>
            <a:ext cx="942905" cy="864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Jana\AppData\Local\Microsoft\Windows\Temporary Internet Files\Content.IE5\TE9MCRVS\MC90029721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9991" y="3824465"/>
            <a:ext cx="981969" cy="900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9124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388995"/>
            <a:ext cx="8686800" cy="838200"/>
          </a:xfrm>
        </p:spPr>
        <p:txBody>
          <a:bodyPr>
            <a:normAutofit/>
          </a:bodyPr>
          <a:lstStyle/>
          <a:p>
            <a:r>
              <a:rPr lang="cs-CZ" sz="4800" b="1" dirty="0"/>
              <a:t>Komoditní peníze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635896" y="2348880"/>
            <a:ext cx="5472608" cy="25202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– </a:t>
            </a:r>
            <a:r>
              <a:rPr lang="cs-CZ" dirty="0"/>
              <a:t>mušle</a:t>
            </a:r>
          </a:p>
          <a:p>
            <a:pPr marL="0" indent="0">
              <a:buNone/>
            </a:pPr>
            <a:r>
              <a:rPr lang="cs-CZ" dirty="0" smtClean="0"/>
              <a:t>– </a:t>
            </a:r>
            <a:r>
              <a:rPr lang="cs-CZ" dirty="0"/>
              <a:t>dobytek </a:t>
            </a:r>
            <a:r>
              <a:rPr lang="cs-CZ" dirty="0" smtClean="0"/>
              <a:t>(= latinsky </a:t>
            </a:r>
            <a:r>
              <a:rPr lang="cs-CZ" dirty="0" err="1" smtClean="0"/>
              <a:t>pecun</a:t>
            </a:r>
            <a:r>
              <a:rPr lang="cs-CZ" dirty="0" smtClean="0"/>
              <a:t>) </a:t>
            </a:r>
          </a:p>
          <a:p>
            <a:pPr marL="0" indent="0">
              <a:buNone/>
            </a:pPr>
            <a:r>
              <a:rPr lang="cs-CZ" dirty="0" smtClean="0"/>
              <a:t>    lat</a:t>
            </a:r>
            <a:r>
              <a:rPr lang="cs-CZ" dirty="0"/>
              <a:t>. kovové peníze = </a:t>
            </a:r>
            <a:r>
              <a:rPr lang="cs-CZ" dirty="0" err="1" smtClean="0"/>
              <a:t>pecunia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– </a:t>
            </a:r>
            <a:r>
              <a:rPr lang="cs-CZ" dirty="0"/>
              <a:t>plátno (sloveso platit</a:t>
            </a:r>
            <a:r>
              <a:rPr lang="cs-CZ" dirty="0" smtClean="0"/>
              <a:t>)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1617" y="1000730"/>
            <a:ext cx="648072" cy="156966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>
              <a:bevelB w="38100" h="38100"/>
            </a:sp3d>
          </a:bodyPr>
          <a:lstStyle/>
          <a:p>
            <a:r>
              <a:rPr lang="cs-CZ" sz="96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?</a:t>
            </a:r>
            <a:endParaRPr lang="cs-CZ" sz="9600" b="1" dirty="0">
              <a:solidFill>
                <a:schemeClr val="accent1">
                  <a:lumMod val="75000"/>
                </a:schemeClr>
              </a:soli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504" y="2379323"/>
            <a:ext cx="3888432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768"/>
              </a:spcBef>
              <a:buFont typeface="Wingdings" pitchFamily="2" charset="2"/>
              <a:buChar char="Ø"/>
            </a:pPr>
            <a:r>
              <a:rPr lang="cs-CZ" sz="3200" dirty="0">
                <a:solidFill>
                  <a:schemeClr val="tx2"/>
                </a:solidFill>
              </a:rPr>
              <a:t>Přímořské národy </a:t>
            </a:r>
          </a:p>
          <a:p>
            <a:pPr marL="457200" indent="-457200">
              <a:spcBef>
                <a:spcPts val="768"/>
              </a:spcBef>
              <a:buFont typeface="Wingdings" pitchFamily="2" charset="2"/>
              <a:buChar char="Ø"/>
            </a:pPr>
            <a:r>
              <a:rPr lang="cs-CZ" sz="3200" dirty="0">
                <a:solidFill>
                  <a:schemeClr val="tx2"/>
                </a:solidFill>
              </a:rPr>
              <a:t>Ve starém </a:t>
            </a:r>
            <a:r>
              <a:rPr lang="cs-CZ" sz="3200" dirty="0" smtClean="0">
                <a:solidFill>
                  <a:schemeClr val="tx2"/>
                </a:solidFill>
              </a:rPr>
              <a:t>Římě</a:t>
            </a:r>
          </a:p>
          <a:p>
            <a:pPr marL="571500" indent="-571500">
              <a:spcBef>
                <a:spcPts val="768"/>
              </a:spcBef>
              <a:buFont typeface="Wingdings" pitchFamily="2" charset="2"/>
              <a:buChar char="Ø"/>
            </a:pPr>
            <a:endParaRPr lang="cs-CZ" sz="3200" dirty="0" smtClean="0">
              <a:solidFill>
                <a:schemeClr val="tx2"/>
              </a:solidFill>
            </a:endParaRPr>
          </a:p>
          <a:p>
            <a:pPr marL="457200" indent="-457200">
              <a:spcBef>
                <a:spcPts val="768"/>
              </a:spcBef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tx2"/>
                </a:solidFill>
              </a:rPr>
              <a:t>Staří </a:t>
            </a:r>
            <a:r>
              <a:rPr lang="cs-CZ" sz="3200" dirty="0">
                <a:solidFill>
                  <a:schemeClr val="tx2"/>
                </a:solidFill>
              </a:rPr>
              <a:t>Slované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547664" y="1268760"/>
            <a:ext cx="67687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Zjisti, pomocí internetu, </a:t>
            </a:r>
          </a:p>
          <a:p>
            <a:r>
              <a:rPr lang="cs-CZ" sz="3200" b="1" dirty="0" smtClean="0">
                <a:solidFill>
                  <a:schemeClr val="tx2"/>
                </a:solidFill>
              </a:rPr>
              <a:t>        jaké komoditní peníze používali:  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27584" y="5159514"/>
            <a:ext cx="655272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Jaké bylo největší komoditní platidlo: </a:t>
            </a:r>
            <a:endParaRPr lang="cs-CZ" sz="3200" dirty="0"/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7504" y="4811668"/>
            <a:ext cx="648072" cy="156966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>
              <a:bevelB w="38100" h="38100"/>
            </a:sp3d>
          </a:bodyPr>
          <a:lstStyle/>
          <a:p>
            <a:r>
              <a:rPr lang="cs-CZ" sz="96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?</a:t>
            </a:r>
            <a:endParaRPr lang="cs-CZ" sz="9600" b="1" dirty="0">
              <a:solidFill>
                <a:schemeClr val="accent1">
                  <a:lumMod val="75000"/>
                </a:schemeClr>
              </a:soli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059832" y="5735578"/>
            <a:ext cx="583264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chemeClr val="tx2"/>
                </a:solidFill>
              </a:rPr>
              <a:t>kamenné prstence </a:t>
            </a:r>
            <a:r>
              <a:rPr lang="cs-CZ" sz="3200" dirty="0" smtClean="0">
                <a:solidFill>
                  <a:schemeClr val="tx2"/>
                </a:solidFill>
              </a:rPr>
              <a:t>(</a:t>
            </a:r>
            <a:r>
              <a:rPr lang="cs-CZ" sz="3200" dirty="0">
                <a:solidFill>
                  <a:schemeClr val="tx2"/>
                </a:solidFill>
              </a:rPr>
              <a:t>průměr 2 m)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2468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390809"/>
            <a:ext cx="3763145" cy="838200"/>
          </a:xfrm>
        </p:spPr>
        <p:txBody>
          <a:bodyPr>
            <a:normAutofit/>
          </a:bodyPr>
          <a:lstStyle/>
          <a:p>
            <a:r>
              <a:rPr lang="cs-CZ" sz="4800" b="1" dirty="0" smtClean="0"/>
              <a:t>Drahé kovy 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92896"/>
            <a:ext cx="7674590" cy="396044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přijatelné všemi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dokázali do nejmenších částí a přesně vyjádřit hodnotu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lehce dělitelné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s</a:t>
            </a:r>
            <a:r>
              <a:rPr lang="cs-CZ" dirty="0" smtClean="0"/>
              <a:t>tálé, nepodléhající času, neměnící svou podstatu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o</a:t>
            </a:r>
            <a:r>
              <a:rPr lang="cs-CZ" dirty="0" smtClean="0"/>
              <a:t>mezené množství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340768"/>
            <a:ext cx="54726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Proč se jako komoditní zboží používaly drahé kovy: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44208" y="1340768"/>
            <a:ext cx="648072" cy="156966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>
              <a:bevelB w="38100" h="38100"/>
            </a:sp3d>
          </a:bodyPr>
          <a:lstStyle/>
          <a:p>
            <a:r>
              <a:rPr lang="cs-CZ" sz="96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?</a:t>
            </a:r>
            <a:endParaRPr lang="cs-CZ" sz="9600" b="1" dirty="0">
              <a:solidFill>
                <a:schemeClr val="accent1">
                  <a:lumMod val="75000"/>
                </a:schemeClr>
              </a:soli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pic>
        <p:nvPicPr>
          <p:cNvPr id="3074" name="Picture 2" descr="C:\Users\Jana\AppData\Local\Microsoft\Windows\Temporary Internet Files\Content.IE5\Z0SC1NPZ\MC900441702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82290"/>
            <a:ext cx="795536" cy="795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Jana\AppData\Local\Microsoft\Windows\Temporary Internet Files\Content.IE5\Z0SC1NPZ\MC9004417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0432" y="476672"/>
            <a:ext cx="504056" cy="50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ana\AppData\Local\Microsoft\Windows\Temporary Internet Files\Content.IE5\Z0SC1NPZ\MP900401387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805" t="29236" r="27361" b="28915"/>
          <a:stretch/>
        </p:blipFill>
        <p:spPr bwMode="auto">
          <a:xfrm>
            <a:off x="8142134" y="5011288"/>
            <a:ext cx="850597" cy="793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ana\AppData\Local\Microsoft\Windows\Temporary Internet Files\Content.IE5\W0VUHIAE\MC900433919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5242892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1412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02850"/>
            <a:ext cx="3835152" cy="838200"/>
          </a:xfrm>
        </p:spPr>
        <p:txBody>
          <a:bodyPr>
            <a:normAutofit/>
          </a:bodyPr>
          <a:lstStyle/>
          <a:p>
            <a:r>
              <a:rPr lang="cs-CZ" sz="4800" b="1" dirty="0" smtClean="0"/>
              <a:t>Drahé kovy</a:t>
            </a:r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1966188"/>
            <a:ext cx="698477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Nejdříve se používalo </a:t>
            </a:r>
            <a:r>
              <a:rPr lang="cs-CZ" sz="3200" b="1" dirty="0" smtClean="0">
                <a:solidFill>
                  <a:schemeClr val="tx2"/>
                </a:solidFill>
              </a:rPr>
              <a:t>stříbro</a:t>
            </a:r>
            <a:r>
              <a:rPr lang="cs-CZ" sz="3200" dirty="0">
                <a:solidFill>
                  <a:schemeClr val="tx2"/>
                </a:solidFill>
              </a:rPr>
              <a:t>, </a:t>
            </a:r>
            <a:endParaRPr lang="cs-CZ" sz="3200" dirty="0" smtClean="0">
              <a:solidFill>
                <a:schemeClr val="tx2"/>
              </a:solidFill>
            </a:endParaRPr>
          </a:p>
          <a:p>
            <a:r>
              <a:rPr lang="cs-CZ" sz="3200" dirty="0" smtClean="0">
                <a:solidFill>
                  <a:schemeClr val="tx2"/>
                </a:solidFill>
              </a:rPr>
              <a:t>			</a:t>
            </a:r>
          </a:p>
          <a:p>
            <a:r>
              <a:rPr lang="cs-CZ" sz="3200" dirty="0">
                <a:solidFill>
                  <a:schemeClr val="tx2"/>
                </a:solidFill>
              </a:rPr>
              <a:t>	</a:t>
            </a:r>
            <a:r>
              <a:rPr lang="cs-CZ" sz="3200" dirty="0" smtClean="0">
                <a:solidFill>
                  <a:schemeClr val="tx2"/>
                </a:solidFill>
              </a:rPr>
              <a:t>		později </a:t>
            </a:r>
            <a:r>
              <a:rPr lang="cs-CZ" sz="3200" b="1" dirty="0" smtClean="0">
                <a:solidFill>
                  <a:schemeClr val="tx2"/>
                </a:solidFill>
              </a:rPr>
              <a:t>zlato.</a:t>
            </a:r>
          </a:p>
          <a:p>
            <a:endParaRPr lang="cs-CZ" sz="3200" dirty="0">
              <a:solidFill>
                <a:schemeClr val="tx2"/>
              </a:solidFill>
            </a:endParaRPr>
          </a:p>
          <a:p>
            <a:r>
              <a:rPr lang="cs-CZ" sz="3200" dirty="0" smtClean="0">
                <a:solidFill>
                  <a:schemeClr val="tx2"/>
                </a:solidFill>
              </a:rPr>
              <a:t>Zpočátku jen ve </a:t>
            </a:r>
            <a:r>
              <a:rPr lang="cs-CZ" sz="3200" dirty="0">
                <a:solidFill>
                  <a:schemeClr val="tx2"/>
                </a:solidFill>
              </a:rPr>
              <a:t>své </a:t>
            </a:r>
            <a:r>
              <a:rPr lang="cs-CZ" sz="3200" b="1" dirty="0">
                <a:solidFill>
                  <a:schemeClr val="tx2"/>
                </a:solidFill>
              </a:rPr>
              <a:t>naturální </a:t>
            </a:r>
            <a:r>
              <a:rPr lang="cs-CZ" sz="3200" b="1" dirty="0" smtClean="0">
                <a:solidFill>
                  <a:schemeClr val="tx2"/>
                </a:solidFill>
              </a:rPr>
              <a:t>podobě.</a:t>
            </a:r>
            <a:endParaRPr lang="cs-CZ" sz="3200" b="1" dirty="0">
              <a:solidFill>
                <a:schemeClr val="tx2"/>
              </a:solidFill>
            </a:endParaRPr>
          </a:p>
          <a:p>
            <a:endParaRPr lang="cs-CZ" sz="3200" dirty="0">
              <a:solidFill>
                <a:schemeClr val="tx2"/>
              </a:solidFill>
            </a:endParaRPr>
          </a:p>
        </p:txBody>
      </p:sp>
      <p:pic>
        <p:nvPicPr>
          <p:cNvPr id="5" name="Picture 4" descr="C:\Users\Jana\AppData\Local\Microsoft\Windows\Temporary Internet Files\Content.IE5\W0VUHIAE\MC90043391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1916" y="4653136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2370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390809"/>
            <a:ext cx="2178968" cy="838200"/>
          </a:xfrm>
        </p:spPr>
        <p:txBody>
          <a:bodyPr>
            <a:normAutofit/>
          </a:bodyPr>
          <a:lstStyle/>
          <a:p>
            <a:r>
              <a:rPr lang="cs-CZ" sz="4800" b="1" dirty="0" smtClean="0"/>
              <a:t>mince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2882950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Později se razily mince.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Původně plný obsah drahého kovu.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Postupně se obsah drahého kovu v mincích snižoval – vznikaly slitiny s obsahem drahého kovu.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  <p:sp>
        <p:nvSpPr>
          <p:cNvPr id="4" name="Šipka dolů 3"/>
          <p:cNvSpPr/>
          <p:nvPr/>
        </p:nvSpPr>
        <p:spPr>
          <a:xfrm>
            <a:off x="3707904" y="4149080"/>
            <a:ext cx="1224136" cy="108012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195736" y="5517232"/>
            <a:ext cx="4896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2"/>
                </a:solidFill>
              </a:rPr>
              <a:t>Začaly existovat peníze.</a:t>
            </a:r>
            <a:endParaRPr lang="cs-CZ" sz="3600" b="1" dirty="0">
              <a:solidFill>
                <a:schemeClr val="tx2"/>
              </a:solidFill>
            </a:endParaRPr>
          </a:p>
        </p:txBody>
      </p:sp>
      <p:pic>
        <p:nvPicPr>
          <p:cNvPr id="4098" name="Picture 2" descr="C:\Users\Jana\AppData\Local\Microsoft\Windows\Temporary Internet Files\Content.IE5\NN68OJ4V\MP9003089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082848"/>
            <a:ext cx="1429128" cy="2154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5348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374221"/>
            <a:ext cx="2394992" cy="838200"/>
          </a:xfrm>
        </p:spPr>
        <p:txBody>
          <a:bodyPr>
            <a:normAutofit/>
          </a:bodyPr>
          <a:lstStyle/>
          <a:p>
            <a:r>
              <a:rPr lang="cs-CZ" sz="4800" b="1" dirty="0" smtClean="0"/>
              <a:t>Peníze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7026" y="2606469"/>
            <a:ext cx="8686800" cy="6507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Co znamená výrok: peníze jsou kryty zlatem.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277688" y="3938314"/>
            <a:ext cx="8686800" cy="64807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/>
              <a:buNone/>
            </a:pPr>
            <a:r>
              <a:rPr lang="cs-CZ" b="1" dirty="0" smtClean="0"/>
              <a:t>Jsou v dnešní době peníze také kryty zlatem?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277688" y="5301208"/>
            <a:ext cx="5145444" cy="65070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/>
              <a:buNone/>
            </a:pPr>
            <a:r>
              <a:rPr lang="cs-CZ" b="1" dirty="0" smtClean="0"/>
              <a:t>Kdy bylo zlaté krytí zrušeno?</a:t>
            </a:r>
            <a:endParaRPr lang="cs-CZ" b="1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600944" y="1124744"/>
            <a:ext cx="7003504" cy="108275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/>
              <a:buNone/>
            </a:pPr>
            <a:r>
              <a:rPr lang="cs-CZ" b="1" dirty="0" smtClean="0"/>
              <a:t>Kdy a kde se poprvé začaly používat papírové peníze?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1617" y="1067252"/>
            <a:ext cx="648072" cy="156966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>
              <a:bevelB w="38100" h="38100"/>
            </a:sp3d>
          </a:bodyPr>
          <a:lstStyle/>
          <a:p>
            <a:r>
              <a:rPr lang="cs-CZ" sz="96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?</a:t>
            </a:r>
            <a:endParaRPr lang="cs-CZ" sz="9600" b="1" dirty="0">
              <a:solidFill>
                <a:schemeClr val="accent1">
                  <a:lumMod val="75000"/>
                </a:schemeClr>
              </a:soli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2025792" y="2999582"/>
            <a:ext cx="6794680" cy="100811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/>
              <a:buNone/>
            </a:pPr>
            <a:r>
              <a:rPr lang="cs-CZ" sz="2800" dirty="0" smtClean="0">
                <a:solidFill>
                  <a:schemeClr val="accent6"/>
                </a:solidFill>
              </a:rPr>
              <a:t>Peníze se daly směnit za zlato. Měly určitou hodnotu danou množstvím drahého kovu.</a:t>
            </a: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2169808" y="4367733"/>
            <a:ext cx="6794680" cy="100811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/>
              <a:buNone/>
            </a:pPr>
            <a:r>
              <a:rPr lang="cs-CZ" sz="2800" dirty="0" smtClean="0">
                <a:solidFill>
                  <a:schemeClr val="accent6"/>
                </a:solidFill>
              </a:rPr>
              <a:t>Nemají žádné zlaté krytí, nejsou směnitelné za zlato. Zlato lze pouze za peníze koupit.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2339752" y="5735886"/>
            <a:ext cx="6633121" cy="100811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/>
              <a:buNone/>
            </a:pPr>
            <a:r>
              <a:rPr lang="cs-CZ" sz="2800" dirty="0" smtClean="0">
                <a:solidFill>
                  <a:schemeClr val="accent6"/>
                </a:solidFill>
              </a:rPr>
              <a:t>Zrušeno v roce 1944 v </a:t>
            </a:r>
            <a:r>
              <a:rPr lang="cs-CZ" sz="2800" dirty="0" err="1" smtClean="0">
                <a:solidFill>
                  <a:schemeClr val="accent6"/>
                </a:solidFill>
              </a:rPr>
              <a:t>Bretton</a:t>
            </a:r>
            <a:r>
              <a:rPr lang="cs-CZ" sz="2800" dirty="0" smtClean="0">
                <a:solidFill>
                  <a:schemeClr val="accent6"/>
                </a:solidFill>
              </a:rPr>
              <a:t> </a:t>
            </a:r>
            <a:r>
              <a:rPr lang="cs-CZ" sz="2800" dirty="0" err="1" smtClean="0">
                <a:solidFill>
                  <a:schemeClr val="accent6"/>
                </a:solidFill>
              </a:rPr>
              <a:t>Woodsu</a:t>
            </a:r>
            <a:r>
              <a:rPr lang="cs-CZ" sz="2800" dirty="0" smtClean="0">
                <a:solidFill>
                  <a:schemeClr val="accent6"/>
                </a:solidFill>
              </a:rPr>
              <a:t> (New Hampshire, USA).</a:t>
            </a: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3419872" y="2132856"/>
            <a:ext cx="5400600" cy="504056"/>
          </a:xfrm>
          <a:prstGeom prst="rect">
            <a:avLst/>
          </a:prstGeom>
        </p:spPr>
        <p:txBody>
          <a:bodyPr vert="horz">
            <a:normAutofit lnSpcReduction="10000"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Font typeface="Wingdings 2"/>
              <a:buNone/>
            </a:pPr>
            <a:r>
              <a:rPr lang="cs-CZ" sz="2800" dirty="0" smtClean="0">
                <a:solidFill>
                  <a:schemeClr val="accent6"/>
                </a:solidFill>
              </a:rPr>
              <a:t>Čína - 9. st. n. l. Bankovky – 17. st.</a:t>
            </a:r>
          </a:p>
        </p:txBody>
      </p:sp>
    </p:spTree>
    <p:extLst>
      <p:ext uri="{BB962C8B-B14F-4D97-AF65-F5344CB8AC3E}">
        <p14:creationId xmlns:p14="http://schemas.microsoft.com/office/powerpoint/2010/main" val="3781622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8" grpId="0"/>
      <p:bldP spid="9" grpId="0"/>
      <p:bldP spid="10" grpId="0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376954"/>
            <a:ext cx="4339208" cy="838200"/>
          </a:xfrm>
        </p:spPr>
        <p:txBody>
          <a:bodyPr>
            <a:normAutofit/>
          </a:bodyPr>
          <a:lstStyle/>
          <a:p>
            <a:r>
              <a:rPr lang="cs-CZ" sz="4800" b="1" dirty="0" smtClean="0"/>
              <a:t>Funkce peněz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40768"/>
            <a:ext cx="8991600" cy="5328592"/>
          </a:xfrm>
          <a:effectLst/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/>
              <a:t>Vystupují jako měřítko cen. Počtem peněžních jednotek je vyjádřena cena zboží na trhu.</a:t>
            </a:r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 smtClean="0"/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Fungují jako prostředek směny čili oběživo.</a:t>
            </a:r>
          </a:p>
          <a:p>
            <a:pPr>
              <a:buFont typeface="Wingdings" pitchFamily="2" charset="2"/>
              <a:buChar char="Ø"/>
            </a:pPr>
            <a:endParaRPr lang="cs-CZ" sz="1400" dirty="0" smtClean="0"/>
          </a:p>
          <a:p>
            <a:pPr>
              <a:buFont typeface="Wingdings" pitchFamily="2" charset="2"/>
              <a:buChar char="Ø"/>
            </a:pPr>
            <a:endParaRPr lang="cs-CZ" sz="1400" dirty="0" smtClean="0"/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Fungují jako platidlo.</a:t>
            </a:r>
          </a:p>
          <a:p>
            <a:pPr>
              <a:buFont typeface="Wingdings" pitchFamily="2" charset="2"/>
              <a:buChar char="Ø"/>
            </a:pPr>
            <a:endParaRPr lang="cs-CZ" sz="1400" dirty="0" smtClean="0"/>
          </a:p>
          <a:p>
            <a:pPr>
              <a:buFont typeface="Wingdings" pitchFamily="2" charset="2"/>
              <a:buChar char="Ø"/>
            </a:pPr>
            <a:endParaRPr lang="cs-CZ" sz="1400" dirty="0" smtClean="0"/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Vystupují jako uchovatel hodnoty. Můžeme je odkládat a uchovávat na pozdější použití.</a:t>
            </a:r>
          </a:p>
          <a:p>
            <a:pPr>
              <a:buFont typeface="Wingdings" pitchFamily="2" charset="2"/>
              <a:buChar char="Ø"/>
            </a:pPr>
            <a:endParaRPr lang="cs-CZ" sz="1400" dirty="0" smtClean="0"/>
          </a:p>
        </p:txBody>
      </p:sp>
      <p:pic>
        <p:nvPicPr>
          <p:cNvPr id="5123" name="Picture 3" descr="C:\Users\Jana\AppData\Local\Microsoft\Windows\Temporary Internet Files\Content.IE5\MHHSV81Y\MP90031686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988840"/>
            <a:ext cx="1311997" cy="2003048"/>
          </a:xfrm>
          <a:prstGeom prst="rect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  <a:softEdge rad="3175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7383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390809"/>
            <a:ext cx="4411216" cy="838200"/>
          </a:xfrm>
        </p:spPr>
        <p:txBody>
          <a:bodyPr>
            <a:normAutofit/>
          </a:bodyPr>
          <a:lstStyle/>
          <a:p>
            <a:r>
              <a:rPr lang="cs-CZ" sz="4800" b="1" dirty="0" smtClean="0"/>
              <a:t>Světové měny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650702"/>
          </a:xfrm>
        </p:spPr>
        <p:txBody>
          <a:bodyPr/>
          <a:lstStyle/>
          <a:p>
            <a:r>
              <a:rPr lang="cs-CZ" dirty="0" smtClean="0"/>
              <a:t>Fungují jako mezinárodní platidlo.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50168" y="3587532"/>
            <a:ext cx="350175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 smtClean="0">
                <a:solidFill>
                  <a:schemeClr val="tx2"/>
                </a:solidFill>
              </a:rPr>
              <a:t>Konvertibilní</a:t>
            </a:r>
          </a:p>
          <a:p>
            <a:pPr algn="ctr"/>
            <a:r>
              <a:rPr lang="cs-CZ" sz="3200" dirty="0" smtClean="0">
                <a:solidFill>
                  <a:schemeClr val="tx2"/>
                </a:solidFill>
              </a:rPr>
              <a:t>= volně směnitelné</a:t>
            </a:r>
          </a:p>
          <a:p>
            <a:pPr algn="ctr"/>
            <a:r>
              <a:rPr lang="cs-CZ" sz="3200" dirty="0" smtClean="0">
                <a:solidFill>
                  <a:schemeClr val="tx2"/>
                </a:solidFill>
              </a:rPr>
              <a:t>např. dolar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788024" y="3599145"/>
            <a:ext cx="3960440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 smtClean="0">
                <a:solidFill>
                  <a:schemeClr val="tx2"/>
                </a:solidFill>
              </a:rPr>
              <a:t>Nekonvertibilní</a:t>
            </a:r>
          </a:p>
          <a:p>
            <a:pPr algn="ctr"/>
            <a:r>
              <a:rPr lang="cs-CZ" sz="3200" dirty="0" smtClean="0">
                <a:solidFill>
                  <a:schemeClr val="tx2"/>
                </a:solidFill>
              </a:rPr>
              <a:t>= volně nesměnitelné</a:t>
            </a:r>
          </a:p>
          <a:p>
            <a:pPr algn="ctr"/>
            <a:r>
              <a:rPr lang="cs-CZ" sz="3200" dirty="0" smtClean="0">
                <a:solidFill>
                  <a:schemeClr val="tx2"/>
                </a:solidFill>
              </a:rPr>
              <a:t>např. 1 </a:t>
            </a:r>
            <a:r>
              <a:rPr lang="cs-CZ" sz="3200" dirty="0" err="1" smtClean="0">
                <a:solidFill>
                  <a:schemeClr val="tx2"/>
                </a:solidFill>
              </a:rPr>
              <a:t>kyat</a:t>
            </a:r>
            <a:r>
              <a:rPr lang="cs-CZ" sz="3200" dirty="0" smtClean="0">
                <a:solidFill>
                  <a:schemeClr val="tx2"/>
                </a:solidFill>
              </a:rPr>
              <a:t> </a:t>
            </a:r>
          </a:p>
          <a:p>
            <a:pPr algn="ctr"/>
            <a:r>
              <a:rPr lang="cs-CZ" sz="3200" dirty="0" smtClean="0">
                <a:solidFill>
                  <a:schemeClr val="tx2"/>
                </a:solidFill>
              </a:rPr>
              <a:t>(stát Myanmar)</a:t>
            </a:r>
            <a:endParaRPr lang="cs-CZ" sz="3200" dirty="0">
              <a:solidFill>
                <a:schemeClr val="tx2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 flipV="1">
            <a:off x="2339752" y="2492896"/>
            <a:ext cx="2160240" cy="108012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499992" y="2492896"/>
            <a:ext cx="2088232" cy="108012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56903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hlinkClick r:id="rId2"/>
              </a:rPr>
              <a:t>www.office.microsoft.com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Archiv autora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9547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436</TotalTime>
  <Words>553</Words>
  <Application>Microsoft Office PowerPoint</Application>
  <PresentationFormat>Předvádění na obrazovce (4:3)</PresentationFormat>
  <Paragraphs>112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Prezentace aplikace PowerPoint</vt:lpstr>
      <vt:lpstr>Peníze</vt:lpstr>
      <vt:lpstr>Prostá směna zboží</vt:lpstr>
      <vt:lpstr>Prostá směna zboží</vt:lpstr>
      <vt:lpstr>Prostá směna zboží</vt:lpstr>
      <vt:lpstr>Komoditní peníze</vt:lpstr>
      <vt:lpstr>Komoditní peníze</vt:lpstr>
      <vt:lpstr>Drahé kovy </vt:lpstr>
      <vt:lpstr>Drahé kovy</vt:lpstr>
      <vt:lpstr>mince</vt:lpstr>
      <vt:lpstr>Peníze</vt:lpstr>
      <vt:lpstr>Funkce peněz</vt:lpstr>
      <vt:lpstr>Světové měny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</dc:creator>
  <cp:lastModifiedBy>Jana</cp:lastModifiedBy>
  <cp:revision>50</cp:revision>
  <dcterms:created xsi:type="dcterms:W3CDTF">2011-10-17T10:39:53Z</dcterms:created>
  <dcterms:modified xsi:type="dcterms:W3CDTF">2012-01-08T12:49:22Z</dcterms:modified>
</cp:coreProperties>
</file>