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56" r:id="rId3"/>
    <p:sldId id="266" r:id="rId4"/>
    <p:sldId id="267" r:id="rId5"/>
    <p:sldId id="273" r:id="rId6"/>
    <p:sldId id="268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bg2">
                <a:tint val="57000"/>
                <a:satMod val="400000"/>
              </a:schemeClr>
            </a:gs>
            <a:gs pos="100000">
              <a:schemeClr val="bg2">
                <a:tint val="87000"/>
                <a:shade val="40000"/>
                <a:satMod val="50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96F05C8-6274-4C40-87BB-1AF7A052674E}" type="datetimeFigureOut">
              <a:rPr lang="cs-CZ" smtClean="0"/>
              <a:t>8.1.2012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1D03683-A9E0-4F57-BCD4-B9EBC1F1C30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inance.cz/ekonomika/prace/mzda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9491352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VY_62_INOVACE_6012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Způsoby placení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Způsoby placení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Základy finanční gramotnosti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6.-9.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je seznámen s různými způsoby placení, jejich výhodami a nevýhodami.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posoudit, který způsob je pro něj v tu danou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dobu nejvýhodnější.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0833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6994779" cy="1361119"/>
          </a:xfrm>
        </p:spPr>
        <p:txBody>
          <a:bodyPr>
            <a:normAutofit fontScale="90000"/>
          </a:bodyPr>
          <a:lstStyle/>
          <a:p>
            <a:pPr marL="182880" indent="0">
              <a:buNone/>
            </a:pPr>
            <a:r>
              <a:rPr lang="cs-CZ" sz="8000" dirty="0" smtClean="0"/>
              <a:t>Způsoby placení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2636912"/>
            <a:ext cx="5832648" cy="2592288"/>
          </a:xfrm>
        </p:spPr>
        <p:txBody>
          <a:bodyPr>
            <a:noAutofit/>
          </a:bodyPr>
          <a:lstStyle/>
          <a:p>
            <a:pPr algn="l"/>
            <a:endParaRPr lang="cs-CZ" sz="1600" b="1" dirty="0"/>
          </a:p>
          <a:p>
            <a:pPr marL="571500" indent="-571500" algn="l">
              <a:buFont typeface="Wingdings" pitchFamily="2" charset="2"/>
              <a:buChar char="Ø"/>
            </a:pPr>
            <a:r>
              <a:rPr lang="cs-CZ" sz="4400" b="1" dirty="0" smtClean="0"/>
              <a:t>Hotovostní platby</a:t>
            </a:r>
          </a:p>
          <a:p>
            <a:pPr marL="342900" indent="-342900" algn="l">
              <a:buFont typeface="Wingdings" pitchFamily="2" charset="2"/>
              <a:buChar char="Ø"/>
            </a:pPr>
            <a:endParaRPr lang="cs-CZ" sz="1600" b="1" dirty="0" smtClean="0"/>
          </a:p>
          <a:p>
            <a:pPr marL="285750" indent="-285750" algn="l">
              <a:buFont typeface="Wingdings" pitchFamily="2" charset="2"/>
              <a:buChar char="Ø"/>
            </a:pPr>
            <a:endParaRPr lang="cs-CZ" sz="1600" b="1" dirty="0"/>
          </a:p>
          <a:p>
            <a:pPr marL="285750" indent="-285750" algn="l">
              <a:buFont typeface="Wingdings" pitchFamily="2" charset="2"/>
              <a:buChar char="Ø"/>
            </a:pPr>
            <a:endParaRPr lang="cs-CZ" sz="1600" b="1" dirty="0" smtClean="0"/>
          </a:p>
          <a:p>
            <a:pPr marL="571500" indent="-571500" algn="l">
              <a:buFont typeface="Wingdings" pitchFamily="2" charset="2"/>
              <a:buChar char="Ø"/>
            </a:pPr>
            <a:r>
              <a:rPr lang="cs-CZ" sz="4400" b="1" dirty="0" smtClean="0"/>
              <a:t>Bezhotovostní platby</a:t>
            </a:r>
          </a:p>
          <a:p>
            <a:pPr marL="342900" indent="-342900" algn="l">
              <a:buFont typeface="Wingdings" pitchFamily="2" charset="2"/>
              <a:buChar char="v"/>
            </a:pPr>
            <a:endParaRPr lang="cs-CZ" sz="1600" b="1" dirty="0" smtClean="0"/>
          </a:p>
          <a:p>
            <a:pPr algn="l"/>
            <a:endParaRPr lang="cs-CZ" sz="4400" b="1" dirty="0" smtClean="0"/>
          </a:p>
        </p:txBody>
      </p:sp>
    </p:spTree>
    <p:extLst>
      <p:ext uri="{BB962C8B-B14F-4D97-AF65-F5344CB8AC3E}">
        <p14:creationId xmlns:p14="http://schemas.microsoft.com/office/powerpoint/2010/main" val="262857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Hotovostní placení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888" y="2104256"/>
            <a:ext cx="7797552" cy="4133056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Ø"/>
            </a:pPr>
            <a:r>
              <a:rPr lang="cs-CZ" dirty="0">
                <a:solidFill>
                  <a:schemeClr val="tx2"/>
                </a:solidFill>
              </a:rPr>
              <a:t>P</a:t>
            </a:r>
            <a:r>
              <a:rPr lang="cs-CZ" dirty="0" smtClean="0">
                <a:solidFill>
                  <a:schemeClr val="tx2"/>
                </a:solidFill>
              </a:rPr>
              <a:t>lacení mezi občany prostřednictvím hotových peněz.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Povinnost vždy dostat doklad o této transakci.</a:t>
            </a: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	Kde se může platit hotovými penězi?</a:t>
            </a: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pPr indent="0">
              <a:buNone/>
            </a:pP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4883676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637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99120"/>
          </a:xfrm>
        </p:spPr>
        <p:txBody>
          <a:bodyPr/>
          <a:lstStyle/>
          <a:p>
            <a:r>
              <a:rPr lang="cs-CZ" dirty="0" smtClean="0"/>
              <a:t>Hotovostní placení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78904" y="1628800"/>
            <a:ext cx="7725544" cy="496855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Při výběru peněz z peněžního ústavu </a:t>
            </a:r>
          </a:p>
          <a:p>
            <a:pPr indent="0">
              <a:buNone/>
            </a:pPr>
            <a:r>
              <a:rPr lang="cs-CZ" dirty="0">
                <a:solidFill>
                  <a:schemeClr val="tx2"/>
                </a:solidFill>
              </a:rPr>
              <a:t>	</a:t>
            </a:r>
            <a:r>
              <a:rPr lang="cs-CZ" dirty="0" smtClean="0">
                <a:solidFill>
                  <a:schemeClr val="tx2"/>
                </a:solidFill>
              </a:rPr>
              <a:t>	– obdržíte doklad pro výběry z účtu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Při skládání peněz na účet banky </a:t>
            </a:r>
          </a:p>
          <a:p>
            <a:pPr indent="0">
              <a:buNone/>
            </a:pPr>
            <a:r>
              <a:rPr lang="cs-CZ" dirty="0">
                <a:solidFill>
                  <a:schemeClr val="tx2"/>
                </a:solidFill>
              </a:rPr>
              <a:t>	</a:t>
            </a:r>
            <a:r>
              <a:rPr lang="cs-CZ" dirty="0" smtClean="0">
                <a:solidFill>
                  <a:schemeClr val="tx2"/>
                </a:solidFill>
              </a:rPr>
              <a:t>	– obdržíte doklad pro vklad na účet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Při posílání peněz poštou </a:t>
            </a:r>
          </a:p>
          <a:p>
            <a:pPr indent="0">
              <a:buNone/>
            </a:pPr>
            <a:r>
              <a:rPr lang="cs-CZ" dirty="0">
                <a:solidFill>
                  <a:schemeClr val="tx2"/>
                </a:solidFill>
              </a:rPr>
              <a:t>	</a:t>
            </a:r>
            <a:r>
              <a:rPr lang="cs-CZ" dirty="0" smtClean="0">
                <a:solidFill>
                  <a:schemeClr val="tx2"/>
                </a:solidFill>
              </a:rPr>
              <a:t>	– poštovní poukázky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Při nakupování</a:t>
            </a: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		 - doklad o prodeji zboží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915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5698976" cy="1143000"/>
          </a:xfrm>
        </p:spPr>
        <p:txBody>
          <a:bodyPr/>
          <a:lstStyle/>
          <a:p>
            <a:r>
              <a:rPr lang="cs-CZ" dirty="0" smtClean="0"/>
              <a:t>Diskuse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Co to znamená bezhotovostní platba?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Kde můžeš platit bezhotovostně?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Jaké formy bezhotovostních plateb znáš?</a:t>
            </a:r>
          </a:p>
          <a:p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>
                <a:solidFill>
                  <a:schemeClr val="tx2"/>
                </a:solidFill>
              </a:rPr>
              <a:t>Co potřebuješ k tomu, abys mohl platit bankovním převodem?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24328" y="476672"/>
            <a:ext cx="792088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>
              <a:bevelB w="38100" h="38100"/>
            </a:sp3d>
          </a:bodyPr>
          <a:lstStyle/>
          <a:p>
            <a:r>
              <a:rPr lang="cs-CZ" sz="96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60007" dist="200025" dir="15000000" sy="30000" kx="-1800000" algn="bl" rotWithShape="0">
                    <a:prstClr val="black">
                      <a:alpha val="32000"/>
                    </a:prstClr>
                  </a:outerShdw>
                </a:effectLst>
              </a:rPr>
              <a:t>?</a:t>
            </a:r>
            <a:endParaRPr lang="cs-CZ" sz="9600" b="1" dirty="0">
              <a:solidFill>
                <a:schemeClr val="accent1">
                  <a:lumMod val="75000"/>
                </a:schemeClr>
              </a:solidFill>
              <a:effectLst>
                <a:outerShdw blurRad="60007" dist="200025" dir="15000000" sy="30000" kx="-1800000" algn="bl" rotWithShape="0">
                  <a:prstClr val="black">
                    <a:alpha val="32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39041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Bezhotovostní placení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844824"/>
            <a:ext cx="7571184" cy="1584176"/>
          </a:xfrm>
        </p:spPr>
        <p:txBody>
          <a:bodyPr/>
          <a:lstStyle/>
          <a:p>
            <a:pPr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= placení bankovním převodem</a:t>
            </a:r>
          </a:p>
          <a:p>
            <a:pPr indent="0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indent="0">
              <a:buNone/>
            </a:pPr>
            <a:r>
              <a:rPr lang="cs-CZ" dirty="0" smtClean="0">
                <a:solidFill>
                  <a:schemeClr val="tx2"/>
                </a:solidFill>
              </a:rPr>
              <a:t>Podmínkou je založený účet u peněžního ústavu.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8200" y="3429039"/>
            <a:ext cx="18002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buNone/>
            </a:pPr>
            <a:r>
              <a:rPr lang="cs-CZ" sz="3200" b="1" dirty="0">
                <a:solidFill>
                  <a:schemeClr val="accent1"/>
                </a:solidFill>
              </a:rPr>
              <a:t>Výhody: 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4429415"/>
            <a:ext cx="18002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buNone/>
            </a:pPr>
            <a:r>
              <a:rPr lang="cs-CZ" sz="3200" b="1" dirty="0" smtClean="0">
                <a:solidFill>
                  <a:schemeClr val="tx2"/>
                </a:solidFill>
              </a:rPr>
              <a:t>Rychlost 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87666" y="4365104"/>
            <a:ext cx="272429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buNone/>
            </a:pPr>
            <a:r>
              <a:rPr lang="cs-CZ" sz="3200" b="1" dirty="0" smtClean="0">
                <a:solidFill>
                  <a:schemeClr val="tx2"/>
                </a:solidFill>
              </a:rPr>
              <a:t>Hospodárnost 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60132" y="3429039"/>
            <a:ext cx="236788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buNone/>
            </a:pPr>
            <a:r>
              <a:rPr lang="cs-CZ" sz="3200" b="1" dirty="0" smtClean="0">
                <a:solidFill>
                  <a:schemeClr val="tx2"/>
                </a:solidFill>
              </a:rPr>
              <a:t>Bezpečnost 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115616" y="5514910"/>
            <a:ext cx="309634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buNone/>
            </a:pPr>
            <a:r>
              <a:rPr lang="cs-CZ" sz="3200" b="1" dirty="0" err="1" smtClean="0">
                <a:solidFill>
                  <a:schemeClr val="tx2"/>
                </a:solidFill>
              </a:rPr>
              <a:t>Internetbanking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5660087"/>
            <a:ext cx="285992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indent="0">
              <a:buNone/>
            </a:pPr>
            <a:r>
              <a:rPr lang="cs-CZ" sz="3200" b="1" dirty="0" err="1" smtClean="0">
                <a:solidFill>
                  <a:schemeClr val="tx2"/>
                </a:solidFill>
              </a:rPr>
              <a:t>Homebanking</a:t>
            </a:r>
            <a:r>
              <a:rPr lang="cs-CZ" sz="3200" b="1" dirty="0" smtClean="0">
                <a:solidFill>
                  <a:schemeClr val="tx2"/>
                </a:solidFill>
              </a:rPr>
              <a:t> </a:t>
            </a:r>
            <a:endParaRPr lang="cs-CZ" sz="3200" b="1" dirty="0">
              <a:solidFill>
                <a:schemeClr val="tx2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6458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Formy bezhotovostního placení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2276872"/>
            <a:ext cx="5410944" cy="28369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Inkasní forma placení</a:t>
            </a:r>
          </a:p>
          <a:p>
            <a:pPr indent="0">
              <a:buNone/>
            </a:pPr>
            <a:endParaRPr lang="cs-CZ" sz="3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Úhradová forma placení</a:t>
            </a:r>
          </a:p>
          <a:p>
            <a:pPr indent="0">
              <a:buNone/>
            </a:pPr>
            <a:endParaRPr lang="cs-CZ" sz="32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dirty="0" smtClean="0">
                <a:solidFill>
                  <a:schemeClr val="tx2"/>
                </a:solidFill>
              </a:rPr>
              <a:t>Platební karty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731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43136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indent="0">
              <a:buNone/>
              <a:defRPr/>
            </a:pPr>
            <a:endParaRPr lang="cs-CZ" dirty="0" smtClean="0">
              <a:hlinkClick r:id="rId3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Archiv </a:t>
            </a:r>
            <a:r>
              <a:rPr lang="cs-CZ" dirty="0"/>
              <a:t>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14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390</TotalTime>
  <Words>167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Human</vt:lpstr>
      <vt:lpstr>Prezentace aplikace PowerPoint</vt:lpstr>
      <vt:lpstr>Způsoby placení</vt:lpstr>
      <vt:lpstr>Hotovostní placení</vt:lpstr>
      <vt:lpstr>Hotovostní placení</vt:lpstr>
      <vt:lpstr>Diskuse</vt:lpstr>
      <vt:lpstr>Bezhotovostní placení</vt:lpstr>
      <vt:lpstr>Formy bezhotovostního placení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FORMY MEZD</dc:title>
  <dc:creator>Jana</dc:creator>
  <cp:lastModifiedBy>Jana</cp:lastModifiedBy>
  <cp:revision>51</cp:revision>
  <dcterms:created xsi:type="dcterms:W3CDTF">2011-10-19T19:16:04Z</dcterms:created>
  <dcterms:modified xsi:type="dcterms:W3CDTF">2012-01-08T12:50:00Z</dcterms:modified>
</cp:coreProperties>
</file>