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4" r:id="rId8"/>
    <p:sldId id="266" r:id="rId9"/>
    <p:sldId id="267" r:id="rId10"/>
    <p:sldId id="265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96F05C8-6274-4C40-87BB-1AF7A052674E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1D03683-A9E0-4F57-BCD4-B9EBC1F1C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dane-a-mzda/financni-kalkulacky/mzdovy-kalkulator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ekonomika/prace/mzda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ekonomika/prace/mzda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inance.cz/zpravy/finance/323911-kde-v-eu-je-minimalni-mzda-nejvyssi-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57000"/>
                <a:satMod val="400000"/>
              </a:schemeClr>
            </a:gs>
            <a:gs pos="100000">
              <a:schemeClr val="bg2">
                <a:tint val="87000"/>
                <a:shade val="40000"/>
                <a:satMod val="50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6696998"/>
              </p:ext>
            </p:extLst>
          </p:nvPr>
        </p:nvGraphicFramePr>
        <p:xfrm>
          <a:off x="1665288" y="2348706"/>
          <a:ext cx="5813425" cy="301879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VY_62_INOVACE_6015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Mzda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Mzdy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6.-9.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zestručněný mechanismus výpočtu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superhrubé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mzdy, seznam povinných srážek ze mzdy, pojem minimální mzda, je seznámen s formou výplaty mzdy.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orientuje v pojmech: princip výpočtu čisté mzdy, minimální mzda, povinné srážky ze mzdy, výplata mzdy.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8083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21637" y="548680"/>
            <a:ext cx="3322371" cy="1361119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8000" dirty="0" smtClean="0"/>
              <a:t>MZDA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204864"/>
            <a:ext cx="6336704" cy="3456384"/>
          </a:xfrm>
        </p:spPr>
        <p:txBody>
          <a:bodyPr>
            <a:noAutofit/>
          </a:bodyPr>
          <a:lstStyle/>
          <a:p>
            <a:pPr marL="342900" indent="-342900" algn="l">
              <a:buFont typeface="Wingdings" pitchFamily="2" charset="2"/>
              <a:buChar char="v"/>
            </a:pPr>
            <a:r>
              <a:rPr lang="cs-CZ" sz="4400" b="1" dirty="0" smtClean="0"/>
              <a:t>Výpočet mzdy</a:t>
            </a:r>
          </a:p>
          <a:p>
            <a:pPr marL="342900" indent="-342900" algn="l">
              <a:buFont typeface="Wingdings" pitchFamily="2" charset="2"/>
              <a:buChar char="v"/>
            </a:pPr>
            <a:endParaRPr lang="cs-CZ" sz="1600" b="1" dirty="0"/>
          </a:p>
          <a:p>
            <a:pPr marL="342900" indent="-342900" algn="l">
              <a:buFont typeface="Wingdings" pitchFamily="2" charset="2"/>
              <a:buChar char="v"/>
            </a:pPr>
            <a:r>
              <a:rPr lang="cs-CZ" sz="4400" b="1" dirty="0" smtClean="0"/>
              <a:t>Povinné srážky ze mzdy</a:t>
            </a:r>
          </a:p>
          <a:p>
            <a:pPr marL="342900" indent="-342900" algn="l">
              <a:buFont typeface="Wingdings" pitchFamily="2" charset="2"/>
              <a:buChar char="v"/>
            </a:pPr>
            <a:endParaRPr lang="cs-CZ" sz="1600" b="1" dirty="0" smtClean="0"/>
          </a:p>
          <a:p>
            <a:pPr marL="342900" indent="-342900" algn="l">
              <a:buFont typeface="Wingdings" pitchFamily="2" charset="2"/>
              <a:buChar char="v"/>
            </a:pPr>
            <a:r>
              <a:rPr lang="cs-CZ" sz="4400" b="1" dirty="0" smtClean="0"/>
              <a:t>Minimální mzda</a:t>
            </a:r>
          </a:p>
          <a:p>
            <a:pPr marL="342900" indent="-342900" algn="l">
              <a:buFont typeface="Wingdings" pitchFamily="2" charset="2"/>
              <a:buChar char="v"/>
            </a:pPr>
            <a:endParaRPr lang="cs-CZ" sz="1600" b="1" dirty="0" smtClean="0"/>
          </a:p>
          <a:p>
            <a:pPr marL="342900" indent="-342900" algn="l">
              <a:buFont typeface="Wingdings" pitchFamily="2" charset="2"/>
              <a:buChar char="v"/>
            </a:pPr>
            <a:r>
              <a:rPr lang="cs-CZ" sz="4400" b="1" dirty="0" smtClean="0"/>
              <a:t>Výplata mzdy</a:t>
            </a:r>
          </a:p>
        </p:txBody>
      </p:sp>
      <p:pic>
        <p:nvPicPr>
          <p:cNvPr id="3074" name="Picture 2" descr="C:\Users\Jana\AppData\Local\Microsoft\Windows\Temporary Internet Files\Content.IE5\W0VUHIAE\MC90044039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0534" y="4509120"/>
            <a:ext cx="2049938" cy="204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857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816" y="376954"/>
            <a:ext cx="7579568" cy="838200"/>
          </a:xfrm>
        </p:spPr>
        <p:txBody>
          <a:bodyPr>
            <a:noAutofit/>
          </a:bodyPr>
          <a:lstStyle/>
          <a:p>
            <a:r>
              <a:rPr lang="cs-CZ" dirty="0" smtClean="0"/>
              <a:t>Výpočet mzdy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39341"/>
            <a:ext cx="8496944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Od 1.1.2008 se změnil princip výpočtu čisté mzdy.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Je zaveden pojem </a:t>
            </a:r>
            <a:r>
              <a:rPr lang="cs-CZ" dirty="0" err="1" smtClean="0">
                <a:solidFill>
                  <a:schemeClr val="tx2"/>
                </a:solidFill>
              </a:rPr>
              <a:t>superhrubá</a:t>
            </a:r>
            <a:r>
              <a:rPr lang="cs-CZ" dirty="0" smtClean="0">
                <a:solidFill>
                  <a:schemeClr val="tx2"/>
                </a:solidFill>
              </a:rPr>
              <a:t> mzda, jejíž výše je 134% hrubé mzdy pracovníka.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100% je hrubá mzda pracovníka.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34 % je pojistné na sociální a zdravotní pojištění             (za zaměstnance hradí zaměstnavatel prostřednictvím odvodů</a:t>
            </a:r>
            <a:r>
              <a:rPr lang="cs-CZ" dirty="0" smtClean="0">
                <a:solidFill>
                  <a:schemeClr val="tx2"/>
                </a:solidFill>
              </a:rPr>
              <a:t>).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MHHSV81Y\MC90044131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056" y="0"/>
            <a:ext cx="1659632" cy="1659632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918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536"/>
            <a:ext cx="8686800" cy="838200"/>
          </a:xfrm>
        </p:spPr>
        <p:txBody>
          <a:bodyPr>
            <a:noAutofit/>
          </a:bodyPr>
          <a:lstStyle/>
          <a:p>
            <a:r>
              <a:rPr lang="cs-CZ" sz="4000" dirty="0" smtClean="0"/>
              <a:t>Mechanismus výpočtu mzdy (rok 2011)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7723584" cy="5328593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Muž s jedním dítětem.</a:t>
            </a:r>
          </a:p>
          <a:p>
            <a:pPr indent="0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Hrubá mzda.…………………………25000,- Kč</a:t>
            </a: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4,5 % na zdravotní pojištění……………1125,- Kč</a:t>
            </a: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6,5% na sociální pojištění ………………1625,- Kč</a:t>
            </a:r>
          </a:p>
          <a:p>
            <a:pPr indent="0">
              <a:buNone/>
            </a:pPr>
            <a:endParaRPr lang="cs-CZ" b="1" dirty="0" smtClean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Zaměstnavatel platí:</a:t>
            </a: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9% na zdravotní pojištění………………2250,- Kč</a:t>
            </a: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25% na sociální pojištění……………….6250,- Kč</a:t>
            </a:r>
          </a:p>
          <a:p>
            <a:pPr indent="0">
              <a:buNone/>
            </a:pPr>
            <a:endParaRPr lang="cs-CZ" b="1" dirty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Daňový základ činí ……………………33500,- Kč</a:t>
            </a:r>
          </a:p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(25000+2250+6250 = </a:t>
            </a:r>
            <a:r>
              <a:rPr lang="cs-CZ" b="1" dirty="0" err="1" smtClean="0">
                <a:solidFill>
                  <a:schemeClr val="tx2"/>
                </a:solidFill>
              </a:rPr>
              <a:t>superhrubá</a:t>
            </a:r>
            <a:r>
              <a:rPr lang="cs-CZ" b="1" dirty="0" smtClean="0">
                <a:solidFill>
                  <a:schemeClr val="tx2"/>
                </a:solidFill>
              </a:rPr>
              <a:t> mzda)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8822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8515672" cy="838200"/>
          </a:xfrm>
        </p:spPr>
        <p:txBody>
          <a:bodyPr>
            <a:noAutofit/>
          </a:bodyPr>
          <a:lstStyle/>
          <a:p>
            <a:r>
              <a:rPr lang="cs-CZ" sz="4000" dirty="0"/>
              <a:t>Mechanismus výpočtu mzdy (rok 2011)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64840" y="1340768"/>
            <a:ext cx="8155632" cy="5328592"/>
          </a:xfrm>
        </p:spPr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Daňový základ …………………………..33500,- Kč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Daň 15%.........................................................5025,- Kč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1/12 slevy na dani …………………………..1970,- Kč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			(roční sleva 23640,- Kč)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1/12 daň.  zvýhodnění na 1 dítě……………...967,- Kč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			(roční sleva 11604,- Kč)</a:t>
            </a: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K výplatě: čistá mzda………………………20162,-Kč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(25000 - 1125 - 1625 - </a:t>
            </a:r>
            <a:r>
              <a:rPr lang="cs-CZ" dirty="0">
                <a:solidFill>
                  <a:schemeClr val="tx2"/>
                </a:solidFill>
              </a:rPr>
              <a:t>5</a:t>
            </a:r>
            <a:r>
              <a:rPr lang="cs-CZ" dirty="0" smtClean="0">
                <a:solidFill>
                  <a:schemeClr val="tx2"/>
                </a:solidFill>
              </a:rPr>
              <a:t>025 + 1970 + 967 = 20162)</a:t>
            </a: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Vypočítej, jaká bude čistá mzda u muže </a:t>
            </a:r>
          </a:p>
          <a:p>
            <a:pPr indent="0">
              <a:buNone/>
            </a:pPr>
            <a:r>
              <a:rPr lang="cs-CZ" dirty="0">
                <a:solidFill>
                  <a:schemeClr val="tx2"/>
                </a:solidFill>
              </a:rPr>
              <a:t>	</a:t>
            </a:r>
            <a:r>
              <a:rPr lang="cs-CZ" dirty="0" smtClean="0">
                <a:solidFill>
                  <a:schemeClr val="tx2"/>
                </a:solidFill>
              </a:rPr>
              <a:t>	s příjmem 20000,- Kč.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	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http</a:t>
            </a:r>
            <a:r>
              <a:rPr lang="cs-CZ" dirty="0">
                <a:solidFill>
                  <a:schemeClr val="tx2"/>
                </a:solidFill>
                <a:hlinkClick r:id="rId2"/>
              </a:rPr>
              <a:t>://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www.finance.cz/dane-a-mzda/financni-kalkulacky/mzdovy-kalkulator/</a:t>
            </a:r>
            <a:endParaRPr lang="cs-CZ" dirty="0" smtClean="0">
              <a:solidFill>
                <a:schemeClr val="tx2"/>
              </a:solidFill>
            </a:endParaRP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58112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99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8515672" cy="838200"/>
          </a:xfrm>
        </p:spPr>
        <p:txBody>
          <a:bodyPr>
            <a:noAutofit/>
          </a:bodyPr>
          <a:lstStyle/>
          <a:p>
            <a:r>
              <a:rPr lang="cs-CZ" dirty="0" smtClean="0"/>
              <a:t>Povinné srážky ze mzdy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68072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Zaměstnavatel je povinen srazit ze mzdy následující položky: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Pojistné na sociální zabezpečení a příspěvek na státní politiku zaměstnanosti.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16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Pojistné na zdravotní pojištění.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16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Zálohu daně z příjmů fyzických osob ze závislé činnosti (případně srážkovou daň).</a:t>
            </a:r>
          </a:p>
          <a:p>
            <a:pPr indent="0">
              <a:buNone/>
            </a:pPr>
            <a:endParaRPr lang="cs-CZ" sz="1600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Další srážky - částky postižené výkonem rozhodnutí nařízeným soudem nebo orgánem státní správy (alimenty, manka, hypotéční splátky, exekuce apod.).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679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Minimální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44216"/>
            <a:ext cx="7787208" cy="2404864"/>
          </a:xfrm>
        </p:spPr>
        <p:txBody>
          <a:bodyPr>
            <a:normAutofit/>
          </a:bodyPr>
          <a:lstStyle/>
          <a:p>
            <a:pPr indent="0" algn="ctr">
              <a:buNone/>
            </a:pPr>
            <a:r>
              <a:rPr lang="cs-CZ" sz="4400" b="1" dirty="0" smtClean="0">
                <a:solidFill>
                  <a:schemeClr val="tx2"/>
                </a:solidFill>
              </a:rPr>
              <a:t>Celková mzda nesmí být nižší, než je vládou stanovená tzv. minimální mzda.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915816" y="5085184"/>
            <a:ext cx="5896272" cy="1108720"/>
          </a:xfrm>
          <a:prstGeom prst="rect">
            <a:avLst/>
          </a:prstGeom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indent="0">
              <a:buFont typeface="Wingdings 2" pitchFamily="18" charset="2"/>
              <a:buNone/>
            </a:pPr>
            <a:r>
              <a:rPr lang="cs-CZ" dirty="0" smtClean="0">
                <a:solidFill>
                  <a:schemeClr val="tx2"/>
                </a:solidFill>
              </a:rPr>
              <a:t>Minimální mzda = zákonem stanovená minimální výše měsíčního výdělku.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1560" y="4221088"/>
            <a:ext cx="7920880" cy="720080"/>
          </a:xfrm>
          <a:prstGeom prst="rect">
            <a:avLst/>
          </a:prstGeom>
        </p:spPr>
        <p:txBody>
          <a:bodyPr lIns="45720" rIns="45720"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indent="0">
              <a:buFont typeface="Wingdings 2" pitchFamily="18" charset="2"/>
              <a:buNone/>
            </a:pPr>
            <a:r>
              <a:rPr lang="cs-CZ" dirty="0" smtClean="0">
                <a:solidFill>
                  <a:schemeClr val="tx2"/>
                </a:solidFill>
              </a:rPr>
              <a:t>Co je minimální mzda a kdo určuje minimální mzdu?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58112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2050" name="Picture 2" descr="C:\Users\Jana\AppData\Local\Microsoft\Windows\Temporary Internet Files\Content.IE5\Z0SC1NPZ\MC90044039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7721" y="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2174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6923112" cy="1143000"/>
          </a:xfrm>
        </p:spPr>
        <p:txBody>
          <a:bodyPr/>
          <a:lstStyle/>
          <a:p>
            <a:r>
              <a:rPr lang="cs-CZ" dirty="0" smtClean="0"/>
              <a:t>Výplata mzdy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060848"/>
            <a:ext cx="8229600" cy="3773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2"/>
                </a:solidFill>
              </a:rPr>
              <a:t>Vyplácí se zpětně za ukončený měsíc.</a:t>
            </a:r>
          </a:p>
          <a:p>
            <a:pPr marL="571500" indent="-571500">
              <a:buFont typeface="Wingdings" pitchFamily="2" charset="2"/>
              <a:buChar char="v"/>
            </a:pPr>
            <a:endParaRPr lang="cs-CZ" sz="36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2"/>
                </a:solidFill>
              </a:rPr>
              <a:t>Přesně ve stanovený den.</a:t>
            </a:r>
          </a:p>
          <a:p>
            <a:pPr marL="571500" indent="-571500">
              <a:buFont typeface="Wingdings" pitchFamily="2" charset="2"/>
              <a:buChar char="v"/>
            </a:pPr>
            <a:endParaRPr lang="cs-CZ" sz="36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tx2"/>
                </a:solidFill>
              </a:rPr>
              <a:t>Nejrozšířenější formou je převod peněz z účtu firmy na účet zaměstnance.</a:t>
            </a:r>
            <a:endParaRPr lang="cs-CZ" sz="3600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MHHSV81Y\MC90044039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6784" y="116632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4918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1608"/>
            <a:ext cx="8229600" cy="899120"/>
          </a:xfrm>
        </p:spPr>
        <p:txBody>
          <a:bodyPr/>
          <a:lstStyle/>
          <a:p>
            <a:r>
              <a:rPr lang="cs-CZ" dirty="0" smtClean="0"/>
              <a:t>O penězích se nemluví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32859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Zásada nad zásady!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Zásadně se nesvěřujeme se svými platovými poměry, neporovnáváme s ostatními, nehodnotíme.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Ptát se na platové ohodnocení se považuje za neslušné.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Zaměstnavatel není oprávněn poskytovat informace o vašem platu nikomu jinému.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To, jak pracuji a jak jsem odměňován, je moje (a jen moje) věc a jiným lidem po tom nic není.</a:t>
            </a: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73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Minimální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Jaká je průměrná a minimální mzda v ČR od roku 2003 - 2011? Vytvoř tabulku.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Jaká je minimální mzda v zemích Evropy v roce 2011? Vytvoř tabulku. (Lucembursko, Belgie, Nizozemsko, Francie, Irsko, Velká Británie, Rakousko, Andorra, Kypr, Island, ČR)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tx2"/>
                </a:solidFill>
              </a:rPr>
              <a:t>Jaký je rozdíl mezi minimální mzdou v Lucembursku a ČR? V které zemi je </a:t>
            </a:r>
            <a:r>
              <a:rPr lang="cs-CZ" dirty="0" err="1" smtClean="0">
                <a:solidFill>
                  <a:schemeClr val="tx2"/>
                </a:solidFill>
              </a:rPr>
              <a:t>težší</a:t>
            </a:r>
            <a:r>
              <a:rPr lang="cs-CZ" dirty="0" smtClean="0">
                <a:solidFill>
                  <a:schemeClr val="tx2"/>
                </a:solidFill>
              </a:rPr>
              <a:t> vyjít s minimální mzdou?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7516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421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8210" y="131148"/>
            <a:ext cx="7723584" cy="838200"/>
          </a:xfrm>
        </p:spPr>
        <p:txBody>
          <a:bodyPr>
            <a:noAutofit/>
          </a:bodyPr>
          <a:lstStyle/>
          <a:p>
            <a:r>
              <a:rPr lang="cs-CZ" dirty="0" smtClean="0"/>
              <a:t>Minimální mzda - odpovědi</a:t>
            </a:r>
            <a:endParaRPr lang="cs-CZ" sz="4800" b="1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262323"/>
              </p:ext>
            </p:extLst>
          </p:nvPr>
        </p:nvGraphicFramePr>
        <p:xfrm>
          <a:off x="1043608" y="1412776"/>
          <a:ext cx="3168354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1"/>
                <a:gridCol w="1224136"/>
                <a:gridCol w="1224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ČR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Mzda v Kč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Průměrná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Minimální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16430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17466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18344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7185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19546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7955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20957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22953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23488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23951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13114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graphicFrame>
        <p:nvGraphicFramePr>
          <p:cNvPr id="5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81396715"/>
              </p:ext>
            </p:extLst>
          </p:nvPr>
        </p:nvGraphicFramePr>
        <p:xfrm>
          <a:off x="5076054" y="1085944"/>
          <a:ext cx="3528394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0221"/>
                <a:gridCol w="156817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Minimální mzda v Euro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Lucembursko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1683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Belgie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1441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Nizozemsko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1398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1365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Irsko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1326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Velká</a:t>
                      </a:r>
                      <a:r>
                        <a:rPr lang="cs-CZ" baseline="0" dirty="0" smtClean="0"/>
                        <a:t> Británie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1181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Rakousko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Andorra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Kypr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Island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31540" y="5517232"/>
            <a:ext cx="83169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 8000 v ČR je jednodušší vyjít 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než s 1683 euro v Lucembursku. Rozhoduje úroveň cen, výše nájmů, míra inflace, nezaměstnanost apod.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97143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http://www.finance.cz/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985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4313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indent="0">
              <a:buNone/>
              <a:defRPr/>
            </a:pPr>
            <a:endParaRPr lang="cs-CZ" dirty="0" smtClean="0">
              <a:hlinkClick r:id="rId3"/>
            </a:endParaRPr>
          </a:p>
          <a:p>
            <a:pPr indent="0">
              <a:buNone/>
              <a:defRPr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://www.finance.cz/ekonomika/prace/mzda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indent="0">
              <a:buNone/>
              <a:defRPr/>
            </a:pPr>
            <a:endParaRPr lang="cs-CZ" dirty="0" smtClean="0">
              <a:hlinkClick r:id="rId4"/>
            </a:endParaRPr>
          </a:p>
          <a:p>
            <a:pPr indent="0">
              <a:buNone/>
              <a:defRPr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://www.finance.cz/zpravy/finance/323911-kde-v-eu-je-minimalni-mzda-nejvyssi-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indent="0"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Archiv </a:t>
            </a:r>
            <a:r>
              <a:rPr lang="cs-CZ" dirty="0"/>
              <a:t>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014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326</TotalTime>
  <Words>631</Words>
  <Application>Microsoft Office PowerPoint</Application>
  <PresentationFormat>Předvádění na obrazovce (4:3)</PresentationFormat>
  <Paragraphs>168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Snímek 1</vt:lpstr>
      <vt:lpstr>MZDA</vt:lpstr>
      <vt:lpstr>Výpočet mzdy</vt:lpstr>
      <vt:lpstr>Mechanismus výpočtu mzdy (rok 2011)</vt:lpstr>
      <vt:lpstr>Mechanismus výpočtu mzdy (rok 2011)</vt:lpstr>
      <vt:lpstr>Povinné srážky ze mzdy</vt:lpstr>
      <vt:lpstr>Minimální mzda</vt:lpstr>
      <vt:lpstr>Výplata mzdy</vt:lpstr>
      <vt:lpstr>O penězích se nemluví</vt:lpstr>
      <vt:lpstr>Minimální mzda</vt:lpstr>
      <vt:lpstr>Minimální mzda - odpovědi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FORMY MEZD</dc:title>
  <dc:creator>Jana</dc:creator>
  <cp:lastModifiedBy>U1</cp:lastModifiedBy>
  <cp:revision>46</cp:revision>
  <dcterms:created xsi:type="dcterms:W3CDTF">2011-10-19T19:16:04Z</dcterms:created>
  <dcterms:modified xsi:type="dcterms:W3CDTF">2012-06-08T21:19:36Z</dcterms:modified>
</cp:coreProperties>
</file>