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5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67F96-11D7-405E-A6A0-41D3BCE536F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9077E6D2-C724-437C-B701-F9AFA3E1971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67F96-11D7-405E-A6A0-41D3BCE536F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077E6D2-C724-437C-B701-F9AFA3E1971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67F96-11D7-405E-A6A0-41D3BCE536F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077E6D2-C724-437C-B701-F9AFA3E1971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67F96-11D7-405E-A6A0-41D3BCE536F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7E6D2-C724-437C-B701-F9AFA3E1971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67F96-11D7-405E-A6A0-41D3BCE536F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7E6D2-C724-437C-B701-F9AFA3E1971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67F96-11D7-405E-A6A0-41D3BCE536F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7E6D2-C724-437C-B701-F9AFA3E197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67F96-11D7-405E-A6A0-41D3BCE536F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077E6D2-C724-437C-B701-F9AFA3E1971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2967F96-11D7-405E-A6A0-41D3BCE536F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77E6D2-C724-437C-B701-F9AFA3E1971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67F96-11D7-405E-A6A0-41D3BCE536F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7E6D2-C724-437C-B701-F9AFA3E197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67F96-11D7-405E-A6A0-41D3BCE536F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7E6D2-C724-437C-B701-F9AFA3E197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67F96-11D7-405E-A6A0-41D3BCE536F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7E6D2-C724-437C-B701-F9AFA3E197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9077E6D2-C724-437C-B701-F9AFA3E1971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82967F96-11D7-405E-A6A0-41D3BCE536F2}" type="datetimeFigureOut">
              <a:rPr lang="cs-CZ" smtClean="0"/>
              <a:t>14.3.2012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5.jpeg"/><Relationship Id="rId7" Type="http://schemas.openxmlformats.org/officeDocument/2006/relationships/image" Target="../media/image9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cnb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1629881"/>
              </p:ext>
            </p:extLst>
          </p:nvPr>
        </p:nvGraphicFramePr>
        <p:xfrm>
          <a:off x="1665288" y="2348706"/>
          <a:ext cx="5813425" cy="283591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Drtinová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VY_62_INOVACE_6016</a:t>
                      </a:r>
                      <a:endParaRPr lang="cs-CZ" sz="1200" b="0" i="0" u="none" strike="noStrike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Centrální banky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Banky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Základy finanční gramotnosti, Matematika, ČSP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6.-9.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obsahuje základní informace o centrálních bankách obecně a o ČNB. Je vhodné, aby žáci měli přístup k internetu.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se orientuje v pojmech týkajících se centrální banky, umí nalézt potřebné informace o ČNB.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9619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360040"/>
            <a:ext cx="6696744" cy="1988840"/>
          </a:xfrm>
        </p:spPr>
        <p:txBody>
          <a:bodyPr>
            <a:noAutofit/>
          </a:bodyPr>
          <a:lstStyle/>
          <a:p>
            <a:r>
              <a:rPr lang="cs-CZ" sz="15000" b="1" dirty="0" smtClean="0"/>
              <a:t>BANKY</a:t>
            </a:r>
            <a:endParaRPr lang="cs-CZ" sz="15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276872"/>
            <a:ext cx="7344816" cy="3240360"/>
          </a:xfrm>
        </p:spPr>
        <p:txBody>
          <a:bodyPr>
            <a:noAutofit/>
          </a:bodyPr>
          <a:lstStyle/>
          <a:p>
            <a:r>
              <a:rPr lang="cs-CZ" sz="5400" dirty="0" smtClean="0"/>
              <a:t>CENTRÁLNÍ BANKY</a:t>
            </a:r>
          </a:p>
          <a:p>
            <a:endParaRPr lang="cs-CZ" sz="1800" dirty="0" smtClean="0"/>
          </a:p>
          <a:p>
            <a:r>
              <a:rPr lang="cs-CZ" sz="5400" dirty="0" smtClean="0"/>
              <a:t>KOMERČNÍ (OBCHODNÍ) BANKY</a:t>
            </a:r>
            <a:endParaRPr lang="cs-CZ" sz="5400" dirty="0"/>
          </a:p>
        </p:txBody>
      </p:sp>
      <p:pic>
        <p:nvPicPr>
          <p:cNvPr id="1026" name="Picture 2" descr="C:\Users\Jana\AppData\Local\Microsoft\Windows\Temporary Internet Files\Content.IE5\Z153GQ2B\MC9000549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049276"/>
            <a:ext cx="2147358" cy="137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2452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1176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smtClean="0"/>
              <a:t>CENTRÁLNÍ BANKA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1600200"/>
            <a:ext cx="4536504" cy="2520280"/>
          </a:xfrm>
        </p:spPr>
        <p:txBody>
          <a:bodyPr>
            <a:noAutofit/>
          </a:bodyPr>
          <a:lstStyle/>
          <a:p>
            <a:pPr marL="728663" lvl="5" indent="-685800">
              <a:buFont typeface="Wingdings" pitchFamily="2" charset="2"/>
              <a:buChar char="Ø"/>
            </a:pPr>
            <a:r>
              <a:rPr lang="cs-CZ" sz="4800" b="1" dirty="0" smtClean="0"/>
              <a:t>URČUJE</a:t>
            </a:r>
          </a:p>
          <a:p>
            <a:pPr marL="728663" lvl="5" indent="-685800">
              <a:buFont typeface="Wingdings" pitchFamily="2" charset="2"/>
              <a:buChar char="Ø"/>
            </a:pPr>
            <a:r>
              <a:rPr lang="cs-CZ" sz="4800" b="1" dirty="0" smtClean="0"/>
              <a:t>VYMEZUJE</a:t>
            </a:r>
          </a:p>
          <a:p>
            <a:pPr marL="728663" lvl="5" indent="-685800">
              <a:buFont typeface="Wingdings" pitchFamily="2" charset="2"/>
              <a:buChar char="Ø"/>
            </a:pPr>
            <a:r>
              <a:rPr lang="cs-CZ" sz="4800" b="1" dirty="0" smtClean="0"/>
              <a:t>KOORDINUJE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11560" y="4336504"/>
            <a:ext cx="8064896" cy="13967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5113" lvl="5" indent="0">
              <a:buFont typeface="Arial" pitchFamily="34" charset="0"/>
              <a:buNone/>
            </a:pPr>
            <a:r>
              <a:rPr lang="cs-CZ" sz="4800" b="1" dirty="0" smtClean="0"/>
              <a:t>CELKOVOU STÁTNÍ MĚNOVOU A ÚVĚROVOU POLITIKU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067413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25488" y="197768"/>
            <a:ext cx="6086872" cy="1143000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POVINNOST CNB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89248" y="1351309"/>
            <a:ext cx="7787208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/>
              <a:t>JE REGULACE MNOŽSTVÍ A OBĚHU PENĚZ V EKONOMICE A ZAJIŠTĚNÍ EKONOMICKÉ ROVNOVÁHY MEZI ÚSPORAMI (VKLADY) A POSKYTOVANÝMI ÚVĚRY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23044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9384" y="-27384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/>
              <a:t>HLAVNÍ FUNKCE CNB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31640"/>
            <a:ext cx="8229600" cy="4824536"/>
          </a:xfrm>
        </p:spPr>
        <p:txBody>
          <a:bodyPr>
            <a:normAutofit/>
          </a:bodyPr>
          <a:lstStyle/>
          <a:p>
            <a:r>
              <a:rPr lang="cs-CZ" b="1" dirty="0" smtClean="0"/>
              <a:t>JAKO JEDINÁ MÁ MONOPOL NA TISK PENĚZ, JE BANKOU EMISNÍ</a:t>
            </a:r>
          </a:p>
          <a:p>
            <a:r>
              <a:rPr lang="cs-CZ" b="1" dirty="0" smtClean="0"/>
              <a:t>VYDÁVÁ PENÍZE DO OBĚHU A STAHUJE PENÍZE Z OBĚHU</a:t>
            </a:r>
          </a:p>
          <a:p>
            <a:r>
              <a:rPr lang="cs-CZ" b="1" dirty="0" smtClean="0"/>
              <a:t>URČUJE KURZ DOMÁCÍ MĚNY K OSTATNÍM MĚNÁM</a:t>
            </a:r>
          </a:p>
          <a:p>
            <a:r>
              <a:rPr lang="cs-CZ" b="1" dirty="0" smtClean="0"/>
              <a:t>HOSPODAŘÍ S DEVIZOVÝMI REZERVAMI A ZÁSOBOU ZLATA</a:t>
            </a:r>
          </a:p>
          <a:p>
            <a:r>
              <a:rPr lang="cs-CZ" b="1" dirty="0" smtClean="0"/>
              <a:t>PROVÁDÍ DOHLED NAD OBCHODNÍMI BANKAMI, VYDÁVÁ PRO NĚ OBECNĚ PLATNÉ PŘEDPISY A POKYNY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37400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2267744"/>
          </a:xfrm>
        </p:spPr>
        <p:txBody>
          <a:bodyPr>
            <a:noAutofit/>
          </a:bodyPr>
          <a:lstStyle/>
          <a:p>
            <a:pPr algn="ctr"/>
            <a:r>
              <a:rPr lang="cs-CZ" sz="7200" b="1" dirty="0" smtClean="0"/>
              <a:t>ČESKÁ NÁRODNÍ BANKA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7824"/>
            <a:ext cx="8229600" cy="30529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dirty="0" smtClean="0"/>
              <a:t>JE CENTRÁLNÍ NÁRODNÍ BANKOU </a:t>
            </a:r>
          </a:p>
          <a:p>
            <a:pPr marL="0" indent="0" algn="ctr">
              <a:buNone/>
            </a:pPr>
            <a:r>
              <a:rPr lang="cs-CZ" sz="6000" dirty="0" smtClean="0"/>
              <a:t>ČESKÉ REPUBLIKY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74351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858218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/>
              <a:t>ČESKÁ NÁRODNÍ BANKA ČNB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78907"/>
            <a:ext cx="8229600" cy="2880320"/>
          </a:xfrm>
        </p:spPr>
        <p:txBody>
          <a:bodyPr>
            <a:normAutofit/>
          </a:bodyPr>
          <a:lstStyle/>
          <a:p>
            <a:pPr marL="633413" indent="-633413">
              <a:buFont typeface="Wingdings" pitchFamily="2" charset="2"/>
              <a:buChar char="Ø"/>
            </a:pPr>
            <a:r>
              <a:rPr lang="cs-CZ" sz="4800" dirty="0" smtClean="0"/>
              <a:t>JE NEZÁVISLÁ NA VLÁDĚ</a:t>
            </a:r>
          </a:p>
          <a:p>
            <a:pPr marL="0" indent="0">
              <a:buNone/>
            </a:pPr>
            <a:endParaRPr lang="cs-CZ" sz="2200" dirty="0" smtClean="0"/>
          </a:p>
          <a:p>
            <a:pPr marL="633413" indent="-633413">
              <a:buFont typeface="Wingdings" pitchFamily="2" charset="2"/>
              <a:buChar char="Ø"/>
            </a:pPr>
            <a:r>
              <a:rPr lang="cs-CZ" sz="4800" dirty="0" smtClean="0"/>
              <a:t>JE ŘÍZENA BANKOVNÍ RADOU VČELE S GUVERNÉREM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756320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9776"/>
            <a:ext cx="7239000" cy="186308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/>
              <a:t>ČLENOVÉ BANKOVNÍ RADY ČNB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8816" y="2249760"/>
            <a:ext cx="7467600" cy="4419600"/>
          </a:xfrm>
        </p:spPr>
        <p:txBody>
          <a:bodyPr>
            <a:normAutofit fontScale="92500" lnSpcReduction="20000"/>
          </a:bodyPr>
          <a:lstStyle/>
          <a:p>
            <a:r>
              <a:rPr lang="cs-CZ" sz="4400" dirty="0" smtClean="0"/>
              <a:t>JSOU JMENOVÁNI PŘÍMO PREZIDENTEM ČR</a:t>
            </a:r>
          </a:p>
          <a:p>
            <a:endParaRPr lang="cs-CZ" sz="1500" dirty="0" smtClean="0"/>
          </a:p>
          <a:p>
            <a:r>
              <a:rPr lang="cs-CZ" sz="4400" dirty="0" smtClean="0"/>
              <a:t>MAJÍ ŠESTILETÉ FUNKČNÍ OBDOBÍ</a:t>
            </a:r>
          </a:p>
          <a:p>
            <a:endParaRPr lang="cs-CZ" sz="1500" dirty="0" smtClean="0"/>
          </a:p>
          <a:p>
            <a:r>
              <a:rPr lang="cs-CZ" sz="4400" dirty="0" smtClean="0"/>
              <a:t>PRAVIDELNĚ SE ÚČASTNÍ ZASEDÁNÍ VLÁDY, ALE NEJSOU JEJÍ SOUČÁSTÍ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15914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4578" y="476672"/>
            <a:ext cx="7239000" cy="1143000"/>
          </a:xfrm>
        </p:spPr>
        <p:txBody>
          <a:bodyPr>
            <a:noAutofit/>
          </a:bodyPr>
          <a:lstStyle/>
          <a:p>
            <a:r>
              <a:rPr lang="cs-CZ" sz="7200" b="1" dirty="0" smtClean="0"/>
              <a:t>POBOČKY ČNB</a:t>
            </a:r>
            <a:endParaRPr lang="cs-CZ" sz="7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851756"/>
            <a:ext cx="236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Praha – hlavní pobočka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19" y="2276872"/>
            <a:ext cx="1905000" cy="152400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427984" y="372632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Brno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465411"/>
            <a:ext cx="1872208" cy="1410397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372200" y="285293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České Budějovice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4751" y="3388128"/>
            <a:ext cx="2073426" cy="1133473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635021" y="4512310"/>
            <a:ext cx="1628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Hradec Králové</a:t>
            </a:r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920" y="4572505"/>
            <a:ext cx="1905000" cy="154940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534976" y="607667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Ostrava</a:t>
            </a:r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070" y="5129024"/>
            <a:ext cx="1853500" cy="1272735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6939750" y="6327140"/>
            <a:ext cx="1332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Plzeň</a:t>
            </a:r>
            <a:endParaRPr lang="cs-CZ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3" y="4596798"/>
            <a:ext cx="2088233" cy="1559214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3923928" y="608400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Ústí nad Labem</a:t>
            </a:r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053650"/>
            <a:ext cx="2736304" cy="1838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95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232102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Odpovědi najdeš na:</a:t>
            </a:r>
          </a:p>
          <a:p>
            <a:r>
              <a:rPr lang="cs-CZ" sz="3200" dirty="0" smtClean="0"/>
              <a:t>			</a:t>
            </a:r>
            <a:r>
              <a:rPr lang="cs-CZ" sz="3200" dirty="0" smtClean="0">
                <a:solidFill>
                  <a:srgbClr val="002060"/>
                </a:solidFill>
              </a:rPr>
              <a:t>http://www.cnb.cz/cs/o_cnb/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6632"/>
            <a:ext cx="2664296" cy="1143000"/>
          </a:xfrm>
        </p:spPr>
        <p:txBody>
          <a:bodyPr>
            <a:noAutofit/>
          </a:bodyPr>
          <a:lstStyle/>
          <a:p>
            <a:r>
              <a:rPr lang="cs-CZ" sz="6600" b="1" dirty="0" smtClean="0"/>
              <a:t>ÚKOLY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864" y="1171054"/>
            <a:ext cx="8229600" cy="406104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Zjisti současné členy ČNB.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Kolik má členů bankovní rada ČNB?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Kdo je v současné době guvernérem ČNB?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Kde sídlí ČNB?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Kde má ČNB své pobočky?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Kdy bude opět prezident ČR jmenovat bankovní radu ČNB?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Má každý stát svojí centrální banku?</a:t>
            </a:r>
          </a:p>
        </p:txBody>
      </p:sp>
    </p:spTree>
    <p:extLst>
      <p:ext uri="{BB962C8B-B14F-4D97-AF65-F5344CB8AC3E}">
        <p14:creationId xmlns:p14="http://schemas.microsoft.com/office/powerpoint/2010/main" val="3533732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9328" y="657672"/>
            <a:ext cx="2674640" cy="1043136"/>
          </a:xfrm>
        </p:spPr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12776"/>
            <a:ext cx="6120680" cy="2764904"/>
          </a:xfrm>
        </p:spPr>
        <p:txBody>
          <a:bodyPr>
            <a:normAutofit/>
          </a:bodyPr>
          <a:lstStyle/>
          <a:p>
            <a:pPr indent="0">
              <a:buNone/>
              <a:defRPr/>
            </a:pPr>
            <a:endParaRPr lang="cs-CZ" dirty="0" smtClean="0">
              <a:hlinkClick r:id=""/>
            </a:endParaRPr>
          </a:p>
          <a:p>
            <a:pPr indent="0">
              <a:buNone/>
              <a:defRPr/>
            </a:pPr>
            <a:r>
              <a:rPr lang="cs-CZ" dirty="0"/>
              <a:t>Fotografie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002060"/>
                </a:solidFill>
                <a:hlinkClick r:id="rId2"/>
              </a:rPr>
              <a:t>http</a:t>
            </a:r>
            <a:r>
              <a:rPr lang="cs-CZ" dirty="0">
                <a:solidFill>
                  <a:srgbClr val="002060"/>
                </a:solidFill>
                <a:hlinkClick r:id="rId2"/>
              </a:rPr>
              <a:t>://</a:t>
            </a:r>
            <a:r>
              <a:rPr lang="cs-CZ" dirty="0" smtClean="0">
                <a:solidFill>
                  <a:srgbClr val="002060"/>
                </a:solidFill>
                <a:hlinkClick r:id="rId2"/>
              </a:rPr>
              <a:t>www.cnb.cz</a:t>
            </a:r>
            <a:endParaRPr lang="cs-CZ" dirty="0" smtClean="0">
              <a:solidFill>
                <a:srgbClr val="002060"/>
              </a:solidFill>
            </a:endParaRPr>
          </a:p>
          <a:p>
            <a:pPr indent="0">
              <a:buNone/>
              <a:defRPr/>
            </a:pPr>
            <a:r>
              <a:rPr lang="cs-CZ" dirty="0">
                <a:hlinkClick r:id="rId3"/>
              </a:rPr>
              <a:t>www.office.microsoft.com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354013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Archiv </a:t>
            </a:r>
            <a:r>
              <a:rPr lang="cs-CZ" dirty="0"/>
              <a:t>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368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86</TotalTime>
  <Words>299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Thermal</vt:lpstr>
      <vt:lpstr>Prezentace aplikace PowerPoint</vt:lpstr>
      <vt:lpstr>BANKY</vt:lpstr>
      <vt:lpstr>CENTRÁLNÍ BANKA</vt:lpstr>
      <vt:lpstr>POVINNOST CNB</vt:lpstr>
      <vt:lpstr>HLAVNÍ FUNKCE CNB</vt:lpstr>
      <vt:lpstr>ČESKÁ NÁRODNÍ BANKA</vt:lpstr>
      <vt:lpstr>ČESKÁ NÁRODNÍ BANKA ČNB</vt:lpstr>
      <vt:lpstr>ČLENOVÉ BANKOVNÍ RADY ČNB</vt:lpstr>
      <vt:lpstr>POBOČKY ČNB</vt:lpstr>
      <vt:lpstr>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BANKY</dc:title>
  <dc:creator>Jana</dc:creator>
  <cp:lastModifiedBy>install</cp:lastModifiedBy>
  <cp:revision>11</cp:revision>
  <dcterms:created xsi:type="dcterms:W3CDTF">2012-02-28T15:15:30Z</dcterms:created>
  <dcterms:modified xsi:type="dcterms:W3CDTF">2012-03-14T13:13:37Z</dcterms:modified>
</cp:coreProperties>
</file>