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3/3c/RMS_Titanic_sea_trials_April_2,_191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e/USS_Maine_(SSBN-741)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5/5a/Viribus-unitis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cs.wikipedia.org/wiki/Soubor:Steam_engine_in_action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SwanningtonEngine_0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e/e6/Wirnik_turbiny_parowej_ORP_Wicher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Tepelné motory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663788" y="4509120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VY_32_INOVACE_29_Tepelné motory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Soubor:RMS Titanic sea trials April 2, 19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"/>
            <a:ext cx="4283968" cy="3070421"/>
          </a:xfrm>
          <a:prstGeom prst="rect">
            <a:avLst/>
          </a:prstGeom>
          <a:noFill/>
        </p:spPr>
      </p:pic>
      <p:pic>
        <p:nvPicPr>
          <p:cNvPr id="18438" name="Picture 6" descr="Soubor:Viribus-uniti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78534" y="0"/>
            <a:ext cx="4765466" cy="3068960"/>
          </a:xfrm>
          <a:prstGeom prst="rect">
            <a:avLst/>
          </a:prstGeom>
          <a:noFill/>
        </p:spPr>
      </p:pic>
      <p:pic>
        <p:nvPicPr>
          <p:cNvPr id="18440" name="Picture 8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797396" y="3212976"/>
            <a:ext cx="5068460" cy="36407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parník Titanic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bitevní loď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90402" y="318845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jaderná ponorka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" y="3074476"/>
            <a:ext cx="683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60433" y="3074476"/>
            <a:ext cx="683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6488668"/>
            <a:ext cx="683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Horká pára může nadzvednout pokličku hrnce – koná práci.</a:t>
            </a:r>
          </a:p>
          <a:p>
            <a:r>
              <a:rPr lang="cs-CZ" sz="2800" dirty="0" smtClean="0"/>
              <a:t>Do </a:t>
            </a:r>
            <a:r>
              <a:rPr lang="cs-CZ" sz="2800" dirty="0"/>
              <a:t>cesty jí dáme větrník</a:t>
            </a:r>
            <a:endParaRPr lang="cs-CZ" sz="2800" dirty="0">
              <a:sym typeface="Symbol" pitchFamily="18" charset="2"/>
            </a:endParaRPr>
          </a:p>
        </p:txBody>
      </p:sp>
      <p:sp>
        <p:nvSpPr>
          <p:cNvPr id="245765" name="Text Box 5"/>
          <p:cNvSpPr txBox="1">
            <a:spLocks noChangeArrowheads="1"/>
          </p:cNvSpPr>
          <p:nvPr/>
        </p:nvSpPr>
        <p:spPr bwMode="auto">
          <a:xfrm>
            <a:off x="3707904" y="404664"/>
            <a:ext cx="67468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ym typeface="Symbol" pitchFamily="18" charset="2"/>
              </a:rPr>
              <a:t></a:t>
            </a:r>
          </a:p>
        </p:txBody>
      </p:sp>
      <p:sp>
        <p:nvSpPr>
          <p:cNvPr id="245766" name="Text Box 6"/>
          <p:cNvSpPr txBox="1">
            <a:spLocks noChangeArrowheads="1"/>
          </p:cNvSpPr>
          <p:nvPr/>
        </p:nvSpPr>
        <p:spPr bwMode="auto">
          <a:xfrm>
            <a:off x="4211960" y="404664"/>
            <a:ext cx="1987550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roztočí ho!</a:t>
            </a:r>
          </a:p>
        </p:txBody>
      </p:sp>
      <p:sp>
        <p:nvSpPr>
          <p:cNvPr id="245767" name="Text Box 7"/>
          <p:cNvSpPr txBox="1">
            <a:spLocks noChangeArrowheads="1"/>
          </p:cNvSpPr>
          <p:nvPr/>
        </p:nvSpPr>
        <p:spPr bwMode="auto">
          <a:xfrm>
            <a:off x="0" y="1196752"/>
            <a:ext cx="9144000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Nedala by se horká vodní pára využít k pohonu strojů nebo</a:t>
            </a:r>
          </a:p>
          <a:p>
            <a:r>
              <a:rPr lang="cs-CZ" sz="2800" dirty="0"/>
              <a:t>vozidel? </a:t>
            </a:r>
          </a:p>
        </p:txBody>
      </p:sp>
      <p:sp>
        <p:nvSpPr>
          <p:cNvPr id="245768" name="Text Box 8"/>
          <p:cNvSpPr txBox="1">
            <a:spLocks noChangeArrowheads="1"/>
          </p:cNvSpPr>
          <p:nvPr/>
        </p:nvSpPr>
        <p:spPr bwMode="auto">
          <a:xfrm>
            <a:off x="1795463" y="2462213"/>
            <a:ext cx="1841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45769" name="Text Box 9"/>
          <p:cNvSpPr txBox="1">
            <a:spLocks noChangeArrowheads="1"/>
          </p:cNvSpPr>
          <p:nvPr/>
        </p:nvSpPr>
        <p:spPr bwMode="auto">
          <a:xfrm>
            <a:off x="1619672" y="1628800"/>
            <a:ext cx="53498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ym typeface="Symbol" pitchFamily="18" charset="2"/>
              </a:rPr>
              <a:t></a:t>
            </a:r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2398713" y="1652588"/>
            <a:ext cx="3552825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sz="2800"/>
              <a:t>první</a:t>
            </a:r>
            <a:r>
              <a:rPr lang="cs-CZ" sz="2800">
                <a:solidFill>
                  <a:srgbClr val="6600CC"/>
                </a:solidFill>
              </a:rPr>
              <a:t> tepelné motory</a:t>
            </a:r>
          </a:p>
        </p:txBody>
      </p:sp>
      <p:sp>
        <p:nvSpPr>
          <p:cNvPr id="245771" name="Text Box 11"/>
          <p:cNvSpPr txBox="1">
            <a:spLocks noChangeArrowheads="1"/>
          </p:cNvSpPr>
          <p:nvPr/>
        </p:nvSpPr>
        <p:spPr bwMode="auto">
          <a:xfrm>
            <a:off x="0" y="3429000"/>
            <a:ext cx="9144000" cy="57943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Historie využití vodní páry v parním stroji</a:t>
            </a:r>
          </a:p>
        </p:txBody>
      </p:sp>
      <p:sp>
        <p:nvSpPr>
          <p:cNvPr id="245772" name="Text Box 12"/>
          <p:cNvSpPr txBox="1">
            <a:spLocks noChangeArrowheads="1"/>
          </p:cNvSpPr>
          <p:nvPr/>
        </p:nvSpPr>
        <p:spPr bwMode="auto">
          <a:xfrm>
            <a:off x="0" y="4077072"/>
            <a:ext cx="9144000" cy="1373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Základem parního stroje byl pohyb pístu v uzavřeném válci </a:t>
            </a:r>
          </a:p>
          <a:p>
            <a:r>
              <a:rPr lang="cs-CZ" sz="2800" dirty="0"/>
              <a:t>způsobený přiváděnou párou z parního kotle. Vylepšení</a:t>
            </a:r>
          </a:p>
          <a:p>
            <a:r>
              <a:rPr lang="cs-CZ" sz="2800" dirty="0"/>
              <a:t>parního stroje provedl r. 1784 </a:t>
            </a:r>
            <a:r>
              <a:rPr lang="cs-CZ" sz="2800" b="1" dirty="0"/>
              <a:t>J. Watt</a:t>
            </a:r>
            <a:r>
              <a:rPr lang="cs-CZ" sz="2800" dirty="0"/>
              <a:t> tzv. „šoupátky“.  </a:t>
            </a:r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1" y="5911850"/>
            <a:ext cx="9144000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Po tomto objevu se začal parní stroj používat k pohonu strojů,</a:t>
            </a:r>
          </a:p>
          <a:p>
            <a:r>
              <a:rPr lang="cs-CZ" sz="2800" dirty="0"/>
              <a:t>lokomotiv i parníků.</a:t>
            </a:r>
          </a:p>
        </p:txBody>
      </p:sp>
      <p:sp>
        <p:nvSpPr>
          <p:cNvPr id="245774" name="Text Box 14"/>
          <p:cNvSpPr txBox="1">
            <a:spLocks noChangeArrowheads="1"/>
          </p:cNvSpPr>
          <p:nvPr/>
        </p:nvSpPr>
        <p:spPr bwMode="auto">
          <a:xfrm>
            <a:off x="1331640" y="2204864"/>
            <a:ext cx="7020272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dirty="0">
                <a:solidFill>
                  <a:srgbClr val="FF0000"/>
                </a:solidFill>
              </a:rPr>
              <a:t>motory jsou stroje, </a:t>
            </a:r>
            <a:r>
              <a:rPr lang="cs-CZ" sz="2800" dirty="0" smtClean="0">
                <a:solidFill>
                  <a:srgbClr val="FF0000"/>
                </a:solidFill>
              </a:rPr>
              <a:t>v </a:t>
            </a:r>
            <a:r>
              <a:rPr lang="cs-CZ" sz="2800" dirty="0">
                <a:solidFill>
                  <a:srgbClr val="FF0000"/>
                </a:solidFill>
              </a:rPr>
              <a:t>nichž se přeměňuje energie určitého druhu </a:t>
            </a:r>
            <a:r>
              <a:rPr lang="cs-CZ" sz="2800" dirty="0" smtClean="0">
                <a:solidFill>
                  <a:srgbClr val="FF0000"/>
                </a:solidFill>
              </a:rPr>
              <a:t>na pohybovou energii</a:t>
            </a:r>
            <a:r>
              <a:rPr lang="cs-CZ" sz="2800" dirty="0">
                <a:solidFill>
                  <a:srgbClr val="FF0000"/>
                </a:solidFill>
              </a:rPr>
              <a:t>). 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5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457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45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45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2457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457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2457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45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245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45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245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45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245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245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245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6" grpId="0"/>
      <p:bldP spid="2457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f/f0/Steam_engine_in_action.gif/450px-Steam_engine_in_actio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115" y="836712"/>
            <a:ext cx="4644885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Parní stroj – využití a činnost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upload.wikimedia.org/wikipedia/commons/thumb/8/82/SwanningtonEngine_01.jpg/450px-SwanningtonEngine_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836712"/>
            <a:ext cx="4286250" cy="30575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4221088"/>
            <a:ext cx="4211960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Využití:</a:t>
            </a:r>
          </a:p>
          <a:p>
            <a:r>
              <a:rPr lang="cs-CZ" sz="2800" dirty="0" smtClean="0"/>
              <a:t>parní lokomotivy, parní automobily, parník, parní válec, parní turbíny </a:t>
            </a:r>
            <a:r>
              <a:rPr lang="cs-CZ" sz="2800" dirty="0" smtClean="0"/>
              <a:t>                     v </a:t>
            </a:r>
            <a:r>
              <a:rPr lang="cs-CZ" sz="2800" dirty="0" smtClean="0"/>
              <a:t>elektrárnách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4221088"/>
            <a:ext cx="4211960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Nevýhody:</a:t>
            </a:r>
          </a:p>
          <a:p>
            <a:pPr>
              <a:buFontTx/>
              <a:buChar char="-"/>
            </a:pPr>
            <a:r>
              <a:rPr lang="cs-CZ" sz="2800" dirty="0" smtClean="0"/>
              <a:t>velká hmotnost</a:t>
            </a:r>
          </a:p>
          <a:p>
            <a:pPr>
              <a:buFontTx/>
              <a:buChar char="-"/>
            </a:pPr>
            <a:r>
              <a:rPr lang="cs-CZ" sz="2800" dirty="0" smtClean="0"/>
              <a:t>nízká účinnost (10%)</a:t>
            </a:r>
          </a:p>
          <a:p>
            <a:pPr>
              <a:buFontTx/>
              <a:buChar char="-"/>
            </a:pPr>
            <a:r>
              <a:rPr lang="cs-CZ" sz="2800" dirty="0" smtClean="0"/>
              <a:t>parní turbíny mají účinnost</a:t>
            </a:r>
          </a:p>
          <a:p>
            <a:r>
              <a:rPr lang="cs-CZ" sz="2800" dirty="0" smtClean="0"/>
              <a:t> vyšší (asi 35%)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20989" y="3861048"/>
            <a:ext cx="465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78739" y="3491716"/>
            <a:ext cx="465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Parní turbína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Toto zařízení postupně nahradilo parní stroj.</a:t>
            </a:r>
          </a:p>
          <a:p>
            <a:r>
              <a:rPr lang="cs-CZ" sz="2400" b="1" dirty="0" smtClean="0"/>
              <a:t>Parní turbína</a:t>
            </a:r>
            <a:r>
              <a:rPr lang="cs-CZ" sz="2400" dirty="0" smtClean="0"/>
              <a:t> je turbína, která převádí tepelnou energii páry na rotační pohyb.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0" y="2060848"/>
            <a:ext cx="4572000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 smtClean="0"/>
              <a:t>Parní turbína se užívá jako lodní pohon (parník, bitevní loď, jaderná ponorka).</a:t>
            </a:r>
            <a:endParaRPr lang="cs-CZ" sz="2400" dirty="0"/>
          </a:p>
        </p:txBody>
      </p:sp>
      <p:pic>
        <p:nvPicPr>
          <p:cNvPr id="17410" name="Picture 2" descr="Soubor:Wirnik turbiny parowej ORP Wich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880" y="1714668"/>
            <a:ext cx="4364120" cy="18002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4653136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Parní turbína se také užívá v tepelných elektrárnách.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86104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Pára naráží do lopatek turbíny a kola s lopatkami se díky tomu otáčejí.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445224"/>
            <a:ext cx="248376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chemická energie v palivu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5661248"/>
            <a:ext cx="9361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teplo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5445224"/>
            <a:ext cx="18002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mechanická energie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800" y="5517232"/>
            <a:ext cx="1800200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elektrická energie</a:t>
            </a:r>
            <a:endParaRPr lang="cs-CZ" sz="2400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627784" y="5877272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283968" y="5877272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6732240" y="5877272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639944" y="35148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8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353943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V parním stroji i v turbíně se získává horká pára </a:t>
            </a:r>
            <a:r>
              <a:rPr lang="cs-CZ" sz="2800" dirty="0" smtClean="0"/>
              <a:t>mimo pracovní </a:t>
            </a:r>
            <a:r>
              <a:rPr lang="cs-CZ" sz="2800" dirty="0"/>
              <a:t>válec motoru (např. v parním kotli</a:t>
            </a:r>
            <a:r>
              <a:rPr lang="cs-CZ" sz="2800" dirty="0" smtClean="0"/>
              <a:t>).</a:t>
            </a:r>
          </a:p>
          <a:p>
            <a:endParaRPr lang="cs-CZ" sz="2800" dirty="0"/>
          </a:p>
          <a:p>
            <a:r>
              <a:rPr lang="cs-CZ" sz="2800" dirty="0"/>
              <a:t>Vynálezci hledali cestu, jak spalovat palivo </a:t>
            </a:r>
            <a:r>
              <a:rPr lang="cs-CZ" sz="2800" dirty="0" smtClean="0"/>
              <a:t>přímo v </a:t>
            </a:r>
            <a:r>
              <a:rPr lang="cs-CZ" sz="2800" dirty="0"/>
              <a:t>pracovním válci s pístem, což by podstatně </a:t>
            </a:r>
            <a:r>
              <a:rPr lang="cs-CZ" sz="2800" dirty="0" smtClean="0"/>
              <a:t>zmenšilo hmotnost </a:t>
            </a:r>
            <a:r>
              <a:rPr lang="cs-CZ" sz="2800" dirty="0"/>
              <a:t>tepelných motorů.</a:t>
            </a:r>
          </a:p>
          <a:p>
            <a:endParaRPr lang="cs-CZ" sz="2800" dirty="0"/>
          </a:p>
          <a:p>
            <a:r>
              <a:rPr lang="cs-CZ" sz="2800" dirty="0"/>
              <a:t>Takovéto motory se nazývají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51912" name="Text Box 8"/>
          <p:cNvSpPr txBox="1">
            <a:spLocks noChangeArrowheads="1"/>
          </p:cNvSpPr>
          <p:nvPr/>
        </p:nvSpPr>
        <p:spPr bwMode="auto">
          <a:xfrm>
            <a:off x="4355976" y="2996952"/>
            <a:ext cx="4595935" cy="52322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PÍSTOVÉ SPALOVACÍ MOTORY</a:t>
            </a:r>
          </a:p>
        </p:txBody>
      </p:sp>
      <p:sp>
        <p:nvSpPr>
          <p:cNvPr id="251913" name="Rectangle 9"/>
          <p:cNvSpPr>
            <a:spLocks noChangeArrowheads="1"/>
          </p:cNvSpPr>
          <p:nvPr/>
        </p:nvSpPr>
        <p:spPr bwMode="auto">
          <a:xfrm>
            <a:off x="0" y="3861048"/>
            <a:ext cx="9144000" cy="224676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Vynálezci</a:t>
            </a:r>
            <a:r>
              <a:rPr lang="cs-CZ" sz="2800" dirty="0"/>
              <a:t>, kteří se zasloužili o sestrojení </a:t>
            </a:r>
            <a:r>
              <a:rPr lang="cs-CZ" sz="2800" dirty="0" smtClean="0"/>
              <a:t>spalovacích motorů:</a:t>
            </a:r>
          </a:p>
          <a:p>
            <a:endParaRPr lang="cs-CZ" sz="2800" dirty="0"/>
          </a:p>
          <a:p>
            <a:r>
              <a:rPr lang="cs-CZ" sz="2800" dirty="0"/>
              <a:t>Belgičan </a:t>
            </a:r>
            <a:r>
              <a:rPr lang="cs-CZ" sz="2800" b="1" dirty="0" smtClean="0"/>
              <a:t>Lenoir</a:t>
            </a:r>
            <a:r>
              <a:rPr lang="en-US" sz="2800" dirty="0" smtClean="0"/>
              <a:t> </a:t>
            </a:r>
            <a:r>
              <a:rPr lang="cs-CZ" sz="2800" dirty="0"/>
              <a:t>(r. 1858), Němec </a:t>
            </a:r>
            <a:r>
              <a:rPr lang="cs-CZ" sz="2800" b="1" dirty="0"/>
              <a:t>K. Benz</a:t>
            </a:r>
            <a:r>
              <a:rPr lang="cs-CZ" sz="2800" dirty="0"/>
              <a:t>, </a:t>
            </a:r>
            <a:r>
              <a:rPr lang="cs-CZ" sz="2800" b="1" dirty="0"/>
              <a:t>G. </a:t>
            </a:r>
            <a:r>
              <a:rPr lang="cs-CZ" sz="2800" b="1" dirty="0" err="1"/>
              <a:t>Daimler</a:t>
            </a:r>
            <a:r>
              <a:rPr lang="cs-CZ" sz="2800" b="1" dirty="0"/>
              <a:t>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 dnes nejpoužívanější čtyřtaktní spalovací motor navrhl </a:t>
            </a:r>
            <a:br>
              <a:rPr lang="cs-CZ" sz="2800" dirty="0"/>
            </a:br>
            <a:r>
              <a:rPr lang="cs-CZ" sz="2800" dirty="0"/>
              <a:t>r. 1867 Němec </a:t>
            </a:r>
            <a:r>
              <a:rPr lang="cs-CZ" sz="2800" b="1" dirty="0"/>
              <a:t>N. A. Otto</a:t>
            </a:r>
            <a:r>
              <a:rPr lang="cs-CZ" sz="2800" dirty="0"/>
              <a:t>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9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19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http://cs.wikipedia.org/wiki/Parn%C3%AD_turb%C3%Adna</a:t>
            </a:r>
          </a:p>
          <a:p>
            <a:r>
              <a:rPr lang="cs-CZ" dirty="0" smtClean="0"/>
              <a:t>http://cs.wikipedia.org/wiki/Parn%C3%ADk</a:t>
            </a:r>
          </a:p>
          <a:p>
            <a:r>
              <a:rPr lang="cs-CZ" dirty="0" smtClean="0"/>
              <a:t>http://cs.wikipedia.org/wiki/Bitevn%C3%AD_lo%C4%8F</a:t>
            </a:r>
          </a:p>
          <a:p>
            <a:r>
              <a:rPr lang="cs-CZ" dirty="0" smtClean="0"/>
              <a:t>[1]</a:t>
            </a:r>
          </a:p>
          <a:p>
            <a:r>
              <a:rPr lang="cs-CZ" dirty="0"/>
              <a:t>http://upload.wikimedia.org/wikipedia/commons/3/3c/RMS_Titanic_sea_trials_April_2%2C_1912.jpg</a:t>
            </a:r>
          </a:p>
          <a:p>
            <a:r>
              <a:rPr lang="cs-CZ" dirty="0" smtClean="0"/>
              <a:t>[2]</a:t>
            </a:r>
            <a:endParaRPr lang="cs-CZ" dirty="0"/>
          </a:p>
          <a:p>
            <a:r>
              <a:rPr lang="cs-CZ" dirty="0"/>
              <a:t>http://upload.wikimedia.org/wikipedia/commons/5/5a/Viribus-unitis.jpg</a:t>
            </a:r>
            <a:endParaRPr lang="cs-CZ" dirty="0" smtClean="0"/>
          </a:p>
          <a:p>
            <a:r>
              <a:rPr lang="cs-CZ" dirty="0" smtClean="0"/>
              <a:t>[3]</a:t>
            </a:r>
            <a:endParaRPr lang="cs-CZ" dirty="0"/>
          </a:p>
          <a:p>
            <a:r>
              <a:rPr lang="cs-CZ" dirty="0"/>
              <a:t>http://upload.wikimedia.org/wikipedia/commons/3/3e/USS_Louisiana_%</a:t>
            </a:r>
            <a:r>
              <a:rPr lang="cs-CZ" dirty="0" smtClean="0"/>
              <a:t>28SSBN-743%29.jpg</a:t>
            </a:r>
          </a:p>
          <a:p>
            <a:r>
              <a:rPr lang="cs-CZ" dirty="0" smtClean="0"/>
              <a:t>[4]</a:t>
            </a:r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upload.wikimedia.org/wikipedia/commons/8/82/SwanningtonEngine_01.jpg</a:t>
            </a:r>
          </a:p>
          <a:p>
            <a:r>
              <a:rPr lang="cs-CZ" dirty="0" smtClean="0"/>
              <a:t>[5]</a:t>
            </a:r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upload.wikimedia.org/wikipedia/commons/f/f0/Steam_engine_in_action.gif</a:t>
            </a:r>
          </a:p>
          <a:p>
            <a:r>
              <a:rPr lang="cs-CZ" dirty="0" smtClean="0"/>
              <a:t>[6]</a:t>
            </a:r>
            <a:endParaRPr lang="cs-CZ" dirty="0"/>
          </a:p>
          <a:p>
            <a:r>
              <a:rPr lang="cs-CZ" dirty="0"/>
              <a:t>http://upload.wikimedia.org/wikipedia/commons/e/e6/Wirnik_turbiny_parowej_ORP_Wicher.jpg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391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27</cp:revision>
  <dcterms:modified xsi:type="dcterms:W3CDTF">2012-06-03T19:09:21Z</dcterms:modified>
</cp:coreProperties>
</file>