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2" r:id="rId11"/>
    <p:sldId id="270" r:id="rId12"/>
    <p:sldId id="271" r:id="rId13"/>
    <p:sldId id="264" r:id="rId14"/>
    <p:sldId id="265" r:id="rId15"/>
    <p:sldId id="269" r:id="rId16"/>
    <p:sldId id="266" r:id="rId17"/>
    <p:sldId id="267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EA06C6-790A-4DF3-8FCA-D5F4FAE457C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450395-BD39-4DC7-ADB4-3E63686DC6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734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50395-BD39-4DC7-ADB4-3E63686DC6A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22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dailymotion.com/video/x8au0l_moteur-a-piston-rotatif-moteur-wank_tech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Spalovací motory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663788" y="4509120"/>
            <a:ext cx="3816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VY_32_INOVACE_29_Spalovací motory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Využití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159456"/>
            <a:ext cx="3923928" cy="2150311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81935" y="692696"/>
            <a:ext cx="2212577" cy="2880319"/>
          </a:xfrm>
          <a:prstGeom prst="rect">
            <a:avLst/>
          </a:prstGeom>
          <a:noFill/>
        </p:spPr>
      </p:pic>
      <p:pic>
        <p:nvPicPr>
          <p:cNvPr id="1030" name="Picture 6" descr="Zavřít okno">
            <a:hlinkClick r:id="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43264" y="3717031"/>
            <a:ext cx="3920683" cy="2940512"/>
          </a:xfrm>
          <a:prstGeom prst="rect">
            <a:avLst/>
          </a:prstGeom>
          <a:noFill/>
        </p:spPr>
      </p:pic>
      <p:pic>
        <p:nvPicPr>
          <p:cNvPr id="1032" name="Picture 8" descr="Zavřít okno">
            <a:hlinkClick r:id="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096" y="3717031"/>
            <a:ext cx="3948367" cy="29612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326317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39944" y="327965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34133" y="645731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63947" y="64886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0" y="0"/>
            <a:ext cx="9144000" cy="6000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defTabSz="762000"/>
            <a:r>
              <a:rPr lang="cs-CZ" sz="3200" b="1" dirty="0">
                <a:latin typeface="Calibri" pitchFamily="34" charset="0"/>
              </a:rPr>
              <a:t>Druhy pístových spalovacích motorů</a:t>
            </a:r>
          </a:p>
        </p:txBody>
      </p:sp>
      <p:sp>
        <p:nvSpPr>
          <p:cNvPr id="3075" name="Text Box 33"/>
          <p:cNvSpPr txBox="1">
            <a:spLocks noChangeArrowheads="1"/>
          </p:cNvSpPr>
          <p:nvPr/>
        </p:nvSpPr>
        <p:spPr bwMode="auto">
          <a:xfrm>
            <a:off x="0" y="874713"/>
            <a:ext cx="9144000" cy="224676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457200" indent="-457200"/>
            <a:r>
              <a:rPr lang="cs-CZ" sz="2800" b="1" u="sng" dirty="0">
                <a:latin typeface="Calibri" pitchFamily="34" charset="0"/>
              </a:rPr>
              <a:t>Podle způsobu zapálení pohonné směsi:</a:t>
            </a:r>
          </a:p>
          <a:p>
            <a:pPr marL="457200" indent="-457200"/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- motory zážehové (palivo zažehne jiskra svíčky, </a:t>
            </a:r>
          </a:p>
          <a:p>
            <a:pPr marL="457200" indent="-457200"/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                                   benzínový motor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)</a:t>
            </a:r>
          </a:p>
          <a:p>
            <a:pPr marL="457200" indent="-457200"/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marL="457200" indent="-457200"/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- motory vznětové (palivo se vznítí samo, naftový motor)</a:t>
            </a:r>
          </a:p>
        </p:txBody>
      </p:sp>
      <p:sp>
        <p:nvSpPr>
          <p:cNvPr id="3076" name="Text Box 37"/>
          <p:cNvSpPr txBox="1">
            <a:spLocks noChangeArrowheads="1"/>
          </p:cNvSpPr>
          <p:nvPr/>
        </p:nvSpPr>
        <p:spPr bwMode="auto">
          <a:xfrm>
            <a:off x="0" y="4077072"/>
            <a:ext cx="7621588" cy="523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- čtyřdobý ( 4 doby – sání, stlačení, výbuch, výfuk)</a:t>
            </a:r>
          </a:p>
        </p:txBody>
      </p:sp>
      <p:sp>
        <p:nvSpPr>
          <p:cNvPr id="3077" name="Text Box 38"/>
          <p:cNvSpPr txBox="1">
            <a:spLocks noChangeArrowheads="1"/>
          </p:cNvSpPr>
          <p:nvPr/>
        </p:nvSpPr>
        <p:spPr bwMode="auto">
          <a:xfrm>
            <a:off x="0" y="4941168"/>
            <a:ext cx="8502650" cy="523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- dvoudobý (2 doby – sání a stlačování, výbuch a výfuk)</a:t>
            </a:r>
          </a:p>
        </p:txBody>
      </p:sp>
      <p:sp>
        <p:nvSpPr>
          <p:cNvPr id="3078" name="Text Box 42"/>
          <p:cNvSpPr txBox="1">
            <a:spLocks noChangeArrowheads="1"/>
          </p:cNvSpPr>
          <p:nvPr/>
        </p:nvSpPr>
        <p:spPr bwMode="auto">
          <a:xfrm>
            <a:off x="0" y="3429000"/>
            <a:ext cx="5724525" cy="523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b="1" u="sng" dirty="0">
                <a:latin typeface="Calibri" pitchFamily="34" charset="0"/>
              </a:rPr>
              <a:t>Podle počtu dob v pracovním cyklu: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3076" grpId="0"/>
      <p:bldP spid="3077" grpId="0"/>
      <p:bldP spid="30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092" y="1298460"/>
            <a:ext cx="2841848" cy="4773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000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defTabSz="762000">
              <a:spcAft>
                <a:spcPct val="10000"/>
              </a:spcAft>
            </a:pPr>
            <a:r>
              <a:rPr lang="cs-CZ" sz="3300" b="1" dirty="0" smtClean="0">
                <a:latin typeface="Calibri" pitchFamily="34" charset="0"/>
              </a:rPr>
              <a:t>Válec zážehového čtyřdobého motoru</a:t>
            </a:r>
            <a:endParaRPr lang="cs-CZ" sz="3300" b="1" dirty="0">
              <a:latin typeface="Calibri" pitchFamily="34" charset="0"/>
            </a:endParaRPr>
          </a:p>
        </p:txBody>
      </p:sp>
      <p:sp>
        <p:nvSpPr>
          <p:cNvPr id="4101" name="Line 5"/>
          <p:cNvSpPr>
            <a:spLocks noChangeShapeType="1"/>
          </p:cNvSpPr>
          <p:nvPr/>
        </p:nvSpPr>
        <p:spPr bwMode="auto">
          <a:xfrm>
            <a:off x="1079500" y="1584325"/>
            <a:ext cx="3204468" cy="980579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 flipH="1">
            <a:off x="5220071" y="1865313"/>
            <a:ext cx="2449141" cy="62758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4716016" y="1124744"/>
            <a:ext cx="0" cy="685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4572000" y="2924944"/>
            <a:ext cx="3528392" cy="108012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4106" name="Obdélník 13"/>
          <p:cNvSpPr>
            <a:spLocks noChangeArrowheads="1"/>
          </p:cNvSpPr>
          <p:nvPr/>
        </p:nvSpPr>
        <p:spPr bwMode="auto">
          <a:xfrm>
            <a:off x="231775" y="1166813"/>
            <a:ext cx="1647825" cy="52228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sací ventil</a:t>
            </a:r>
          </a:p>
        </p:txBody>
      </p:sp>
      <p:sp>
        <p:nvSpPr>
          <p:cNvPr id="4107" name="Obdélník 15"/>
          <p:cNvSpPr>
            <a:spLocks noChangeArrowheads="1"/>
          </p:cNvSpPr>
          <p:nvPr/>
        </p:nvSpPr>
        <p:spPr bwMode="auto">
          <a:xfrm>
            <a:off x="6807200" y="1433513"/>
            <a:ext cx="2336800" cy="52228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výfukový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ventil</a:t>
            </a:r>
          </a:p>
        </p:txBody>
      </p:sp>
      <p:sp>
        <p:nvSpPr>
          <p:cNvPr id="4109" name="Obdélník 17"/>
          <p:cNvSpPr>
            <a:spLocks noChangeArrowheads="1"/>
          </p:cNvSpPr>
          <p:nvPr/>
        </p:nvSpPr>
        <p:spPr bwMode="auto">
          <a:xfrm>
            <a:off x="3347864" y="620688"/>
            <a:ext cx="2578100" cy="52228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zapalovací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svíčka</a:t>
            </a:r>
          </a:p>
        </p:txBody>
      </p:sp>
      <p:sp>
        <p:nvSpPr>
          <p:cNvPr id="4110" name="Obdélník 18"/>
          <p:cNvSpPr>
            <a:spLocks noChangeArrowheads="1"/>
          </p:cNvSpPr>
          <p:nvPr/>
        </p:nvSpPr>
        <p:spPr bwMode="auto">
          <a:xfrm>
            <a:off x="7988300" y="4011613"/>
            <a:ext cx="938213" cy="52228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válec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>
            <a:off x="906463" y="3190875"/>
            <a:ext cx="3730452" cy="598165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142875" y="2714625"/>
            <a:ext cx="828725" cy="52322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Aft>
                <a:spcPct val="15000"/>
              </a:spcAft>
            </a:pPr>
            <a:r>
              <a:rPr lang="cs-CZ" sz="2800" dirty="0" smtClean="0">
                <a:latin typeface="Calibri" pitchFamily="34" charset="0"/>
              </a:rPr>
              <a:t>píst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5" name="Line 6"/>
          <p:cNvSpPr>
            <a:spLocks noChangeShapeType="1"/>
          </p:cNvSpPr>
          <p:nvPr/>
        </p:nvSpPr>
        <p:spPr bwMode="auto">
          <a:xfrm>
            <a:off x="971601" y="4365104"/>
            <a:ext cx="3960439" cy="576064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179512" y="4005064"/>
            <a:ext cx="1296144" cy="95410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Aft>
                <a:spcPct val="15000"/>
              </a:spcAft>
            </a:pPr>
            <a:r>
              <a:rPr lang="cs-CZ" sz="2800" dirty="0" smtClean="0">
                <a:latin typeface="Calibri" pitchFamily="34" charset="0"/>
              </a:rPr>
              <a:t>kliková hřídel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92613" y="570254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nimBg="1"/>
      <p:bldP spid="4101" grpId="0" animBg="1"/>
      <p:bldP spid="4103" grpId="0" animBg="1"/>
      <p:bldP spid="4104" grpId="0" animBg="1"/>
      <p:bldP spid="4105" grpId="0" animBg="1"/>
      <p:bldP spid="4106" grpId="0" animBg="1"/>
      <p:bldP spid="4107" grpId="0" animBg="1"/>
      <p:bldP spid="4109" grpId="0" animBg="1"/>
      <p:bldP spid="4110" grpId="0" animBg="1"/>
      <p:bldP spid="4102" grpId="0" animBg="1"/>
      <p:bldP spid="4099" grpId="0" animBg="1"/>
      <p:bldP spid="15" grpId="0" animBg="1"/>
      <p:bldP spid="16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8600" name="Text Box 8"/>
          <p:cNvSpPr txBox="1">
            <a:spLocks noChangeArrowheads="1"/>
          </p:cNvSpPr>
          <p:nvPr/>
        </p:nvSpPr>
        <p:spPr bwMode="auto">
          <a:xfrm>
            <a:off x="0" y="820212"/>
            <a:ext cx="1350050" cy="600164"/>
          </a:xfrm>
          <a:prstGeom prst="rect">
            <a:avLst/>
          </a:prstGeom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defTabSz="762000"/>
            <a:r>
              <a:rPr lang="cs-CZ" sz="3300" b="1" dirty="0" smtClean="0">
                <a:solidFill>
                  <a:srgbClr val="FF0000"/>
                </a:solidFill>
                <a:latin typeface="Calibri" pitchFamily="34" charset="0"/>
              </a:rPr>
              <a:t>1</a:t>
            </a:r>
            <a:r>
              <a:rPr lang="cs-CZ" sz="3300" b="1" dirty="0">
                <a:solidFill>
                  <a:srgbClr val="FF0000"/>
                </a:solidFill>
                <a:latin typeface="Calibri" pitchFamily="34" charset="0"/>
              </a:rPr>
              <a:t>. Sání</a:t>
            </a:r>
          </a:p>
        </p:txBody>
      </p:sp>
      <p:sp>
        <p:nvSpPr>
          <p:cNvPr id="238604" name="Text Box 12"/>
          <p:cNvSpPr txBox="1">
            <a:spLocks noChangeArrowheads="1"/>
          </p:cNvSpPr>
          <p:nvPr/>
        </p:nvSpPr>
        <p:spPr bwMode="auto">
          <a:xfrm>
            <a:off x="90488" y="5745163"/>
            <a:ext cx="8701087" cy="10064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0000" rIns="90000">
            <a:spAutoFit/>
          </a:bodyPr>
          <a:lstStyle/>
          <a:p>
            <a:pPr defTabSz="762000"/>
            <a:r>
              <a:rPr lang="cs-CZ" sz="3000" dirty="0">
                <a:latin typeface="Calibri" pitchFamily="34" charset="0"/>
              </a:rPr>
              <a:t>Sací ventil je otevřen, palivová směs se nasává do válce</a:t>
            </a:r>
          </a:p>
          <a:p>
            <a:pPr defTabSz="762000"/>
            <a:r>
              <a:rPr lang="cs-CZ" sz="3000" dirty="0">
                <a:latin typeface="Calibri" pitchFamily="34" charset="0"/>
              </a:rPr>
              <a:t>při pohybu pístu dolů.</a:t>
            </a:r>
          </a:p>
        </p:txBody>
      </p:sp>
      <p:sp>
        <p:nvSpPr>
          <p:cNvPr id="238622" name="Text Box 30"/>
          <p:cNvSpPr txBox="1">
            <a:spLocks noChangeArrowheads="1"/>
          </p:cNvSpPr>
          <p:nvPr/>
        </p:nvSpPr>
        <p:spPr bwMode="auto">
          <a:xfrm>
            <a:off x="384175" y="1420813"/>
            <a:ext cx="658813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 dirty="0">
                <a:latin typeface="Calibri" pitchFamily="34" charset="0"/>
              </a:rPr>
              <a:t>sání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19156" y="470244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0" y="0"/>
            <a:ext cx="9144000" cy="6001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 defTabSz="762000">
              <a:spcAft>
                <a:spcPct val="10000"/>
              </a:spcAft>
            </a:pPr>
            <a:r>
              <a:rPr lang="cs-CZ" sz="3300" b="1" dirty="0">
                <a:solidFill>
                  <a:prstClr val="black"/>
                </a:solidFill>
                <a:latin typeface="Calibri" pitchFamily="34" charset="0"/>
              </a:rPr>
              <a:t>Pracovní cyklus zážehového čtyřdobého motoru: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4" y="2115032"/>
            <a:ext cx="1760293" cy="2956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238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38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600" grpId="0" animBg="1"/>
      <p:bldP spid="238604" grpId="0" animBg="1"/>
      <p:bldP spid="238622" grpId="0" build="p"/>
      <p:bldP spid="6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9618" name="Text Box 2"/>
          <p:cNvSpPr txBox="1">
            <a:spLocks noChangeArrowheads="1"/>
          </p:cNvSpPr>
          <p:nvPr/>
        </p:nvSpPr>
        <p:spPr bwMode="auto">
          <a:xfrm>
            <a:off x="179388" y="179388"/>
            <a:ext cx="2392362" cy="600075"/>
          </a:xfrm>
          <a:prstGeom prst="rect">
            <a:avLst/>
          </a:prstGeom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defTabSz="762000"/>
            <a:r>
              <a:rPr lang="cs-CZ" sz="3300" b="1" dirty="0">
                <a:solidFill>
                  <a:srgbClr val="FF0000"/>
                </a:solidFill>
                <a:latin typeface="Calibri" pitchFamily="34" charset="0"/>
              </a:rPr>
              <a:t>2. Stlačování</a:t>
            </a:r>
          </a:p>
        </p:txBody>
      </p:sp>
      <p:sp>
        <p:nvSpPr>
          <p:cNvPr id="239619" name="Text Box 3"/>
          <p:cNvSpPr txBox="1">
            <a:spLocks noChangeArrowheads="1"/>
          </p:cNvSpPr>
          <p:nvPr/>
        </p:nvSpPr>
        <p:spPr bwMode="auto">
          <a:xfrm>
            <a:off x="90488" y="5745163"/>
            <a:ext cx="8843962" cy="554037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54000" rIns="54000">
            <a:spAutoFit/>
          </a:bodyPr>
          <a:lstStyle/>
          <a:p>
            <a:pPr defTabSz="762000"/>
            <a:r>
              <a:rPr lang="cs-CZ" sz="3000" dirty="0">
                <a:latin typeface="Calibri" pitchFamily="34" charset="0"/>
              </a:rPr>
              <a:t>Palivová směs se stlačuje při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sz="3000" dirty="0">
                <a:latin typeface="Calibri" pitchFamily="34" charset="0"/>
              </a:rPr>
              <a:t>obou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sz="3000" dirty="0">
                <a:latin typeface="Calibri" pitchFamily="34" charset="0"/>
              </a:rPr>
              <a:t>uzavřených ventilech.</a:t>
            </a:r>
          </a:p>
        </p:txBody>
      </p:sp>
      <p:sp>
        <p:nvSpPr>
          <p:cNvPr id="6148" name="Text Box 9"/>
          <p:cNvSpPr txBox="1">
            <a:spLocks noChangeArrowheads="1"/>
          </p:cNvSpPr>
          <p:nvPr/>
        </p:nvSpPr>
        <p:spPr bwMode="auto">
          <a:xfrm>
            <a:off x="384175" y="1420813"/>
            <a:ext cx="658813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 dirty="0">
                <a:latin typeface="Calibri" pitchFamily="34" charset="0"/>
              </a:rPr>
              <a:t>sání</a:t>
            </a:r>
          </a:p>
        </p:txBody>
      </p:sp>
      <p:sp>
        <p:nvSpPr>
          <p:cNvPr id="239626" name="Text Box 10"/>
          <p:cNvSpPr txBox="1">
            <a:spLocks noChangeArrowheads="1"/>
          </p:cNvSpPr>
          <p:nvPr/>
        </p:nvSpPr>
        <p:spPr bwMode="auto">
          <a:xfrm>
            <a:off x="2189163" y="1414463"/>
            <a:ext cx="1501775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/>
          <a:p>
            <a:pPr defTabSz="762000"/>
            <a:r>
              <a:rPr lang="cs-CZ" sz="2600" i="1" dirty="0">
                <a:latin typeface="Calibri" pitchFamily="34" charset="0"/>
              </a:rPr>
              <a:t>stlačování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89500" y="474400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096" y="2147113"/>
            <a:ext cx="1721295" cy="2956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11" y="2156597"/>
            <a:ext cx="1760293" cy="2956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39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239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39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9618" grpId="0" build="p"/>
      <p:bldP spid="239619" grpId="0" animBg="1"/>
      <p:bldP spid="6148" grpId="0"/>
      <p:bldP spid="239626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0642" name="Text Box 2"/>
          <p:cNvSpPr txBox="1">
            <a:spLocks noChangeArrowheads="1"/>
          </p:cNvSpPr>
          <p:nvPr/>
        </p:nvSpPr>
        <p:spPr bwMode="auto">
          <a:xfrm>
            <a:off x="179388" y="179388"/>
            <a:ext cx="3935412" cy="600075"/>
          </a:xfrm>
          <a:prstGeom prst="rect">
            <a:avLst/>
          </a:prstGeom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defTabSz="762000"/>
            <a:r>
              <a:rPr lang="cs-CZ" sz="3300" b="1" dirty="0">
                <a:solidFill>
                  <a:srgbClr val="FF0000"/>
                </a:solidFill>
                <a:latin typeface="Calibri" pitchFamily="34" charset="0"/>
              </a:rPr>
              <a:t>3. Výbuch a rozpínání</a:t>
            </a:r>
          </a:p>
        </p:txBody>
      </p:sp>
      <p:sp>
        <p:nvSpPr>
          <p:cNvPr id="240643" name="Text Box 3"/>
          <p:cNvSpPr txBox="1">
            <a:spLocks noChangeArrowheads="1"/>
          </p:cNvSpPr>
          <p:nvPr/>
        </p:nvSpPr>
        <p:spPr bwMode="auto">
          <a:xfrm>
            <a:off x="90488" y="5311775"/>
            <a:ext cx="9053512" cy="1477963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54000" rIns="54000">
            <a:spAutoFit/>
          </a:bodyPr>
          <a:lstStyle/>
          <a:p>
            <a:pPr defTabSz="762000"/>
            <a:r>
              <a:rPr lang="cs-CZ" sz="3000" dirty="0">
                <a:latin typeface="Calibri" pitchFamily="34" charset="0"/>
              </a:rPr>
              <a:t>Stlačený plyn se zapálí elektrickou jiskrou. Tím se </a:t>
            </a:r>
            <a:r>
              <a:rPr lang="cs-CZ" sz="3000" dirty="0" smtClean="0">
                <a:latin typeface="Calibri" pitchFamily="34" charset="0"/>
              </a:rPr>
              <a:t>zvýší teplota </a:t>
            </a:r>
            <a:r>
              <a:rPr lang="cs-CZ" sz="3000" dirty="0">
                <a:latin typeface="Calibri" pitchFamily="34" charset="0"/>
              </a:rPr>
              <a:t>paliva, směs se rozpíná a pohybuje pístem směrem dolů.</a:t>
            </a:r>
          </a:p>
        </p:txBody>
      </p:sp>
      <p:sp>
        <p:nvSpPr>
          <p:cNvPr id="7172" name="Text Box 9"/>
          <p:cNvSpPr txBox="1">
            <a:spLocks noChangeArrowheads="1"/>
          </p:cNvSpPr>
          <p:nvPr/>
        </p:nvSpPr>
        <p:spPr bwMode="auto">
          <a:xfrm>
            <a:off x="384175" y="1420813"/>
            <a:ext cx="658885" cy="49244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 dirty="0" smtClean="0">
                <a:latin typeface="Calibri" pitchFamily="34" charset="0"/>
              </a:rPr>
              <a:t>sání</a:t>
            </a:r>
            <a:endParaRPr lang="cs-CZ" sz="2600" i="1" dirty="0">
              <a:latin typeface="Calibri" pitchFamily="34" charset="0"/>
            </a:endParaRPr>
          </a:p>
        </p:txBody>
      </p:sp>
      <p:sp>
        <p:nvSpPr>
          <p:cNvPr id="7173" name="Text Box 10"/>
          <p:cNvSpPr txBox="1">
            <a:spLocks noChangeArrowheads="1"/>
          </p:cNvSpPr>
          <p:nvPr/>
        </p:nvSpPr>
        <p:spPr bwMode="auto">
          <a:xfrm>
            <a:off x="2189163" y="1414463"/>
            <a:ext cx="1519237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/>
          <a:p>
            <a:pPr defTabSz="762000"/>
            <a:r>
              <a:rPr lang="cs-CZ" sz="2600" i="1">
                <a:latin typeface="Calibri" pitchFamily="34" charset="0"/>
              </a:rPr>
              <a:t>stlačování</a:t>
            </a:r>
          </a:p>
        </p:txBody>
      </p:sp>
      <p:sp>
        <p:nvSpPr>
          <p:cNvPr id="240651" name="Text Box 11"/>
          <p:cNvSpPr txBox="1">
            <a:spLocks noChangeArrowheads="1"/>
          </p:cNvSpPr>
          <p:nvPr/>
        </p:nvSpPr>
        <p:spPr bwMode="auto">
          <a:xfrm>
            <a:off x="3960813" y="1419225"/>
            <a:ext cx="1233145" cy="49244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 dirty="0" smtClean="0">
                <a:latin typeface="Calibri" pitchFamily="34" charset="0"/>
              </a:rPr>
              <a:t>zapálení</a:t>
            </a:r>
            <a:endParaRPr lang="cs-CZ" sz="2600" i="1" dirty="0">
              <a:latin typeface="Calibri" pitchFamily="34" charset="0"/>
            </a:endParaRPr>
          </a:p>
        </p:txBody>
      </p:sp>
      <p:sp>
        <p:nvSpPr>
          <p:cNvPr id="240652" name="Text Box 12"/>
          <p:cNvSpPr txBox="1">
            <a:spLocks noChangeArrowheads="1"/>
          </p:cNvSpPr>
          <p:nvPr/>
        </p:nvSpPr>
        <p:spPr bwMode="auto">
          <a:xfrm>
            <a:off x="5162550" y="1416050"/>
            <a:ext cx="2000250" cy="4921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/>
          <a:p>
            <a:pPr defTabSz="762000"/>
            <a:r>
              <a:rPr lang="cs-CZ" sz="2600" i="1" dirty="0">
                <a:latin typeface="Calibri" pitchFamily="34" charset="0"/>
              </a:rPr>
              <a:t>a    rozpínání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21538" y="4743951"/>
            <a:ext cx="804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 </a:t>
            </a:r>
            <a:endParaRPr lang="cs-CZ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4" y="2115032"/>
            <a:ext cx="1760293" cy="2956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096" y="2147113"/>
            <a:ext cx="1721295" cy="2956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317" y="2156954"/>
            <a:ext cx="1601098" cy="291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156954"/>
            <a:ext cx="1491621" cy="291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40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240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40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40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42" grpId="0" build="p"/>
      <p:bldP spid="240643" grpId="0" animBg="1"/>
      <p:bldP spid="7172" grpId="0"/>
      <p:bldP spid="7173" grpId="0"/>
      <p:bldP spid="240651" grpId="0"/>
      <p:bldP spid="2406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242" name="Text Box 2"/>
          <p:cNvSpPr txBox="1">
            <a:spLocks noChangeArrowheads="1"/>
          </p:cNvSpPr>
          <p:nvPr/>
        </p:nvSpPr>
        <p:spPr bwMode="auto">
          <a:xfrm>
            <a:off x="179388" y="179388"/>
            <a:ext cx="1682750" cy="600075"/>
          </a:xfrm>
          <a:prstGeom prst="rect">
            <a:avLst/>
          </a:prstGeom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defTabSz="762000"/>
            <a:r>
              <a:rPr lang="cs-CZ" sz="3300" b="1" dirty="0">
                <a:solidFill>
                  <a:srgbClr val="FF0000"/>
                </a:solidFill>
                <a:latin typeface="Calibri" pitchFamily="34" charset="0"/>
              </a:rPr>
              <a:t>4. Výfuk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90488" y="5311775"/>
            <a:ext cx="107950" cy="5334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endParaRPr lang="cs-CZ" sz="29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84175" y="1420813"/>
            <a:ext cx="1300163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>
                <a:latin typeface="Calibri" pitchFamily="34" charset="0"/>
              </a:rPr>
              <a:t>nasávání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2189163" y="1414463"/>
            <a:ext cx="1519237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/>
          <a:p>
            <a:pPr defTabSz="762000"/>
            <a:r>
              <a:rPr lang="cs-CZ" sz="2600" i="1">
                <a:latin typeface="Calibri" pitchFamily="34" charset="0"/>
              </a:rPr>
              <a:t>stlačování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3960813" y="1419225"/>
            <a:ext cx="1050925" cy="4921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>
                <a:latin typeface="Calibri" pitchFamily="34" charset="0"/>
              </a:rPr>
              <a:t>výbuch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5248275" y="1401763"/>
            <a:ext cx="1874838" cy="4921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>
                <a:latin typeface="Calibri" pitchFamily="34" charset="0"/>
              </a:rPr>
              <a:t>a    rozpínání</a:t>
            </a:r>
          </a:p>
        </p:txBody>
      </p:sp>
      <p:sp>
        <p:nvSpPr>
          <p:cNvPr id="266252" name="Text Box 12"/>
          <p:cNvSpPr txBox="1">
            <a:spLocks noChangeArrowheads="1"/>
          </p:cNvSpPr>
          <p:nvPr/>
        </p:nvSpPr>
        <p:spPr bwMode="auto">
          <a:xfrm>
            <a:off x="117186" y="5541963"/>
            <a:ext cx="8864600" cy="101600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54000" rIns="54000">
            <a:spAutoFit/>
          </a:bodyPr>
          <a:lstStyle/>
          <a:p>
            <a:pPr defTabSz="762000"/>
            <a:r>
              <a:rPr lang="cs-CZ" sz="3000" dirty="0">
                <a:latin typeface="Calibri" pitchFamily="34" charset="0"/>
              </a:rPr>
              <a:t>Otevře se výfukový ventil, spálené plyny jsou vytlačeny z válce ven.</a:t>
            </a:r>
            <a:endParaRPr lang="cs-CZ" sz="29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66254" name="Text Box 14"/>
          <p:cNvSpPr txBox="1">
            <a:spLocks noChangeArrowheads="1"/>
          </p:cNvSpPr>
          <p:nvPr/>
        </p:nvSpPr>
        <p:spPr bwMode="auto">
          <a:xfrm>
            <a:off x="7697788" y="1398588"/>
            <a:ext cx="803275" cy="4889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lIns="54000" rIns="54000">
            <a:spAutoFit/>
          </a:bodyPr>
          <a:lstStyle/>
          <a:p>
            <a:pPr defTabSz="762000"/>
            <a:r>
              <a:rPr lang="cs-CZ" sz="2600" i="1" dirty="0">
                <a:latin typeface="Calibri" pitchFamily="34" charset="0"/>
              </a:rPr>
              <a:t>výfuk</a:t>
            </a:r>
          </a:p>
        </p:txBody>
      </p:sp>
      <p:sp>
        <p:nvSpPr>
          <p:cNvPr id="2" name="Obdélník 1"/>
          <p:cNvSpPr/>
          <p:nvPr/>
        </p:nvSpPr>
        <p:spPr>
          <a:xfrm>
            <a:off x="8403318" y="511333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</a:t>
            </a:r>
            <a:r>
              <a:rPr lang="cs-CZ" dirty="0"/>
              <a:t>5</a:t>
            </a:r>
            <a:r>
              <a:rPr lang="cs-CZ" dirty="0" smtClean="0"/>
              <a:t>]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74" y="1929040"/>
            <a:ext cx="7014157" cy="301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391" y="1935966"/>
            <a:ext cx="1731568" cy="3005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66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66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266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52" grpId="0" animBg="1"/>
      <p:bldP spid="26625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260648"/>
            <a:ext cx="4536504" cy="604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148064" y="1196752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Sání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/>
              <a:t>Stlačování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/>
              <a:t>Výbuch a rozpínání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/>
              <a:t>Výfuk</a:t>
            </a:r>
            <a:endParaRPr lang="cs-CZ" sz="2400" b="1" dirty="0"/>
          </a:p>
        </p:txBody>
      </p:sp>
      <p:sp>
        <p:nvSpPr>
          <p:cNvPr id="2" name="Obdélník 1"/>
          <p:cNvSpPr/>
          <p:nvPr/>
        </p:nvSpPr>
        <p:spPr>
          <a:xfrm>
            <a:off x="790355" y="6036520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</a:t>
            </a:r>
            <a:r>
              <a:rPr lang="cs-CZ" dirty="0"/>
              <a:t>6</a:t>
            </a:r>
            <a:r>
              <a:rPr lang="cs-CZ" dirty="0" smtClean="0"/>
              <a:t>]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ornelsen.de/physikextra/images/motor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086" y="109499"/>
            <a:ext cx="7200800" cy="5082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149886" y="4824946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sp>
        <p:nvSpPr>
          <p:cNvPr id="4" name="Text Box 12"/>
          <p:cNvSpPr txBox="1">
            <a:spLocks noChangeArrowheads="1"/>
          </p:cNvSpPr>
          <p:nvPr/>
        </p:nvSpPr>
        <p:spPr bwMode="auto">
          <a:xfrm>
            <a:off x="146027" y="5380672"/>
            <a:ext cx="8864600" cy="1477328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54000" rIns="54000">
            <a:spAutoFit/>
          </a:bodyPr>
          <a:lstStyle/>
          <a:p>
            <a:pPr defTabSz="762000"/>
            <a:r>
              <a:rPr lang="cs-CZ" sz="3000" dirty="0" smtClean="0">
                <a:latin typeface="Calibri" pitchFamily="34" charset="0"/>
              </a:rPr>
              <a:t>Ve čtyřválcovém motoru je vždy každý válec v jiném pracovním cyklu. Práci koná vždy jen jeden válec, který je ve fázi rozpínání.</a:t>
            </a:r>
            <a:endParaRPr lang="cs-CZ" sz="2900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4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Diesel-smok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764704"/>
            <a:ext cx="3168352" cy="3981175"/>
          </a:xfrm>
          <a:prstGeom prst="rect">
            <a:avLst/>
          </a:prstGeom>
          <a:noFill/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5976" y="1178301"/>
            <a:ext cx="4559817" cy="3133245"/>
          </a:xfrm>
          <a:prstGeom prst="rect">
            <a:avLst/>
          </a:prstGeom>
          <a:noFill/>
        </p:spPr>
      </p:pic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00164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300" b="1" dirty="0" smtClean="0">
                <a:latin typeface="Calibri" pitchFamily="34" charset="0"/>
              </a:rPr>
              <a:t>Vznětový motor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525562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- masivnější motor    </a:t>
            </a:r>
            <a:r>
              <a:rPr lang="cs-CZ" sz="2800" dirty="0" smtClean="0"/>
              <a:t>  v </a:t>
            </a:r>
            <a:r>
              <a:rPr lang="cs-CZ" sz="2800" dirty="0" smtClean="0"/>
              <a:t>náklaďácích, lokomotivách, lodích</a:t>
            </a:r>
            <a:endParaRPr lang="cs-CZ" sz="2800" dirty="0"/>
          </a:p>
        </p:txBody>
      </p:sp>
      <p:sp>
        <p:nvSpPr>
          <p:cNvPr id="6" name="Line 4"/>
          <p:cNvSpPr>
            <a:spLocks noChangeShapeType="1"/>
          </p:cNvSpPr>
          <p:nvPr/>
        </p:nvSpPr>
        <p:spPr bwMode="auto">
          <a:xfrm>
            <a:off x="2970014" y="5520355"/>
            <a:ext cx="252412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733256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- těžší než motory zážehové, má větší účinnost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23528" y="4745879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[8]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420144" y="4361019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[9]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2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Text Box 2"/>
          <p:cNvSpPr txBox="1">
            <a:spLocks noChangeArrowheads="1"/>
          </p:cNvSpPr>
          <p:nvPr/>
        </p:nvSpPr>
        <p:spPr bwMode="auto">
          <a:xfrm>
            <a:off x="0" y="0"/>
            <a:ext cx="9144000" cy="5953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defTabSz="762000">
              <a:spcAft>
                <a:spcPct val="10000"/>
              </a:spcAft>
            </a:pPr>
            <a:r>
              <a:rPr lang="cs-CZ" sz="3300" b="1" dirty="0">
                <a:solidFill>
                  <a:srgbClr val="FF0000"/>
                </a:solidFill>
              </a:rPr>
              <a:t>Vznětový čtyřdobý motor (Dieselův motor)</a:t>
            </a:r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0" y="4437112"/>
            <a:ext cx="9144000" cy="310854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/>
              <a:t> - obdobná </a:t>
            </a:r>
            <a:r>
              <a:rPr lang="cs-CZ" sz="2800" dirty="0" smtClean="0"/>
              <a:t>konstrukce jako motor zážehový</a:t>
            </a:r>
            <a:endParaRPr lang="cs-CZ" sz="2800" dirty="0"/>
          </a:p>
          <a:p>
            <a:r>
              <a:rPr lang="cs-CZ" sz="2800" dirty="0"/>
              <a:t> - nemá svíčku</a:t>
            </a:r>
          </a:p>
          <a:p>
            <a:r>
              <a:rPr lang="cs-CZ" sz="2800" dirty="0"/>
              <a:t> - do válce se nasaje vzduch a jehla vstříkne </a:t>
            </a:r>
            <a:r>
              <a:rPr lang="cs-CZ" sz="2800" dirty="0" smtClean="0"/>
              <a:t>naftu</a:t>
            </a:r>
          </a:p>
          <a:p>
            <a:pPr>
              <a:buFontTx/>
              <a:buChar char="-"/>
            </a:pPr>
            <a:r>
              <a:rPr lang="cs-CZ" sz="2800" dirty="0" smtClean="0"/>
              <a:t>  neboť je vzduch zahřát stlačením na vysokou teplotu,</a:t>
            </a:r>
          </a:p>
          <a:p>
            <a:r>
              <a:rPr lang="cs-CZ" sz="2800" dirty="0" smtClean="0"/>
              <a:t>    vstříknutá směs se samovolně zapálí</a:t>
            </a:r>
          </a:p>
          <a:p>
            <a:endParaRPr lang="cs-CZ" sz="2800" dirty="0"/>
          </a:p>
          <a:p>
            <a:r>
              <a:rPr lang="cs-CZ" sz="2800" dirty="0"/>
              <a:t> </a:t>
            </a:r>
          </a:p>
        </p:txBody>
      </p:sp>
      <p:sp>
        <p:nvSpPr>
          <p:cNvPr id="268298" name="Text Box 10"/>
          <p:cNvSpPr txBox="1">
            <a:spLocks noChangeArrowheads="1"/>
          </p:cNvSpPr>
          <p:nvPr/>
        </p:nvSpPr>
        <p:spPr bwMode="auto">
          <a:xfrm>
            <a:off x="692150" y="3913188"/>
            <a:ext cx="161766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dirty="0"/>
              <a:t>1. sání</a:t>
            </a:r>
          </a:p>
        </p:txBody>
      </p:sp>
      <p:sp>
        <p:nvSpPr>
          <p:cNvPr id="268299" name="Text Box 11"/>
          <p:cNvSpPr txBox="1">
            <a:spLocks noChangeArrowheads="1"/>
          </p:cNvSpPr>
          <p:nvPr/>
        </p:nvSpPr>
        <p:spPr bwMode="auto">
          <a:xfrm>
            <a:off x="2693988" y="3911600"/>
            <a:ext cx="1908175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 dirty="0"/>
              <a:t>2. stlačování</a:t>
            </a:r>
          </a:p>
        </p:txBody>
      </p:sp>
      <p:sp>
        <p:nvSpPr>
          <p:cNvPr id="268300" name="Text Box 12"/>
          <p:cNvSpPr txBox="1">
            <a:spLocks noChangeArrowheads="1"/>
          </p:cNvSpPr>
          <p:nvPr/>
        </p:nvSpPr>
        <p:spPr bwMode="auto">
          <a:xfrm>
            <a:off x="4911725" y="3911600"/>
            <a:ext cx="192246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/>
              <a:t>3. rozpínání</a:t>
            </a:r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7234238" y="3911600"/>
            <a:ext cx="1617662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r>
              <a:rPr lang="cs-CZ"/>
              <a:t>4. výfuk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356707" y="3820822"/>
            <a:ext cx="612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[10]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803401"/>
            <a:ext cx="1757197" cy="3080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03400"/>
            <a:ext cx="1775182" cy="3080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163" y="813310"/>
            <a:ext cx="1807220" cy="3060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071" y="831065"/>
            <a:ext cx="1911036" cy="3053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68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68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268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268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268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68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68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68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268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 animBg="1"/>
      <p:bldP spid="268298" grpId="0"/>
      <p:bldP spid="268299" grpId="0"/>
      <p:bldP spid="26830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868" y="834364"/>
            <a:ext cx="2994540" cy="5330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266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000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300" b="1" dirty="0" smtClean="0">
                <a:latin typeface="Calibri" pitchFamily="34" charset="0"/>
              </a:rPr>
              <a:t>Válec zážehového dvoudobého motoru 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11268" name="Text Box 10"/>
          <p:cNvSpPr txBox="1">
            <a:spLocks noChangeArrowheads="1"/>
          </p:cNvSpPr>
          <p:nvPr/>
        </p:nvSpPr>
        <p:spPr bwMode="auto">
          <a:xfrm>
            <a:off x="6811963" y="2968625"/>
            <a:ext cx="2339975" cy="5238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výfukový otvor</a:t>
            </a:r>
          </a:p>
        </p:txBody>
      </p:sp>
      <p:sp>
        <p:nvSpPr>
          <p:cNvPr id="11269" name="Text Box 11"/>
          <p:cNvSpPr txBox="1">
            <a:spLocks noChangeArrowheads="1"/>
          </p:cNvSpPr>
          <p:nvPr/>
        </p:nvSpPr>
        <p:spPr bwMode="auto">
          <a:xfrm>
            <a:off x="6873875" y="4200525"/>
            <a:ext cx="1595438" cy="5238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sací otvor</a:t>
            </a:r>
          </a:p>
        </p:txBody>
      </p:sp>
      <p:sp>
        <p:nvSpPr>
          <p:cNvPr id="11270" name="Text Box 12"/>
          <p:cNvSpPr txBox="1">
            <a:spLocks noChangeArrowheads="1"/>
          </p:cNvSpPr>
          <p:nvPr/>
        </p:nvSpPr>
        <p:spPr bwMode="auto">
          <a:xfrm>
            <a:off x="0" y="4071938"/>
            <a:ext cx="2757488" cy="5238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přepouštěcí kanál</a:t>
            </a:r>
          </a:p>
        </p:txBody>
      </p:sp>
      <p:sp>
        <p:nvSpPr>
          <p:cNvPr id="11271" name="Line 13"/>
          <p:cNvSpPr>
            <a:spLocks noChangeShapeType="1"/>
          </p:cNvSpPr>
          <p:nvPr/>
        </p:nvSpPr>
        <p:spPr bwMode="auto">
          <a:xfrm flipV="1">
            <a:off x="2757488" y="3861047"/>
            <a:ext cx="878408" cy="466334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Line 14"/>
          <p:cNvSpPr>
            <a:spLocks noChangeShapeType="1"/>
          </p:cNvSpPr>
          <p:nvPr/>
        </p:nvSpPr>
        <p:spPr bwMode="auto">
          <a:xfrm flipH="1" flipV="1">
            <a:off x="5803898" y="2800092"/>
            <a:ext cx="998537" cy="43047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1273" name="Line 15"/>
          <p:cNvSpPr>
            <a:spLocks noChangeShapeType="1"/>
          </p:cNvSpPr>
          <p:nvPr/>
        </p:nvSpPr>
        <p:spPr bwMode="auto">
          <a:xfrm flipH="1" flipV="1">
            <a:off x="6012159" y="3861047"/>
            <a:ext cx="864095" cy="648071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0" name="Line 14"/>
          <p:cNvSpPr>
            <a:spLocks noChangeShapeType="1"/>
          </p:cNvSpPr>
          <p:nvPr/>
        </p:nvSpPr>
        <p:spPr bwMode="auto">
          <a:xfrm flipH="1">
            <a:off x="4932037" y="2492896"/>
            <a:ext cx="1944217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1" name="Text Box 10"/>
          <p:cNvSpPr txBox="1">
            <a:spLocks noChangeArrowheads="1"/>
          </p:cNvSpPr>
          <p:nvPr/>
        </p:nvSpPr>
        <p:spPr bwMode="auto">
          <a:xfrm>
            <a:off x="6876256" y="2276872"/>
            <a:ext cx="712824" cy="52322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>
                <a:latin typeface="Calibri" pitchFamily="34" charset="0"/>
              </a:rPr>
              <a:t>píst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Text Box 10"/>
          <p:cNvSpPr txBox="1">
            <a:spLocks noChangeArrowheads="1"/>
          </p:cNvSpPr>
          <p:nvPr/>
        </p:nvSpPr>
        <p:spPr bwMode="auto">
          <a:xfrm>
            <a:off x="6876256" y="1340768"/>
            <a:ext cx="924805" cy="52322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>
                <a:latin typeface="Calibri" pitchFamily="34" charset="0"/>
              </a:rPr>
              <a:t>válec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3" name="Line 14"/>
          <p:cNvSpPr>
            <a:spLocks noChangeShapeType="1"/>
          </p:cNvSpPr>
          <p:nvPr/>
        </p:nvSpPr>
        <p:spPr bwMode="auto">
          <a:xfrm flipH="1">
            <a:off x="4932038" y="1628800"/>
            <a:ext cx="1944218" cy="2351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4788024" y="908720"/>
            <a:ext cx="2016224" cy="2351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5" name="Text Box 10"/>
          <p:cNvSpPr txBox="1">
            <a:spLocks noChangeArrowheads="1"/>
          </p:cNvSpPr>
          <p:nvPr/>
        </p:nvSpPr>
        <p:spPr bwMode="auto">
          <a:xfrm>
            <a:off x="6804248" y="620688"/>
            <a:ext cx="1045094" cy="52322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>
                <a:latin typeface="Calibri" pitchFamily="34" charset="0"/>
              </a:rPr>
              <a:t>svíčka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323528" y="4941168"/>
            <a:ext cx="2105320" cy="52322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 smtClean="0">
                <a:latin typeface="Calibri" pitchFamily="34" charset="0"/>
              </a:rPr>
              <a:t>kliková hřídel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7" name="Line 13"/>
          <p:cNvSpPr>
            <a:spLocks noChangeShapeType="1"/>
          </p:cNvSpPr>
          <p:nvPr/>
        </p:nvSpPr>
        <p:spPr bwMode="auto">
          <a:xfrm flipV="1">
            <a:off x="2411760" y="4185082"/>
            <a:ext cx="1944216" cy="105046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31538" y="5879971"/>
            <a:ext cx="612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[11]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8" grpId="0" animBg="1"/>
      <p:bldP spid="11269" grpId="0" animBg="1"/>
      <p:bldP spid="11270" grpId="0" animBg="1"/>
      <p:bldP spid="11271" grpId="0" animBg="1"/>
      <p:bldP spid="11272" grpId="0" animBg="1"/>
      <p:bldP spid="11273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0" y="0"/>
            <a:ext cx="9144000" cy="6000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defTabSz="762000">
              <a:spcAft>
                <a:spcPct val="10000"/>
              </a:spcAft>
            </a:pPr>
            <a:r>
              <a:rPr lang="cs-CZ" sz="3300" b="1" dirty="0">
                <a:latin typeface="Calibri" pitchFamily="34" charset="0"/>
              </a:rPr>
              <a:t>Pracovní cyklus zážehového dvoudobého motoru 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755576" y="764704"/>
            <a:ext cx="3105150" cy="52322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54000" rIns="54000">
            <a:spAutoFit/>
          </a:bodyPr>
          <a:lstStyle/>
          <a:p>
            <a:pPr defTabSz="762000"/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1. Sání a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stlačování</a:t>
            </a:r>
            <a:endParaRPr lang="cs-CZ" sz="28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2294" name="Obdélník 5"/>
          <p:cNvSpPr>
            <a:spLocks noChangeArrowheads="1"/>
          </p:cNvSpPr>
          <p:nvPr/>
        </p:nvSpPr>
        <p:spPr bwMode="auto">
          <a:xfrm>
            <a:off x="5004048" y="764704"/>
            <a:ext cx="32504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defTabSz="762000"/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2. Rozpínání a výfuk </a:t>
            </a:r>
          </a:p>
        </p:txBody>
      </p:sp>
      <p:sp>
        <p:nvSpPr>
          <p:cNvPr id="9" name="Obdélník 8"/>
          <p:cNvSpPr/>
          <p:nvPr/>
        </p:nvSpPr>
        <p:spPr>
          <a:xfrm>
            <a:off x="8351838" y="6236170"/>
            <a:ext cx="612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[11]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002" y="1316854"/>
            <a:ext cx="2884723" cy="5135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907" y="1474377"/>
            <a:ext cx="2993077" cy="491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/>
      <p:bldP spid="12291" grpId="0"/>
      <p:bldP spid="12294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cbr600f.mysteria.cz/Jaknato/Motor/Wankel%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0688"/>
            <a:ext cx="4104456" cy="411271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Wanklův motor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6628" name="Picture 4" descr="http://cbr600f.mysteria.cz/Jaknato/Motor/Wankel%200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771523"/>
            <a:ext cx="2592288" cy="208647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008" y="5089443"/>
            <a:ext cx="44644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Motor s otáčivým pohybem pístu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9504" y="548680"/>
            <a:ext cx="4464496" cy="526297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Tento motor má vyšší spotřebu benzínu, proto se v dnešní době příliš nevyužívá.</a:t>
            </a:r>
          </a:p>
          <a:p>
            <a:r>
              <a:rPr lang="cs-CZ" sz="2400" dirty="0" smtClean="0"/>
              <a:t>Ve světě si výrobu Wankelova motoru pro automobily udržela japonská Mazda a ruská Lada. Mazda ho používá ve sportovních automobilech (momentálně Mazda RX8) a Lada ve vozidlech ozbrojených složek Ruska. Ve sportovních automobilech vyšší spotřeba nehraje takovou roli a Rusko nemělo nikdy nedostatek ropy.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44008" y="6211669"/>
            <a:ext cx="4499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dailymotion.com</a:t>
            </a:r>
            <a:r>
              <a:rPr lang="cs-CZ" dirty="0" smtClean="0">
                <a:hlinkClick r:id="rId4"/>
              </a:rPr>
              <a:t>/video/x8au0l_</a:t>
            </a:r>
            <a:r>
              <a:rPr lang="cs-CZ" dirty="0" err="1" smtClean="0">
                <a:hlinkClick r:id="rId4"/>
              </a:rPr>
              <a:t>moteur</a:t>
            </a:r>
            <a:r>
              <a:rPr lang="cs-CZ" dirty="0" smtClean="0">
                <a:hlinkClick r:id="rId4"/>
              </a:rPr>
              <a:t>-a-piston-</a:t>
            </a:r>
            <a:r>
              <a:rPr lang="cs-CZ" dirty="0" err="1" smtClean="0">
                <a:hlinkClick r:id="rId4"/>
              </a:rPr>
              <a:t>rotatif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moteur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wank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tech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03532" y="4706696"/>
            <a:ext cx="612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[12]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3063" y="6350168"/>
            <a:ext cx="612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</a:t>
            </a:r>
            <a:r>
              <a:rPr lang="cs-CZ" dirty="0" smtClean="0"/>
              <a:t>13]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6" grpId="1" animBg="1"/>
      <p:bldP spid="7" grpId="0" animBg="1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57943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Otázky: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8053" name="Text Box 5"/>
          <p:cNvSpPr txBox="1">
            <a:spLocks noChangeArrowheads="1"/>
          </p:cNvSpPr>
          <p:nvPr/>
        </p:nvSpPr>
        <p:spPr bwMode="auto">
          <a:xfrm>
            <a:off x="0" y="692696"/>
            <a:ext cx="9144000" cy="6124754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800" dirty="0"/>
              <a:t>Popiš činnost zážehového čtyřdobého motoru během</a:t>
            </a:r>
          </a:p>
          <a:p>
            <a:pPr marL="457200" indent="-457200"/>
            <a:r>
              <a:rPr lang="cs-CZ" sz="2800" dirty="0"/>
              <a:t>     jednoho pracovního cyklu</a:t>
            </a:r>
            <a:r>
              <a:rPr lang="cs-CZ" sz="2800" dirty="0" smtClean="0"/>
              <a:t>.</a:t>
            </a:r>
          </a:p>
          <a:p>
            <a:pPr marL="457200" indent="-457200"/>
            <a:endParaRPr lang="cs-CZ" sz="2800" dirty="0"/>
          </a:p>
          <a:p>
            <a:pPr marL="514350" indent="-514350">
              <a:buAutoNum type="arabicPeriod" startAt="2"/>
            </a:pPr>
            <a:r>
              <a:rPr lang="cs-CZ" sz="2800" dirty="0" smtClean="0"/>
              <a:t>Popiš </a:t>
            </a:r>
            <a:r>
              <a:rPr lang="cs-CZ" sz="2800" dirty="0"/>
              <a:t>činnost zážehového dvoudobého motoru </a:t>
            </a:r>
            <a:r>
              <a:rPr lang="cs-CZ" sz="2800" dirty="0" smtClean="0"/>
              <a:t>během jednoho </a:t>
            </a:r>
            <a:r>
              <a:rPr lang="cs-CZ" sz="2800" dirty="0"/>
              <a:t>pracovního cyklu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 startAt="2"/>
            </a:pPr>
            <a:endParaRPr lang="cs-CZ" sz="2800" dirty="0"/>
          </a:p>
          <a:p>
            <a:pPr marL="457200" indent="-457200"/>
            <a:r>
              <a:rPr lang="cs-CZ" sz="2800" dirty="0"/>
              <a:t>3.  Popiš činnost vznětového čtyřdobého motoru během</a:t>
            </a:r>
          </a:p>
          <a:p>
            <a:pPr marL="457200" indent="-457200"/>
            <a:r>
              <a:rPr lang="cs-CZ" sz="2800" dirty="0"/>
              <a:t>     jednoho pracovního cyklu</a:t>
            </a:r>
            <a:r>
              <a:rPr lang="cs-CZ" sz="2800" dirty="0" smtClean="0"/>
              <a:t>.</a:t>
            </a:r>
          </a:p>
          <a:p>
            <a:pPr marL="457200" indent="-457200"/>
            <a:endParaRPr lang="cs-CZ" sz="2800" dirty="0"/>
          </a:p>
          <a:p>
            <a:pPr marL="457200" indent="-457200">
              <a:buFontTx/>
              <a:buAutoNum type="arabicPeriod" startAt="4"/>
            </a:pPr>
            <a:r>
              <a:rPr lang="cs-CZ" sz="2800" dirty="0"/>
              <a:t>V jakých vozidlech se používá vznětový čtyřdobý </a:t>
            </a:r>
          </a:p>
          <a:p>
            <a:pPr marL="457200" indent="-457200"/>
            <a:r>
              <a:rPr lang="cs-CZ" sz="2800" dirty="0"/>
              <a:t>     motor (naftový motor</a:t>
            </a:r>
            <a:r>
              <a:rPr lang="cs-CZ" sz="2800" dirty="0" smtClean="0"/>
              <a:t>)?</a:t>
            </a:r>
          </a:p>
          <a:p>
            <a:pPr marL="457200" indent="-457200"/>
            <a:endParaRPr lang="cs-CZ" sz="2800" dirty="0"/>
          </a:p>
          <a:p>
            <a:pPr marL="457200" indent="-457200">
              <a:buFontTx/>
              <a:buAutoNum type="arabicPeriod" startAt="5"/>
            </a:pPr>
            <a:r>
              <a:rPr lang="cs-CZ" sz="2800" dirty="0"/>
              <a:t>Vysvětli, čím se odlišují vznětové a zážehové motory.</a:t>
            </a:r>
          </a:p>
          <a:p>
            <a:pPr marL="457200" indent="-457200"/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cs-CZ" sz="1400" dirty="0" smtClean="0"/>
              <a:t>http://cs.wikipedia.org/wiki/Wankel%C5%AFv_motor</a:t>
            </a:r>
          </a:p>
          <a:p>
            <a:r>
              <a:rPr lang="cs-CZ" sz="1400" dirty="0" smtClean="0"/>
              <a:t>[1]</a:t>
            </a:r>
          </a:p>
          <a:p>
            <a:r>
              <a:rPr lang="cs-CZ" sz="1400" dirty="0" smtClean="0"/>
              <a:t>Klipart z www.microsoft.office </a:t>
            </a:r>
            <a:r>
              <a:rPr lang="cs-CZ" sz="1400" dirty="0" err="1" smtClean="0"/>
              <a:t>cz</a:t>
            </a:r>
            <a:endParaRPr lang="cs-CZ" sz="1400" dirty="0" smtClean="0"/>
          </a:p>
          <a:p>
            <a:r>
              <a:rPr lang="cs-CZ" sz="1400" dirty="0" smtClean="0"/>
              <a:t>[2]</a:t>
            </a:r>
            <a:endParaRPr lang="cs-CZ" sz="1400" dirty="0"/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upload.wikimedia.org/wikipedia/commons/2/24/Lawn_mower.jpg</a:t>
            </a:r>
          </a:p>
          <a:p>
            <a:r>
              <a:rPr lang="cs-CZ" sz="1400" dirty="0" smtClean="0"/>
              <a:t>[3]</a:t>
            </a:r>
            <a:endParaRPr lang="cs-CZ" sz="1400" dirty="0"/>
          </a:p>
          <a:p>
            <a:r>
              <a:rPr lang="cs-CZ" sz="1400" dirty="0"/>
              <a:t>http://</a:t>
            </a:r>
            <a:r>
              <a:rPr lang="cs-CZ" sz="1400" dirty="0" smtClean="0"/>
              <a:t>www.tc101.cz/lpg/fotogalerie/showimg.php?section=peugeot406_30v6&amp;img=peugeot406_30v6_plneni&amp;det=805</a:t>
            </a:r>
          </a:p>
          <a:p>
            <a:r>
              <a:rPr lang="cs-CZ" sz="1400" dirty="0" smtClean="0"/>
              <a:t>[4]</a:t>
            </a:r>
            <a:endParaRPr lang="cs-CZ" sz="1400" dirty="0"/>
          </a:p>
          <a:p>
            <a:r>
              <a:rPr lang="cs-CZ" sz="1400" dirty="0"/>
              <a:t>http://</a:t>
            </a:r>
            <a:r>
              <a:rPr lang="cs-CZ" sz="1400" dirty="0" smtClean="0"/>
              <a:t>www.tc101.cz/lpg/fotogalerie/showimg.php?section=peugeot406_30v6&amp;img=peugeot406_30v6_motor&amp;det=805</a:t>
            </a:r>
          </a:p>
          <a:p>
            <a:r>
              <a:rPr lang="cs-CZ" sz="1400" dirty="0" smtClean="0"/>
              <a:t>[5]</a:t>
            </a:r>
          </a:p>
          <a:p>
            <a:r>
              <a:rPr lang="cs-CZ" sz="1400" dirty="0"/>
              <a:t>http://www.google.cz/imgres?q=z%C3%A1%C5%BEehov%C3%BD+motor&amp;hl=cs&amp;biw=1366&amp;bih=571&amp;gbv=2&amp;tbm=isch&amp;tbnid=vPfBbIxXt7lHdM:&amp;imgrefurl=http://audiklub.cz/techwiki/ctyrdoby-zazehovy-motor&amp;docid=A9qzpAMxQavz5M&amp;imgurl=http://</a:t>
            </a:r>
            <a:r>
              <a:rPr lang="cs-CZ" sz="1400" dirty="0" smtClean="0"/>
              <a:t>audiklub.cz/wiki_files/motory/ctyrtakt2.gif&amp;w=623&amp;h=235&amp;ei=pJ_LT8P1H9HoOcuB-fQP&amp;zoom=1&amp;iact=hc&amp;vpx=352&amp;vpy=21&amp;dur=291&amp;hovh=138&amp;hovw=366&amp;tx=251&amp;ty=83&amp;sig=101810909943249336466&amp;page=2&amp;tbnh=55&amp;tbnw=146&amp;start=12&amp;ndsp=30&amp;ved=1t:429,r:2,s:12,i:168</a:t>
            </a:r>
          </a:p>
          <a:p>
            <a:r>
              <a:rPr lang="cs-CZ" sz="1400" dirty="0"/>
              <a:t>[6]</a:t>
            </a:r>
          </a:p>
          <a:p>
            <a:r>
              <a:rPr lang="cs-CZ" sz="1400" dirty="0"/>
              <a:t>http://cs.wikipedia.org/wiki/Z%C3%A1%C5%BEehov%C3%BD_motor</a:t>
            </a:r>
          </a:p>
          <a:p>
            <a:r>
              <a:rPr lang="cs-CZ" sz="1400" dirty="0"/>
              <a:t>[7]</a:t>
            </a:r>
          </a:p>
          <a:p>
            <a:r>
              <a:rPr lang="cs-CZ" sz="1400" dirty="0"/>
              <a:t>http://www.google.cz/imgres?q=z%C3%A1%C5%BEehov%C3%BD+motor&amp;hl=cs&amp;biw=1366&amp;bih=571&amp;gbv=2&amp;tbm=isch&amp;tbnid=Az2VW0B6aQe-GM:&amp;imgrefurl=http://www.cornelsen.de/physikextra/htdocs/otto.html&amp;docid=UEiWS0nVuJU2QM&amp;imgurl=http://www.cornelsen.de/physikextra/images/motor.gif&amp;w=340&amp;h=240&amp;ei=pJ_LT8P1H9HoOcuB-fQP&amp;zoom=1&amp;iact=hc&amp;vpx=1018&amp;vpy=232&amp;dur=2063&amp;hovh=189&amp;hovw=267&amp;tx=59&amp;ty=96&amp;sig=101810909943249336466&amp;page=2&amp;tbnh=125&amp;tbnw=175&amp;start=12&amp;ndsp=30&amp;ved=1t:429,r:13,s:12,i:191</a:t>
            </a:r>
          </a:p>
          <a:p>
            <a:r>
              <a:rPr lang="cs-CZ" sz="1400" dirty="0"/>
              <a:t>[8]</a:t>
            </a:r>
          </a:p>
          <a:p>
            <a:r>
              <a:rPr lang="cs-CZ" sz="1400" dirty="0"/>
              <a:t>http://upload.wikimedia.org/wikipedia/commons/7/79/Diesel-smoke.jpg</a:t>
            </a:r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443"/>
            <a:ext cx="914400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[</a:t>
            </a:r>
            <a:r>
              <a:rPr lang="cs-CZ" sz="1400" dirty="0"/>
              <a:t>9</a:t>
            </a:r>
            <a:r>
              <a:rPr lang="cs-CZ" sz="1400" dirty="0" smtClean="0"/>
              <a:t>]</a:t>
            </a:r>
            <a:endParaRPr lang="cs-CZ" sz="1400" dirty="0"/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upload.wikimedia.org/wikipedia/commons/b/b1/Model_Engine_Luc_Viatour.jpg</a:t>
            </a:r>
          </a:p>
          <a:p>
            <a:r>
              <a:rPr lang="cs-CZ" sz="1400" dirty="0" smtClean="0"/>
              <a:t>[10]</a:t>
            </a:r>
            <a:endParaRPr lang="cs-CZ" sz="1400" dirty="0"/>
          </a:p>
          <a:p>
            <a:r>
              <a:rPr lang="cs-CZ" sz="1400" dirty="0"/>
              <a:t>http://www.google.cz/imgres?q=vzn%C4%9Btov%C3%BD+motor&amp;hl=cs&amp;gbv=2&amp;biw=1366&amp;bih=571&amp;tbm=isch&amp;tbnid=Zs1f0f_uaQ2u_M:&amp;imgrefurl=http://www.myrctoys.com/faqs/engine-diagrams-and-animations&amp;docid=dkdxsHcpjJf9SM&amp;imgurl=http://</a:t>
            </a:r>
            <a:r>
              <a:rPr lang="cs-CZ" sz="1400" dirty="0" smtClean="0"/>
              <a:t>www.myrctoys.com/engines/diesel.jpg&amp;w=619&amp;h=319&amp;ei=xabLT7vaLcaeOvyL_fgP&amp;zoom=1&amp;iact=hc&amp;vpx=232&amp;vpy=78&amp;dur=8496&amp;hovh=161&amp;hovw=313&amp;tx=197&amp;ty=75&amp;sig=101810909943249336466&amp;page=2&amp;tbnh=82&amp;tbnw=159&amp;start=13&amp;ndsp=28&amp;ved=1t:429,r:1,s:13,i:140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11]</a:t>
            </a:r>
            <a:endParaRPr lang="cs-CZ" sz="1400" dirty="0"/>
          </a:p>
          <a:p>
            <a:r>
              <a:rPr lang="cs-CZ" sz="1400" dirty="0"/>
              <a:t>http://www.google.cz/imgres?q=dvoudob%C3%BD+z%C3%A1%C5%BEehov%C3%BD+motor&amp;hl=cs&amp;gbv=2&amp;biw=1366&amp;bih=571&amp;tbm=isch&amp;tbnid=RZyMXpy9N05jMM:&amp;imgrefurl=http://fyzika.webovka.eu/zazehovy-motor.html&amp;docid=4tRbLzqX2WBbDM&amp;imgurl=http://</a:t>
            </a:r>
            <a:r>
              <a:rPr lang="cs-CZ" sz="1400" dirty="0" smtClean="0"/>
              <a:t>fyzika.webovka.eu/pictures/fyzika0003.png&amp;w=317&amp;h=181&amp;ei=56jLT5z6Co6UOvj80AU&amp;zoom=1&amp;iact=hc&amp;vpx=1037&amp;vpy=260&amp;dur=2921&amp;hovh=144&amp;hovw=253&amp;tx=163&amp;ty=95&amp;sig=101810909943249336466&amp;page=2&amp;tbnh=87&amp;tbnw=152&amp;start=13&amp;ndsp=29&amp;ved=1t:429,r:6,s:13,i:124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12]</a:t>
            </a:r>
          </a:p>
          <a:p>
            <a:r>
              <a:rPr lang="cs-CZ" sz="1400" dirty="0"/>
              <a:t>http://www.google.cz/imgres?q=wankel%C5%AFv+motor&amp;hl=cs&amp;biw=1366&amp;bih=571&amp;gbv=2&amp;tbm=isch&amp;tbnid=AsB99y1TFrpF3M:&amp;imgrefurl=http://auto.idnes.cz/wankeluv-rotacni-motor-jak-to-vlastne-funguje-f47-/ak_aktual.aspx%3Fc%3DA080401_015114_ak_aktual_vok&amp;docid=FAoJSaunbgLZ5M&amp;imgurl=http://</a:t>
            </a:r>
            <a:r>
              <a:rPr lang="cs-CZ" sz="1400" dirty="0" smtClean="0"/>
              <a:t>i.idnes.cz/08/041/gal/FDV223f0e_tec030604s.jpg&amp;w=460&amp;h=461&amp;ei=ha3LT_2WD8GfOoXyzfYP&amp;zoom=1&amp;iact=hc&amp;vpx=86&amp;vpy=124&amp;dur=207&amp;hovh=225&amp;hovw=224&amp;tx=122&amp;ty=115&amp;sig=101810909943249336466&amp;page=1&amp;tbnh=118&amp;tbnw=120&amp;start=0&amp;ndsp=23&amp;ved=1t:429,r:0,s:0,i:70</a:t>
            </a:r>
          </a:p>
          <a:p>
            <a:r>
              <a:rPr lang="cs-CZ" sz="1400" dirty="0"/>
              <a:t>[</a:t>
            </a:r>
            <a:r>
              <a:rPr lang="cs-CZ" sz="1400" dirty="0" smtClean="0"/>
              <a:t>13]</a:t>
            </a:r>
            <a:endParaRPr lang="cs-CZ" sz="1400" dirty="0"/>
          </a:p>
          <a:p>
            <a:r>
              <a:rPr lang="cs-CZ" sz="1400" dirty="0"/>
              <a:t>http://www.lochness.estranky.cz/fotoalbum/fotogalerie/wankeluv-motor-/chod.gif.-.html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9065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649</Words>
  <Application>Microsoft Office PowerPoint</Application>
  <PresentationFormat>Předvádění na obrazovce (4:3)</PresentationFormat>
  <Paragraphs>148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86</cp:revision>
  <dcterms:modified xsi:type="dcterms:W3CDTF">2012-06-03T18:49:58Z</dcterms:modified>
</cp:coreProperties>
</file>