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4" r:id="rId2"/>
    <p:sldId id="256" r:id="rId3"/>
    <p:sldId id="265" r:id="rId4"/>
    <p:sldId id="269" r:id="rId5"/>
    <p:sldId id="271" r:id="rId6"/>
    <p:sldId id="270" r:id="rId7"/>
    <p:sldId id="272" r:id="rId8"/>
    <p:sldId id="273" r:id="rId9"/>
    <p:sldId id="274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EEE355-51BA-4F8B-8637-90E97DD06B9A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A47DEC-8AD0-4F21-B962-B81D8A7593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1128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CB326D-CC13-49E0-BCE4-77369797950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53123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2EA03-A393-4EBC-AA85-15A720D1FD9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384297C-23EF-4AE0-96C6-1CD26AFC2EA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2EA03-A393-4EBC-AA85-15A720D1FD9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384297C-23EF-4AE0-96C6-1CD26AFC2EA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2EA03-A393-4EBC-AA85-15A720D1FD9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384297C-23EF-4AE0-96C6-1CD26AFC2EA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332EA03-A393-4EBC-AA85-15A720D1FD9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4297C-23EF-4AE0-96C6-1CD26AFC2EA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2EA03-A393-4EBC-AA85-15A720D1FD9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384297C-23EF-4AE0-96C6-1CD26AFC2EA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2EA03-A393-4EBC-AA85-15A720D1FD9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384297C-23EF-4AE0-96C6-1CD26AFC2E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2EA03-A393-4EBC-AA85-15A720D1FD9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384297C-23EF-4AE0-96C6-1CD26AFC2E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384297C-23EF-4AE0-96C6-1CD26AFC2EA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2EA03-A393-4EBC-AA85-15A720D1FD9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384297C-23EF-4AE0-96C6-1CD26AFC2EA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332EA03-A393-4EBC-AA85-15A720D1FD9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2EA03-A393-4EBC-AA85-15A720D1FD9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4297C-23EF-4AE0-96C6-1CD26AFC2EA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384297C-23EF-4AE0-96C6-1CD26AFC2EA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2EA03-A393-4EBC-AA85-15A720D1FD9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332EA03-A393-4EBC-AA85-15A720D1FD9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384297C-23EF-4AE0-96C6-1CD26AFC2EA7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74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4244255"/>
              </p:ext>
            </p:extLst>
          </p:nvPr>
        </p:nvGraphicFramePr>
        <p:xfrm>
          <a:off x="1665288" y="2975069"/>
          <a:ext cx="5813425" cy="283019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Jana Drtinová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smtClean="0"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VY_62_INOVACE_6018</a:t>
                      </a:r>
                      <a:endParaRPr lang="cs-CZ" sz="1200" b="0" i="0" u="none" strike="noStrike" dirty="0">
                        <a:solidFill>
                          <a:schemeClr val="tx2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Psaní adres v dopise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Psaní adres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Základy administrativy a finanční gramotnosti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 obsahuje pravidla psaní adres v dopise.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Žák umí správně v dopise napsat adresu.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8376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V dopise</a:t>
            </a:r>
            <a:endParaRPr lang="cs-CZ" sz="54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dirty="0" smtClean="0"/>
              <a:t>Psaní adres</a:t>
            </a:r>
            <a:endParaRPr lang="cs-CZ" sz="8800" dirty="0"/>
          </a:p>
        </p:txBody>
      </p:sp>
      <p:sp>
        <p:nvSpPr>
          <p:cNvPr id="4" name="Documents"/>
          <p:cNvSpPr>
            <a:spLocks noEditPoints="1" noChangeArrowheads="1"/>
          </p:cNvSpPr>
          <p:nvPr/>
        </p:nvSpPr>
        <p:spPr bwMode="auto">
          <a:xfrm>
            <a:off x="6588224" y="4221088"/>
            <a:ext cx="1352550" cy="1809750"/>
          </a:xfrm>
          <a:custGeom>
            <a:avLst/>
            <a:gdLst>
              <a:gd name="T0" fmla="*/ 0 w 21600"/>
              <a:gd name="T1" fmla="*/ 2800 h 21600"/>
              <a:gd name="T2" fmla="*/ 3468 w 21600"/>
              <a:gd name="T3" fmla="*/ 0 h 21600"/>
              <a:gd name="T4" fmla="*/ 21653 w 21600"/>
              <a:gd name="T5" fmla="*/ 18828 h 21600"/>
              <a:gd name="T6" fmla="*/ 19954 w 21600"/>
              <a:gd name="T7" fmla="*/ 20214 h 21600"/>
              <a:gd name="T8" fmla="*/ 18256 w 21600"/>
              <a:gd name="T9" fmla="*/ 21628 h 21600"/>
              <a:gd name="T10" fmla="*/ 19954 w 21600"/>
              <a:gd name="T11" fmla="*/ 1428 h 21600"/>
              <a:gd name="T12" fmla="*/ 18256 w 21600"/>
              <a:gd name="T13" fmla="*/ 2800 h 21600"/>
              <a:gd name="T14" fmla="*/ 1645 w 21600"/>
              <a:gd name="T15" fmla="*/ 1428 h 21600"/>
              <a:gd name="T16" fmla="*/ 21600 w 21600"/>
              <a:gd name="T17" fmla="*/ 0 h 21600"/>
              <a:gd name="T18" fmla="*/ 10800 w 21600"/>
              <a:gd name="T19" fmla="*/ 0 h 21600"/>
              <a:gd name="T20" fmla="*/ 0 w 21600"/>
              <a:gd name="T21" fmla="*/ 10800 h 21600"/>
              <a:gd name="T22" fmla="*/ 21600 w 21600"/>
              <a:gd name="T23" fmla="*/ 10800 h 21600"/>
              <a:gd name="T24" fmla="*/ 1645 w 21600"/>
              <a:gd name="T25" fmla="*/ 4171 h 21600"/>
              <a:gd name="T26" fmla="*/ 16522 w 21600"/>
              <a:gd name="T27" fmla="*/ 17314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T24" t="T25" r="T26" b="T27"/>
            <a:pathLst>
              <a:path w="21600" h="21600" extrusionOk="0">
                <a:moveTo>
                  <a:pt x="0" y="18014"/>
                </a:moveTo>
                <a:lnTo>
                  <a:pt x="0" y="2800"/>
                </a:lnTo>
                <a:lnTo>
                  <a:pt x="1645" y="2800"/>
                </a:lnTo>
                <a:lnTo>
                  <a:pt x="1645" y="1428"/>
                </a:lnTo>
                <a:lnTo>
                  <a:pt x="3468" y="1428"/>
                </a:lnTo>
                <a:lnTo>
                  <a:pt x="3468" y="0"/>
                </a:lnTo>
                <a:lnTo>
                  <a:pt x="21653" y="0"/>
                </a:lnTo>
                <a:lnTo>
                  <a:pt x="21653" y="18828"/>
                </a:lnTo>
                <a:lnTo>
                  <a:pt x="19954" y="18828"/>
                </a:lnTo>
                <a:lnTo>
                  <a:pt x="19954" y="20214"/>
                </a:lnTo>
                <a:lnTo>
                  <a:pt x="18256" y="20214"/>
                </a:lnTo>
                <a:lnTo>
                  <a:pt x="18256" y="21600"/>
                </a:lnTo>
                <a:lnTo>
                  <a:pt x="4434" y="21600"/>
                </a:lnTo>
                <a:lnTo>
                  <a:pt x="0" y="18014"/>
                </a:lnTo>
                <a:close/>
              </a:path>
              <a:path w="21600" h="21600" extrusionOk="0">
                <a:moveTo>
                  <a:pt x="3486" y="1428"/>
                </a:moveTo>
                <a:lnTo>
                  <a:pt x="19954" y="1428"/>
                </a:lnTo>
                <a:lnTo>
                  <a:pt x="19954" y="20214"/>
                </a:lnTo>
                <a:lnTo>
                  <a:pt x="18256" y="20214"/>
                </a:lnTo>
                <a:lnTo>
                  <a:pt x="18256" y="2800"/>
                </a:lnTo>
                <a:lnTo>
                  <a:pt x="1645" y="2800"/>
                </a:lnTo>
                <a:lnTo>
                  <a:pt x="1645" y="1428"/>
                </a:lnTo>
                <a:lnTo>
                  <a:pt x="3486" y="1428"/>
                </a:lnTo>
                <a:close/>
              </a:path>
              <a:path w="21600" h="21600" extrusionOk="0">
                <a:moveTo>
                  <a:pt x="0" y="18014"/>
                </a:moveTo>
                <a:lnTo>
                  <a:pt x="4434" y="18000"/>
                </a:lnTo>
                <a:lnTo>
                  <a:pt x="4434" y="21600"/>
                </a:lnTo>
                <a:lnTo>
                  <a:pt x="0" y="18014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3975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365792"/>
            <a:ext cx="8534400" cy="758952"/>
          </a:xfrm>
        </p:spPr>
        <p:txBody>
          <a:bodyPr>
            <a:noAutofit/>
          </a:bodyPr>
          <a:lstStyle/>
          <a:p>
            <a:r>
              <a:rPr lang="cs-CZ" sz="5400" dirty="0" smtClean="0"/>
              <a:t>Umístění adresy odesílatele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887088"/>
            <a:ext cx="8503920" cy="384616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Na hlavičkovém papíru je adresa odesílatele na dopisech předtištěna.</a:t>
            </a:r>
          </a:p>
          <a:p>
            <a:endParaRPr lang="cs-CZ" sz="3200" dirty="0" smtClean="0"/>
          </a:p>
          <a:p>
            <a:r>
              <a:rPr lang="cs-CZ" sz="3200" dirty="0" smtClean="0"/>
              <a:t>Na volných listech se uvádí </a:t>
            </a:r>
            <a:r>
              <a:rPr lang="cs-CZ" sz="3200" dirty="0" smtClean="0">
                <a:solidFill>
                  <a:schemeClr val="accent1"/>
                </a:solidFill>
              </a:rPr>
              <a:t>na horním okraji </a:t>
            </a:r>
            <a:r>
              <a:rPr lang="cs-CZ" sz="3200" dirty="0" smtClean="0"/>
              <a:t>dokumentu </a:t>
            </a:r>
            <a:r>
              <a:rPr lang="cs-CZ" sz="3200" dirty="0" smtClean="0">
                <a:solidFill>
                  <a:schemeClr val="accent1"/>
                </a:solidFill>
              </a:rPr>
              <a:t>nebo do levého horního rohu. </a:t>
            </a:r>
            <a:r>
              <a:rPr lang="cs-CZ" sz="3200" dirty="0" smtClean="0"/>
              <a:t>Můžeme ji umístit i do záhlaví.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99614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37800"/>
            <a:ext cx="8534400" cy="758952"/>
          </a:xfrm>
        </p:spPr>
        <p:txBody>
          <a:bodyPr>
            <a:noAutofit/>
          </a:bodyPr>
          <a:lstStyle/>
          <a:p>
            <a:r>
              <a:rPr lang="cs-CZ" sz="5400" dirty="0" smtClean="0"/>
              <a:t>Umístění adresy adresáta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Do adresového pole vyznačeného orientačními body.</a:t>
            </a:r>
          </a:p>
          <a:p>
            <a:pPr marL="0" indent="0" algn="ctr">
              <a:buNone/>
            </a:pPr>
            <a:r>
              <a:rPr lang="cs-CZ" sz="3200" dirty="0" smtClean="0"/>
              <a:t>nebo</a:t>
            </a:r>
          </a:p>
          <a:p>
            <a:r>
              <a:rPr lang="cs-CZ" sz="3200" dirty="0" smtClean="0"/>
              <a:t>Od levé svislice shodně s levým okrajem textu.</a:t>
            </a:r>
          </a:p>
          <a:p>
            <a:pPr marL="0" indent="0" algn="ctr">
              <a:buNone/>
            </a:pPr>
            <a:r>
              <a:rPr lang="cs-CZ" sz="3200" dirty="0" smtClean="0"/>
              <a:t>nebo</a:t>
            </a:r>
          </a:p>
          <a:p>
            <a:r>
              <a:rPr lang="cs-CZ" sz="3200" dirty="0" smtClean="0"/>
              <a:t>Jestliže se dopis vkládá do okénkové obálky, píše se adresa vpravo.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38330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37800"/>
            <a:ext cx="8534400" cy="758952"/>
          </a:xfrm>
        </p:spPr>
        <p:txBody>
          <a:bodyPr>
            <a:noAutofit/>
          </a:bodyPr>
          <a:lstStyle/>
          <a:p>
            <a:r>
              <a:rPr lang="cs-CZ" sz="5400" dirty="0" smtClean="0"/>
              <a:t>Pravidla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89784" y="1527048"/>
            <a:ext cx="8158680" cy="4572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Jsou stejná jako u psaní adres na obálku.</a:t>
            </a:r>
          </a:p>
          <a:p>
            <a:endParaRPr lang="cs-CZ" sz="3600" dirty="0" smtClean="0"/>
          </a:p>
          <a:p>
            <a:r>
              <a:rPr lang="cs-CZ" sz="3600" dirty="0" smtClean="0"/>
              <a:t>Adresa příjemce musí mít maximálně 6 řádků.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439568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04664"/>
            <a:ext cx="8534400" cy="758952"/>
          </a:xfrm>
        </p:spPr>
        <p:txBody>
          <a:bodyPr>
            <a:noAutofit/>
          </a:bodyPr>
          <a:lstStyle/>
          <a:p>
            <a:r>
              <a:rPr lang="cs-CZ" sz="5400" dirty="0" smtClean="0"/>
              <a:t>Ukázka začátku dopisu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412776"/>
            <a:ext cx="8503920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Kanax</a:t>
            </a:r>
            <a:r>
              <a:rPr lang="cs-CZ" dirty="0" smtClean="0"/>
              <a:t>, a. s., Jiráskova 135, 370 01  České Budějovice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1800" dirty="0" smtClean="0"/>
              <a:t>Firma</a:t>
            </a:r>
          </a:p>
          <a:p>
            <a:pPr marL="0" indent="0">
              <a:buNone/>
            </a:pPr>
            <a:r>
              <a:rPr lang="cs-CZ" sz="1800" dirty="0" smtClean="0"/>
              <a:t>Velký a syn</a:t>
            </a:r>
          </a:p>
          <a:p>
            <a:pPr marL="0" indent="0">
              <a:buNone/>
            </a:pPr>
            <a:r>
              <a:rPr lang="cs-CZ" sz="1800" dirty="0" smtClean="0"/>
              <a:t>Účetní a daňový servis</a:t>
            </a:r>
          </a:p>
          <a:p>
            <a:pPr marL="0" indent="0">
              <a:buNone/>
            </a:pPr>
            <a:r>
              <a:rPr lang="cs-CZ" sz="1800" dirty="0" smtClean="0"/>
              <a:t>Karel Velký</a:t>
            </a:r>
          </a:p>
          <a:p>
            <a:pPr marL="0" indent="0">
              <a:buNone/>
            </a:pPr>
            <a:r>
              <a:rPr lang="cs-CZ" sz="1800" dirty="0" smtClean="0"/>
              <a:t>Nová 236</a:t>
            </a:r>
          </a:p>
          <a:p>
            <a:pPr marL="0" indent="0">
              <a:buNone/>
            </a:pPr>
            <a:r>
              <a:rPr lang="cs-CZ" sz="1800" dirty="0" smtClean="0"/>
              <a:t>251 01  Říčany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					V Český Budějovicích 9. října 2011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182552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37800"/>
            <a:ext cx="8534400" cy="758952"/>
          </a:xfrm>
        </p:spPr>
        <p:txBody>
          <a:bodyPr>
            <a:noAutofit/>
          </a:bodyPr>
          <a:lstStyle/>
          <a:p>
            <a:r>
              <a:rPr lang="cs-CZ" sz="5400" dirty="0" smtClean="0"/>
              <a:t>Úkoly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Pan inženýr Václav Malý pracuje ve firmě </a:t>
            </a:r>
            <a:r>
              <a:rPr lang="cs-CZ" dirty="0" err="1" smtClean="0"/>
              <a:t>Mototech</a:t>
            </a:r>
            <a:r>
              <a:rPr lang="cs-CZ" dirty="0" smtClean="0"/>
              <a:t> (se sídlem v Českých Budějovicích, Máj 56) a potřebuje 14.3.2011 poslat dopis na finanční úřad v Třeboni. Jak bude vypadat začátek dopisu?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Firma Klempo, akciová společnost (se sídlem v Třeboni, Svobody 1025) potřebuje právnickou radu. Proto posílají žádost o radu právnické firmě Šumivý a spol., která sídlí v Českých Budějovicích, náměstí Přemysla Otakara 15. Jak bude vypadat začátek dopisu?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4575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76672"/>
            <a:ext cx="8590728" cy="864096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/>
              <a:t>1. Pan inženýr Václav </a:t>
            </a:r>
            <a:r>
              <a:rPr lang="cs-CZ" sz="1800" dirty="0"/>
              <a:t>Malý pracuje ve firmě </a:t>
            </a:r>
            <a:r>
              <a:rPr lang="cs-CZ" sz="1800" dirty="0" err="1"/>
              <a:t>Mototech</a:t>
            </a:r>
            <a:r>
              <a:rPr lang="cs-CZ" sz="1800" dirty="0"/>
              <a:t> (se sídlem v Českých Budějovicích, </a:t>
            </a:r>
            <a:r>
              <a:rPr lang="cs-CZ" sz="1800" dirty="0" smtClean="0"/>
              <a:t>Máj </a:t>
            </a:r>
            <a:r>
              <a:rPr lang="cs-CZ" sz="1800" dirty="0"/>
              <a:t>56) a potřebuje 14.3.2011 poslat dopis na finanční úřad v Třeboni.</a:t>
            </a:r>
            <a:br>
              <a:rPr lang="cs-CZ" sz="1800" dirty="0"/>
            </a:b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52143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Firma</a:t>
            </a:r>
          </a:p>
          <a:p>
            <a:pPr marL="0" indent="0">
              <a:buNone/>
            </a:pPr>
            <a:r>
              <a:rPr lang="cs-CZ" sz="2000" dirty="0" err="1" smtClean="0"/>
              <a:t>Mototech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Ing. Václav Malý</a:t>
            </a:r>
          </a:p>
          <a:p>
            <a:pPr marL="0" indent="0">
              <a:buNone/>
            </a:pPr>
            <a:r>
              <a:rPr lang="cs-CZ" sz="2000" dirty="0" smtClean="0"/>
              <a:t>Máj 56</a:t>
            </a:r>
          </a:p>
          <a:p>
            <a:pPr marL="0" indent="0">
              <a:buNone/>
            </a:pPr>
            <a:r>
              <a:rPr lang="cs-CZ" sz="2000" dirty="0" smtClean="0"/>
              <a:t>370 05  České Budějovice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Finanční úřad</a:t>
            </a:r>
          </a:p>
          <a:p>
            <a:pPr marL="0" indent="0">
              <a:buNone/>
            </a:pPr>
            <a:r>
              <a:rPr lang="cs-CZ" sz="2000" dirty="0" smtClean="0"/>
              <a:t>Palackého nám. 106/II</a:t>
            </a:r>
          </a:p>
          <a:p>
            <a:pPr marL="0" indent="0">
              <a:buNone/>
            </a:pPr>
            <a:r>
              <a:rPr lang="cs-CZ" sz="2000" dirty="0" smtClean="0"/>
              <a:t>379 01  Třeboň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			V Českých Budějovicích 14. března 2011</a:t>
            </a:r>
          </a:p>
        </p:txBody>
      </p:sp>
    </p:spTree>
    <p:extLst>
      <p:ext uri="{BB962C8B-B14F-4D97-AF65-F5344CB8AC3E}">
        <p14:creationId xmlns:p14="http://schemas.microsoft.com/office/powerpoint/2010/main" val="4178523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188640"/>
            <a:ext cx="8534400" cy="1118992"/>
          </a:xfrm>
        </p:spPr>
        <p:txBody>
          <a:bodyPr>
            <a:noAutofit/>
          </a:bodyPr>
          <a:lstStyle/>
          <a:p>
            <a:pPr algn="l"/>
            <a:r>
              <a:rPr lang="cs-CZ" sz="1600" dirty="0" smtClean="0"/>
              <a:t>2. Firma </a:t>
            </a:r>
            <a:r>
              <a:rPr lang="cs-CZ" sz="1600" dirty="0"/>
              <a:t>Klempo, akciová společnost (se sídlem v Třeboni, Svobody 1025) potřebuje právnickou radu. Proto posílají žádost o radu právnické firmě Šumivý a spol., která sídlí v Českých Budějovicích, náměstí Přemysla Otakara 15. Jak bude vypadat začátek dopisu?</a:t>
            </a:r>
            <a:br>
              <a:rPr lang="cs-CZ" sz="1600" dirty="0"/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Klempo, a. s.</a:t>
            </a:r>
          </a:p>
          <a:p>
            <a:pPr marL="0" indent="0">
              <a:buNone/>
            </a:pPr>
            <a:r>
              <a:rPr lang="cs-CZ" sz="2000" dirty="0" smtClean="0"/>
              <a:t>Svobody 1025</a:t>
            </a:r>
          </a:p>
          <a:p>
            <a:pPr marL="0" indent="0">
              <a:buNone/>
            </a:pPr>
            <a:r>
              <a:rPr lang="cs-CZ" sz="2000" dirty="0" smtClean="0"/>
              <a:t>379 01  Třeboň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Advokátní kancelář</a:t>
            </a:r>
          </a:p>
          <a:p>
            <a:pPr marL="0" indent="0">
              <a:buNone/>
            </a:pPr>
            <a:r>
              <a:rPr lang="cs-CZ" sz="2000" dirty="0" smtClean="0"/>
              <a:t>Šumivý a spol.</a:t>
            </a:r>
          </a:p>
          <a:p>
            <a:pPr marL="0" indent="0">
              <a:buNone/>
            </a:pPr>
            <a:r>
              <a:rPr lang="cs-CZ" sz="2000" dirty="0" smtClean="0"/>
              <a:t>nám. Přemysla Otakara 15</a:t>
            </a:r>
          </a:p>
          <a:p>
            <a:pPr marL="0" indent="0">
              <a:buNone/>
            </a:pPr>
            <a:r>
              <a:rPr lang="cs-CZ" sz="2000" dirty="0" smtClean="0"/>
              <a:t>370 01  České Budějovice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4147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37800"/>
            <a:ext cx="8534400" cy="758952"/>
          </a:xfrm>
        </p:spPr>
        <p:txBody>
          <a:bodyPr>
            <a:noAutofit/>
          </a:bodyPr>
          <a:lstStyle/>
          <a:p>
            <a:r>
              <a:rPr lang="cs-CZ" sz="5400" dirty="0" smtClean="0"/>
              <a:t>Zdroje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Archiv autora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>
                <a:hlinkClick r:id="rId2"/>
              </a:rPr>
              <a:t>www.office.microsoft.com</a:t>
            </a:r>
            <a:endParaRPr lang="cs-CZ" sz="3200" dirty="0"/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52362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152</TotalTime>
  <Words>394</Words>
  <Application>Microsoft Office PowerPoint</Application>
  <PresentationFormat>Předvádění na obrazovce (4:3)</PresentationFormat>
  <Paragraphs>85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Psaní adres</vt:lpstr>
      <vt:lpstr>Umístění adresy odesílatele</vt:lpstr>
      <vt:lpstr>Umístění adresy adresáta</vt:lpstr>
      <vt:lpstr>Pravidla</vt:lpstr>
      <vt:lpstr>Ukázka začátku dopisu</vt:lpstr>
      <vt:lpstr>Úkoly</vt:lpstr>
      <vt:lpstr>1. Pan inženýr Václav Malý pracuje ve firmě Mototech (se sídlem v Českých Budějovicích, Máj 56) a potřebuje 14.3.2011 poslat dopis na finanční úřad v Třeboni. </vt:lpstr>
      <vt:lpstr>2. Firma Klempo, akciová společnost (se sídlem v Třeboni, Svobody 1025) potřebuje právnickou radu. Proto posílají žádost o radu právnické firmě Šumivý a spol., která sídlí v Českých Budějovicích, náměstí Přemysla Otakara 15. Jak bude vypadat začátek dopisu?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Psaní adres</dc:title>
  <dc:creator>Jana</dc:creator>
  <cp:lastModifiedBy>Jana</cp:lastModifiedBy>
  <cp:revision>25</cp:revision>
  <dcterms:created xsi:type="dcterms:W3CDTF">2012-03-24T20:45:12Z</dcterms:created>
  <dcterms:modified xsi:type="dcterms:W3CDTF">2012-03-25T08:42:08Z</dcterms:modified>
</cp:coreProperties>
</file>