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6" r:id="rId4"/>
    <p:sldId id="265" r:id="rId5"/>
    <p:sldId id="260" r:id="rId6"/>
    <p:sldId id="261" r:id="rId7"/>
    <p:sldId id="262" r:id="rId8"/>
    <p:sldId id="263" r:id="rId9"/>
    <p:sldId id="267" r:id="rId10"/>
    <p:sldId id="268" r:id="rId11"/>
    <p:sldId id="269" r:id="rId12"/>
    <p:sldId id="270" r:id="rId13"/>
    <p:sldId id="259" r:id="rId14"/>
    <p:sldId id="264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2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dirty="0" smtClean="0"/>
            <a:t>NÁZEV:</a:t>
          </a:r>
          <a:r>
            <a:rPr lang="cs-CZ" sz="1600" baseline="0" dirty="0" smtClean="0"/>
            <a:t> VY_32_INOVACE_15_ČLOVĚK A JEHO SVĚT 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Osoblaha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Kateřina </a:t>
          </a:r>
          <a:r>
            <a:rPr lang="cs-CZ" sz="2000" dirty="0" err="1" smtClean="0"/>
            <a:t>Vergu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LIDÉ A ČAS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1.07/1.4.00/21.0816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 custLinFactNeighborX="-16385" custLinFactNeighborY="-15147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8BAA066-51C5-405B-89A4-4D99FC827A5C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C35A3FB-34F1-47D1-B09A-B97620938D4D}" type="presOf" srcId="{757F3AB3-0718-4624-B441-E567A8F0AB56}" destId="{333A1088-737F-45CB-B68E-254E46348037}" srcOrd="0" destOrd="0" presId="urn:microsoft.com/office/officeart/2005/8/layout/target3"/>
    <dgm:cxn modelId="{4860A38C-F298-485F-887E-21371E16A770}" type="presOf" srcId="{4C35D32F-0EAB-4CD7-82EE-45574DC2A586}" destId="{8BEBB6EC-1DAA-4CAC-8A25-BC0FCBD5DBD5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B1442AA7-7BCA-468C-9E52-CC3E59CE7784}" type="presOf" srcId="{B651F6E3-6281-48DB-9319-2AEAFDAE7572}" destId="{619D679B-A015-4ECF-8348-D1034C574F40}" srcOrd="0" destOrd="0" presId="urn:microsoft.com/office/officeart/2005/8/layout/target3"/>
    <dgm:cxn modelId="{FBFFEA8A-ACD6-405B-AC31-4F8EAA3BBF94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AE4EE73B-7EFA-4759-BD62-E10862A803D0}" type="presOf" srcId="{D1D4F407-5343-4D3F-B5B9-D407B03CAEB4}" destId="{D005CE8C-CC26-4C3E-AC11-E15060ECD759}" srcOrd="0" destOrd="0" presId="urn:microsoft.com/office/officeart/2005/8/layout/target3"/>
    <dgm:cxn modelId="{219CD861-5243-439C-86A0-F6AA23AD3414}" type="presOf" srcId="{B651F6E3-6281-48DB-9319-2AEAFDAE7572}" destId="{6BB5E863-4638-4E1D-BFDE-399D028AC4ED}" srcOrd="1" destOrd="0" presId="urn:microsoft.com/office/officeart/2005/8/layout/target3"/>
    <dgm:cxn modelId="{7CBAF423-F1D6-4660-99FC-1AD8C42510C4}" type="presOf" srcId="{D8197B8C-B260-4A16-BDF4-0947B075E274}" destId="{5A5FFA88-C948-4069-8E93-59FA12366E83}" srcOrd="1" destOrd="0" presId="urn:microsoft.com/office/officeart/2005/8/layout/target3"/>
    <dgm:cxn modelId="{CD29ADB1-E7CF-44E6-A6FD-99D444307163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4F59623-3850-4C98-927C-0737635378E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1456534-F844-4240-89B6-5821D862825F}" type="presOf" srcId="{D1B46980-6531-4606-95E6-44980827E919}" destId="{2BE915AB-18AA-4053-B92C-3BFC9ED204BB}" srcOrd="1" destOrd="0" presId="urn:microsoft.com/office/officeart/2005/8/layout/target3"/>
    <dgm:cxn modelId="{52CA5CFA-D059-452C-8CE9-01EFF96A9686}" type="presParOf" srcId="{333A1088-737F-45CB-B68E-254E46348037}" destId="{F5ABB229-8D3B-4694-996A-96F23CF14429}" srcOrd="0" destOrd="0" presId="urn:microsoft.com/office/officeart/2005/8/layout/target3"/>
    <dgm:cxn modelId="{57C58B7F-E026-42DD-91FC-80B8650B2200}" type="presParOf" srcId="{333A1088-737F-45CB-B68E-254E46348037}" destId="{F41139FD-01EE-4571-8B17-4FB00FC51163}" srcOrd="1" destOrd="0" presId="urn:microsoft.com/office/officeart/2005/8/layout/target3"/>
    <dgm:cxn modelId="{B92A487D-ED9A-48DB-A032-B2D392E2B434}" type="presParOf" srcId="{333A1088-737F-45CB-B68E-254E46348037}" destId="{D005CE8C-CC26-4C3E-AC11-E15060ECD759}" srcOrd="2" destOrd="0" presId="urn:microsoft.com/office/officeart/2005/8/layout/target3"/>
    <dgm:cxn modelId="{2E43E56D-84BB-4F98-8C70-275785DEB629}" type="presParOf" srcId="{333A1088-737F-45CB-B68E-254E46348037}" destId="{2C702D82-9B77-49B7-9568-BB8EB47C3372}" srcOrd="3" destOrd="0" presId="urn:microsoft.com/office/officeart/2005/8/layout/target3"/>
    <dgm:cxn modelId="{BB345A35-B9B6-4424-BE9A-7488AAEBE6F2}" type="presParOf" srcId="{333A1088-737F-45CB-B68E-254E46348037}" destId="{A52A0455-90FF-4808-ABD0-F02540D31D5A}" srcOrd="4" destOrd="0" presId="urn:microsoft.com/office/officeart/2005/8/layout/target3"/>
    <dgm:cxn modelId="{AA6AE13E-2244-44AD-B3E7-6133478BC178}" type="presParOf" srcId="{333A1088-737F-45CB-B68E-254E46348037}" destId="{6140AFEC-043D-4C43-A2F9-D0F5331DF3A3}" srcOrd="5" destOrd="0" presId="urn:microsoft.com/office/officeart/2005/8/layout/target3"/>
    <dgm:cxn modelId="{430A3625-4068-40A1-9AE1-3A5D72B3C187}" type="presParOf" srcId="{333A1088-737F-45CB-B68E-254E46348037}" destId="{9358AC05-5D7D-4327-9F80-1AD486AEA664}" srcOrd="6" destOrd="0" presId="urn:microsoft.com/office/officeart/2005/8/layout/target3"/>
    <dgm:cxn modelId="{1D9CADDD-C05D-4F3C-B1A7-8A50531E30B3}" type="presParOf" srcId="{333A1088-737F-45CB-B68E-254E46348037}" destId="{313FC574-E1CD-4FB4-B054-0B805CE0447D}" srcOrd="7" destOrd="0" presId="urn:microsoft.com/office/officeart/2005/8/layout/target3"/>
    <dgm:cxn modelId="{C54FFCB2-22C2-44E9-9522-BFE750AEC5FE}" type="presParOf" srcId="{333A1088-737F-45CB-B68E-254E46348037}" destId="{619D679B-A015-4ECF-8348-D1034C574F40}" srcOrd="8" destOrd="0" presId="urn:microsoft.com/office/officeart/2005/8/layout/target3"/>
    <dgm:cxn modelId="{2B376BFF-3B89-4BE2-8FC2-07E3DF6723F5}" type="presParOf" srcId="{333A1088-737F-45CB-B68E-254E46348037}" destId="{322283A8-4A27-4CDA-BAE3-F381106A9174}" srcOrd="9" destOrd="0" presId="urn:microsoft.com/office/officeart/2005/8/layout/target3"/>
    <dgm:cxn modelId="{2243642D-ACFB-468F-8434-670D03A934B4}" type="presParOf" srcId="{333A1088-737F-45CB-B68E-254E46348037}" destId="{FFC9F71D-1B4F-4AD9-A4A6-86ADEFC8AF5C}" srcOrd="10" destOrd="0" presId="urn:microsoft.com/office/officeart/2005/8/layout/target3"/>
    <dgm:cxn modelId="{0942FA58-494B-414A-A801-523718F6DBA2}" type="presParOf" srcId="{333A1088-737F-45CB-B68E-254E46348037}" destId="{25B08C86-7E15-44DC-BE7F-FFB55DD49D12}" srcOrd="11" destOrd="0" presId="urn:microsoft.com/office/officeart/2005/8/layout/target3"/>
    <dgm:cxn modelId="{A0B9AB4D-FB2D-4C62-883E-3F1DE8CCB0A6}" type="presParOf" srcId="{333A1088-737F-45CB-B68E-254E46348037}" destId="{76644BE8-9D7C-4C09-B250-3D10AF48CBB7}" srcOrd="12" destOrd="0" presId="urn:microsoft.com/office/officeart/2005/8/layout/target3"/>
    <dgm:cxn modelId="{6017D31F-7B8A-45B7-968D-A3D228CDB139}" type="presParOf" srcId="{333A1088-737F-45CB-B68E-254E46348037}" destId="{EE85B701-7295-41C0-BA7A-34D3756A2AE6}" srcOrd="13" destOrd="0" presId="urn:microsoft.com/office/officeart/2005/8/layout/target3"/>
    <dgm:cxn modelId="{8697AD22-1548-49D0-9B8D-37F965461B65}" type="presParOf" srcId="{333A1088-737F-45CB-B68E-254E46348037}" destId="{8BEBB6EC-1DAA-4CAC-8A25-BC0FCBD5DBD5}" srcOrd="14" destOrd="0" presId="urn:microsoft.com/office/officeart/2005/8/layout/target3"/>
    <dgm:cxn modelId="{14113AE1-3151-4E40-B8CE-BDB1DBD9D8D5}" type="presParOf" srcId="{333A1088-737F-45CB-B68E-254E46348037}" destId="{AED2198E-93D5-4001-81B4-73124B309672}" srcOrd="15" destOrd="0" presId="urn:microsoft.com/office/officeart/2005/8/layout/target3"/>
    <dgm:cxn modelId="{ED624884-433B-4578-B271-BE13448C3CFA}" type="presParOf" srcId="{333A1088-737F-45CB-B68E-254E46348037}" destId="{2BE915AB-18AA-4053-B92C-3BFC9ED204BB}" srcOrd="16" destOrd="0" presId="urn:microsoft.com/office/officeart/2005/8/layout/target3"/>
    <dgm:cxn modelId="{478098AB-6A7E-416F-A902-B316D0880DE6}" type="presParOf" srcId="{333A1088-737F-45CB-B68E-254E46348037}" destId="{6BB5E863-4638-4E1D-BFDE-399D028AC4ED}" srcOrd="17" destOrd="0" presId="urn:microsoft.com/office/officeart/2005/8/layout/target3"/>
    <dgm:cxn modelId="{5F97C4BC-9370-4041-905A-2835E989D6C2}" type="presParOf" srcId="{333A1088-737F-45CB-B68E-254E46348037}" destId="{5A5FFA88-C948-4069-8E93-59FA12366E83}" srcOrd="18" destOrd="0" presId="urn:microsoft.com/office/officeart/2005/8/layout/target3"/>
    <dgm:cxn modelId="{E71E0559-6A05-4DE4-90FE-D23B362ABD1B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Osoblaha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Kateřina </a:t>
          </a:r>
          <a:r>
            <a:rPr lang="cs-CZ" sz="2000" kern="1200" dirty="0" err="1" smtClean="0"/>
            <a:t>Vergu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NÁZEV:</a:t>
          </a:r>
          <a:r>
            <a:rPr lang="cs-CZ" sz="1600" kern="1200" baseline="0" dirty="0" smtClean="0"/>
            <a:t> VY_32_INOVACE_15_ČLOVĚK A JEHO SVĚT </a:t>
          </a:r>
          <a:endParaRPr lang="cs-CZ" sz="16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648076" y="1080118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LIDÉ A ČAS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1.07/1.4.00/21.0816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CCA22-E9B4-453F-ACE4-C191F9383340}" type="datetimeFigureOut">
              <a:rPr lang="cs-CZ" smtClean="0"/>
              <a:t>1.1.2012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53DAAFD-D028-4646-9D3A-4A6CFBAD7F1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CCA22-E9B4-453F-ACE4-C191F9383340}" type="datetimeFigureOut">
              <a:rPr lang="cs-CZ" smtClean="0"/>
              <a:t>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153DAAFD-D028-4646-9D3A-4A6CFBAD7F1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CCA22-E9B4-453F-ACE4-C191F9383340}" type="datetimeFigureOut">
              <a:rPr lang="cs-CZ" smtClean="0"/>
              <a:t>1.1.2012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53DAAFD-D028-4646-9D3A-4A6CFBAD7F1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0B4CCA22-E9B4-453F-ACE4-C191F9383340}" type="datetimeFigureOut">
              <a:rPr lang="cs-CZ" smtClean="0"/>
              <a:t>1.1.2012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3DAAFD-D028-4646-9D3A-4A6CFBAD7F1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CCA22-E9B4-453F-ACE4-C191F9383340}" type="datetimeFigureOut">
              <a:rPr lang="cs-CZ" smtClean="0"/>
              <a:t>1.1.2012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153DAAFD-D028-4646-9D3A-4A6CFBAD7F12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CCA22-E9B4-453F-ACE4-C191F9383340}" type="datetimeFigureOut">
              <a:rPr lang="cs-CZ" smtClean="0"/>
              <a:t>1.1.2012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153DAAFD-D028-4646-9D3A-4A6CFBAD7F1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CCA22-E9B4-453F-ACE4-C191F9383340}" type="datetimeFigureOut">
              <a:rPr lang="cs-CZ" smtClean="0"/>
              <a:t>1.1.2012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153DAAFD-D028-4646-9D3A-4A6CFBAD7F1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53DAAFD-D028-4646-9D3A-4A6CFBAD7F12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CCA22-E9B4-453F-ACE4-C191F9383340}" type="datetimeFigureOut">
              <a:rPr lang="cs-CZ" smtClean="0"/>
              <a:t>1.1.2012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153DAAFD-D028-4646-9D3A-4A6CFBAD7F1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0B4CCA22-E9B4-453F-ACE4-C191F9383340}" type="datetimeFigureOut">
              <a:rPr lang="cs-CZ" smtClean="0"/>
              <a:t>1.1.2012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CCA22-E9B4-453F-ACE4-C191F9383340}" type="datetimeFigureOut">
              <a:rPr lang="cs-CZ" smtClean="0"/>
              <a:t>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3DAAFD-D028-4646-9D3A-4A6CFBAD7F1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153DAAFD-D028-4646-9D3A-4A6CFBAD7F1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CCA22-E9B4-453F-ACE4-C191F9383340}" type="datetimeFigureOut">
              <a:rPr lang="cs-CZ" smtClean="0"/>
              <a:t>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0B4CCA22-E9B4-453F-ACE4-C191F9383340}" type="datetimeFigureOut">
              <a:rPr lang="cs-CZ" smtClean="0"/>
              <a:t>1.1.2012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53DAAFD-D028-4646-9D3A-4A6CFBAD7F12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www.pripravy.estranky.cz/img/picture/15/%C4%8C%C3%A1p-b%C3%ADl%C3%BD.jpg" TargetMode="External"/><Relationship Id="rId13" Type="http://schemas.openxmlformats.org/officeDocument/2006/relationships/hyperlink" Target="http://www.pripravy.estranky.cz/img/picture/24/Kuka%C4%8Dka.jpg" TargetMode="External"/><Relationship Id="rId3" Type="http://schemas.openxmlformats.org/officeDocument/2006/relationships/hyperlink" Target="http://nd01.jxs.cz/667/232/7bcff45c08_5117303_o2.jpg" TargetMode="External"/><Relationship Id="rId7" Type="http://schemas.openxmlformats.org/officeDocument/2006/relationships/hyperlink" Target="http://www.garten.cz/images_data/7127-rijen-sklizen-a-sber-ovoce-1.jpg" TargetMode="External"/><Relationship Id="rId12" Type="http://schemas.openxmlformats.org/officeDocument/2006/relationships/hyperlink" Target="http://www.pripravy.estranky.cz/img/picture/23/Sk%C5%99ivan-poln%C3%AD.jpg" TargetMode="External"/><Relationship Id="rId2" Type="http://schemas.openxmlformats.org/officeDocument/2006/relationships/hyperlink" Target="http://www.zlobidlo.cz/files/zlobidlo/Image/slunicko.gi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media.novinky.cz/691/186919-top_foto1-eyp0t.jpg" TargetMode="External"/><Relationship Id="rId11" Type="http://schemas.openxmlformats.org/officeDocument/2006/relationships/hyperlink" Target="http://www.pripravy.estranky.cz/img/picture/14/Husa-2.jpg" TargetMode="External"/><Relationship Id="rId5" Type="http://schemas.openxmlformats.org/officeDocument/2006/relationships/hyperlink" Target="http://www.mbnoviny.cz/?_event_=handlerMediaView&amp;id=4134&amp;file=4134.jpg&amp;l=460" TargetMode="External"/><Relationship Id="rId10" Type="http://schemas.openxmlformats.org/officeDocument/2006/relationships/hyperlink" Target="http://www.pripravy.estranky.cz/img/picture/21/Ji%C5%99i%C4%8Dka-2.jpg" TargetMode="External"/><Relationship Id="rId4" Type="http://schemas.openxmlformats.org/officeDocument/2006/relationships/hyperlink" Target="http://www.hwebdesign.eu/_images/fotogalerie/full/podzim-obora-hvezda-praha-big.jpg" TargetMode="External"/><Relationship Id="rId9" Type="http://schemas.openxmlformats.org/officeDocument/2006/relationships/hyperlink" Target="http://www.pripravy.estranky.cz/img/picture/12/vla%C5%A1tovka.jpg" TargetMode="Externa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skalky.net/nadrz/51/d370.jpg" TargetMode="External"/><Relationship Id="rId3" Type="http://schemas.openxmlformats.org/officeDocument/2006/relationships/hyperlink" Target="http://orchideje.net/Priroda/Medved1.jpg" TargetMode="External"/><Relationship Id="rId7" Type="http://schemas.openxmlformats.org/officeDocument/2006/relationships/hyperlink" Target="http://www.farnostsmichov.cz/admin/files/Image/drak.jpg" TargetMode="External"/><Relationship Id="rId2" Type="http://schemas.openxmlformats.org/officeDocument/2006/relationships/hyperlink" Target="http://www.pripravy.estranky.cz/img/picture/25/%C5%A0pa%C4%8Dek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naturfoto.cz/fotografie/ostatni/jezevec-lesni-47885.jpg" TargetMode="External"/><Relationship Id="rId5" Type="http://schemas.openxmlformats.org/officeDocument/2006/relationships/hyperlink" Target="http://www.tichyphoto.com/photo/jezek-vychodni.jpg" TargetMode="External"/><Relationship Id="rId10" Type="http://schemas.openxmlformats.org/officeDocument/2006/relationships/hyperlink" Target="http://files.lecivapriroda.cz/200002329-0fbba10b5b/%C5%BEaludy2.jpg" TargetMode="External"/><Relationship Id="rId4" Type="http://schemas.openxmlformats.org/officeDocument/2006/relationships/hyperlink" Target="http://hadopasi.org/ostatni/JenTak/veverky/pictures/images/Veverka3.jpg" TargetMode="External"/><Relationship Id="rId9" Type="http://schemas.openxmlformats.org/officeDocument/2006/relationships/hyperlink" Target="https://lh4.googleusercontent.com/-QlwSId_s-nU/TnrNxMv5LuI/AAAAAAAAS8s/RNJ47bsE9lE/SNC01335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36397979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Nadpis 1"/>
          <p:cNvSpPr txBox="1">
            <a:spLocks/>
          </p:cNvSpPr>
          <p:nvPr/>
        </p:nvSpPr>
        <p:spPr>
          <a:xfrm>
            <a:off x="-828600" y="3645021"/>
            <a:ext cx="7920880" cy="848385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                 Podzim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51111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43380699"/>
              </p:ext>
            </p:extLst>
          </p:nvPr>
        </p:nvGraphicFramePr>
        <p:xfrm>
          <a:off x="1547813" y="1412875"/>
          <a:ext cx="6096000" cy="2206016"/>
        </p:xfrm>
        <a:graphic>
          <a:graphicData uri="http://schemas.openxmlformats.org/drawingml/2006/table">
            <a:tbl>
              <a:tblPr/>
              <a:tblGrid>
                <a:gridCol w="3048000"/>
                <a:gridCol w="3048000"/>
              </a:tblGrid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Datum vytvoření projektu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 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říjen  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2011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Ročník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ECD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1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ECDE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Popis prezentace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6E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  <a:defRPr/>
                      </a:pPr>
                      <a:r>
                        <a:rPr lang="cs-CZ" dirty="0" smtClean="0"/>
                        <a:t>Žáci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smtClean="0"/>
                        <a:t>se seznámí s podzimními měsíci, dozví se, co se děje na podzim, sami pak popíší svou podzimní činnost.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6EF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20679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cs-CZ" sz="2000" dirty="0" smtClean="0">
                <a:solidFill>
                  <a:schemeClr val="tx1"/>
                </a:solidFill>
              </a:rPr>
              <a:t>Sluníčko se rozloučilo 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S kytičkami, s travičkou,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Na cestu jim zamávalo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Paprskovou ručičkou.</a:t>
            </a:r>
          </a:p>
          <a:p>
            <a:endParaRPr lang="cs-CZ" sz="2000" dirty="0">
              <a:solidFill>
                <a:schemeClr val="tx1"/>
              </a:solidFill>
            </a:endParaRPr>
          </a:p>
          <a:p>
            <a:r>
              <a:rPr lang="cs-CZ" sz="2000" dirty="0" smtClean="0">
                <a:solidFill>
                  <a:schemeClr val="tx1"/>
                </a:solidFill>
              </a:rPr>
              <a:t>Jděte honem všichni spát,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Musím podzim přivítat.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PODZIM</a:t>
            </a:r>
            <a:endParaRPr lang="cs-CZ" sz="4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796136" y="5949280"/>
            <a:ext cx="30243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Autor: Veronika Baudyšová</a:t>
            </a:r>
            <a:endParaRPr lang="cs-CZ" sz="1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577145"/>
            <a:ext cx="2520280" cy="22430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418017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MEZI PODZIMNÍ MĚSÍCE PATŘÍ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31068" y="1844824"/>
            <a:ext cx="2255746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6000" b="1" cap="none" spc="0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ZÁŘÍ</a:t>
            </a:r>
            <a:endParaRPr lang="cs-CZ" sz="6000" b="1" cap="none" spc="0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929188" y="3164894"/>
            <a:ext cx="2800767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60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ŘÍJEN</a:t>
            </a:r>
            <a:endParaRPr lang="cs-CZ" sz="60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271316" y="4852477"/>
            <a:ext cx="5482160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6000" b="1" dirty="0" smtClean="0">
                <a:ln w="24500" cmpd="dbl">
                  <a:solidFill>
                    <a:srgbClr val="CCB400">
                      <a:shade val="85000"/>
                      <a:satMod val="155000"/>
                    </a:srgbClr>
                  </a:solidFill>
                  <a:prstDash val="solid"/>
                  <a:miter lim="800000"/>
                </a:ln>
                <a:gradFill>
                  <a:gsLst>
                    <a:gs pos="10000">
                      <a:srgbClr val="CCB400">
                        <a:tint val="10000"/>
                        <a:satMod val="155000"/>
                      </a:srgbClr>
                    </a:gs>
                    <a:gs pos="60000">
                      <a:srgbClr val="CCB400">
                        <a:tint val="30000"/>
                        <a:satMod val="155000"/>
                      </a:srgbClr>
                    </a:gs>
                    <a:gs pos="100000">
                      <a:srgbClr val="CCB400">
                        <a:tint val="73000"/>
                        <a:satMod val="155000"/>
                      </a:srgb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LISTOPAD</a:t>
            </a:r>
            <a:endParaRPr lang="cs-CZ" sz="6000" b="1" dirty="0">
              <a:ln w="24500" cmpd="dbl">
                <a:solidFill>
                  <a:srgbClr val="CCB400">
                    <a:shade val="85000"/>
                    <a:satMod val="155000"/>
                  </a:srgbClr>
                </a:solidFill>
                <a:prstDash val="solid"/>
                <a:miter lim="800000"/>
              </a:ln>
              <a:gradFill>
                <a:gsLst>
                  <a:gs pos="10000">
                    <a:srgbClr val="CCB400">
                      <a:tint val="10000"/>
                      <a:satMod val="155000"/>
                    </a:srgbClr>
                  </a:gs>
                  <a:gs pos="60000">
                    <a:srgbClr val="CCB400">
                      <a:tint val="30000"/>
                      <a:satMod val="155000"/>
                    </a:srgbClr>
                  </a:gs>
                  <a:gs pos="100000">
                    <a:srgbClr val="CCB400">
                      <a:tint val="73000"/>
                      <a:satMod val="155000"/>
                    </a:srgb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024533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476672"/>
            <a:ext cx="800411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Co se děje na podzim?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806" y="2276872"/>
            <a:ext cx="4189677" cy="31376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558186" y="1642162"/>
            <a:ext cx="59046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  <a:latin typeface="+mj-lt"/>
              </a:rPr>
              <a:t>LISTÍ NA STROMECH ŽLOUTNE A OPADÁVÁ</a:t>
            </a:r>
            <a:endParaRPr lang="cs-CZ" sz="2000" dirty="0">
              <a:solidFill>
                <a:srgbClr val="FF0000"/>
              </a:solidFill>
              <a:latin typeface="+mj-lt"/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0514" y="3362042"/>
            <a:ext cx="4331707" cy="32487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860032" y="2492896"/>
            <a:ext cx="398218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ČASTĚJI PRŠÍ, FOUKÁ VÍTR</a:t>
            </a:r>
            <a:endParaRPr lang="cs-CZ" sz="2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43874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7841" y="490047"/>
            <a:ext cx="8534400" cy="758952"/>
          </a:xfrm>
        </p:spPr>
        <p:txBody>
          <a:bodyPr>
            <a:normAutofit fontScale="90000"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SKLÍZÍ SE VĚTŠINA ÚRODY, ZAČÍNAJÍ PODZIMNÍ </a:t>
            </a:r>
            <a:br>
              <a:rPr lang="cs-CZ" sz="2800" dirty="0" smtClean="0">
                <a:solidFill>
                  <a:srgbClr val="FF0000"/>
                </a:solidFill>
              </a:rPr>
            </a:br>
            <a:r>
              <a:rPr lang="cs-CZ" sz="2800" dirty="0" smtClean="0">
                <a:solidFill>
                  <a:srgbClr val="FF0000"/>
                </a:solidFill>
              </a:rPr>
              <a:t>PRÁCE NA ZAHRADĚ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787" y="1268760"/>
            <a:ext cx="3774926" cy="28311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273684"/>
            <a:ext cx="3960440" cy="28262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1784" y="3501008"/>
            <a:ext cx="2430376" cy="3237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7779589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116632"/>
            <a:ext cx="8534400" cy="1368152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VLAŠTOVKY A JINÍ TAŽNÍ PTÁCI </a:t>
            </a:r>
            <a:br>
              <a:rPr lang="cs-CZ" sz="3200" dirty="0" smtClean="0">
                <a:solidFill>
                  <a:srgbClr val="FF0000"/>
                </a:solidFill>
              </a:rPr>
            </a:br>
            <a:r>
              <a:rPr lang="cs-CZ" sz="3200" dirty="0" smtClean="0">
                <a:solidFill>
                  <a:srgbClr val="FF0000"/>
                </a:solidFill>
              </a:rPr>
              <a:t>ODLÉTAJÍ DO TEPLÝCH KRAJIN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750" y="1438919"/>
            <a:ext cx="2857500" cy="2752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8402" y="2736751"/>
            <a:ext cx="2571750" cy="285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700808"/>
            <a:ext cx="2686050" cy="285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958416" y="4165501"/>
            <a:ext cx="1512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ČÁP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554127" y="5229199"/>
            <a:ext cx="22003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VLAŠTOVKA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588224" y="4558308"/>
            <a:ext cx="23980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JIŘIČKA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5719186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750" y="548680"/>
            <a:ext cx="2857500" cy="2695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71883"/>
            <a:ext cx="2352675" cy="285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429000"/>
            <a:ext cx="2667000" cy="285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2924944"/>
            <a:ext cx="1990725" cy="285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12651" y="3244255"/>
            <a:ext cx="260369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HUSA VELKÁ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444208" y="3244255"/>
            <a:ext cx="2448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SKŘIVAN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5949280"/>
            <a:ext cx="30963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KUKAČKA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355976" y="5782444"/>
            <a:ext cx="24724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ŠPAČEK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2845921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ZVÍŘÁTKA SE NA PODZIM SCHOVÁVAJÍ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/>
              <a:t>Žáby se noří na dno a zalézají co nejhlouběji do bahna. </a:t>
            </a:r>
            <a:endParaRPr lang="cs-CZ" b="1" dirty="0" smtClean="0"/>
          </a:p>
          <a:p>
            <a:r>
              <a:rPr lang="cs-CZ" b="1" dirty="0" smtClean="0"/>
              <a:t>Hadi </a:t>
            </a:r>
            <a:r>
              <a:rPr lang="cs-CZ" b="1" dirty="0"/>
              <a:t>a ještěrky se schovávají pod kořeny. </a:t>
            </a:r>
            <a:endParaRPr lang="cs-CZ" b="1" dirty="0" smtClean="0"/>
          </a:p>
          <a:p>
            <a:r>
              <a:rPr lang="cs-CZ" b="1" dirty="0" smtClean="0"/>
              <a:t>Ryby </a:t>
            </a:r>
            <a:r>
              <a:rPr lang="cs-CZ" b="1" dirty="0"/>
              <a:t>se v celých houfech shromažďují v tůních</a:t>
            </a:r>
            <a:r>
              <a:rPr lang="cs-CZ" b="1" dirty="0" smtClean="0"/>
              <a:t>.</a:t>
            </a:r>
          </a:p>
          <a:p>
            <a:r>
              <a:rPr lang="cs-CZ" b="1" dirty="0" smtClean="0"/>
              <a:t> </a:t>
            </a:r>
            <a:r>
              <a:rPr lang="cs-CZ" b="1" dirty="0"/>
              <a:t>Motýli, komáři, mouchy a brouci se poschovávali do skulin, do štěrbin, do trhlin zdí a plotů. </a:t>
            </a:r>
            <a:endParaRPr lang="cs-CZ" b="1" dirty="0" smtClean="0"/>
          </a:p>
          <a:p>
            <a:r>
              <a:rPr lang="cs-CZ" b="1" dirty="0" smtClean="0"/>
              <a:t>Mravenci </a:t>
            </a:r>
            <a:r>
              <a:rPr lang="cs-CZ" b="1" dirty="0"/>
              <a:t>ucpali všechna vrata, vchody východy do svého velkého města – mraveniště.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5620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JAK SE PŘIRAVUJÍ NA ZIMU ZVÍŘÁTKA V LESE?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Shromažďují si zásoby na zimu</a:t>
            </a:r>
          </a:p>
          <a:p>
            <a:r>
              <a:rPr lang="cs-CZ" dirty="0"/>
              <a:t>Medvědi, veverky, ježci, </a:t>
            </a:r>
            <a:r>
              <a:rPr lang="cs-CZ" dirty="0" smtClean="0"/>
              <a:t>jezevci </a:t>
            </a:r>
            <a:r>
              <a:rPr lang="cs-CZ" dirty="0"/>
              <a:t>ulehnou do svých skrýší a prospí celou zimu, a až na jaře zase vylezou ze svých skrýší.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918" y="3493093"/>
            <a:ext cx="3672408" cy="29510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493093"/>
            <a:ext cx="4236260" cy="28272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256935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75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75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620687"/>
            <a:ext cx="4253347" cy="33176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3151128"/>
            <a:ext cx="4707607" cy="31412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049843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721392" y="332656"/>
            <a:ext cx="7772400" cy="860648"/>
          </a:xfrm>
        </p:spPr>
        <p:txBody>
          <a:bodyPr>
            <a:normAutofit/>
          </a:bodyPr>
          <a:lstStyle/>
          <a:p>
            <a:r>
              <a:rPr lang="cs-CZ" sz="3200" dirty="0" smtClean="0"/>
              <a:t>Co děláš na podzim? Obrázky ti napoví</a:t>
            </a:r>
            <a:endParaRPr lang="cs-CZ" sz="32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0158" y="1258620"/>
            <a:ext cx="3273842" cy="22483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132" y="1484784"/>
            <a:ext cx="3045189" cy="22838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959076"/>
            <a:ext cx="3168352" cy="23762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4051051"/>
            <a:ext cx="3045718" cy="22842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3050056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1600" dirty="0"/>
              <a:t>Sluníčko: </a:t>
            </a:r>
            <a:r>
              <a:rPr lang="cs-CZ" sz="1600" dirty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www.zlobidlo.cz/files/zlobidlo/Image/slunicko.gif</a:t>
            </a:r>
            <a:endParaRPr lang="cs-CZ" sz="1600" dirty="0" smtClean="0"/>
          </a:p>
          <a:p>
            <a:r>
              <a:rPr lang="cs-CZ" sz="1600" dirty="0"/>
              <a:t>Podzimní stromy</a:t>
            </a:r>
            <a:r>
              <a:rPr lang="cs-CZ" sz="1600" dirty="0" smtClean="0"/>
              <a:t>: </a:t>
            </a:r>
            <a:r>
              <a:rPr lang="cs-CZ" sz="1600" dirty="0" smtClean="0">
                <a:hlinkClick r:id="rId3"/>
              </a:rPr>
              <a:t>http</a:t>
            </a:r>
            <a:r>
              <a:rPr lang="cs-CZ" sz="1600" dirty="0">
                <a:hlinkClick r:id="rId3"/>
              </a:rPr>
              <a:t>://</a:t>
            </a:r>
            <a:r>
              <a:rPr lang="cs-CZ" sz="1600" dirty="0" smtClean="0">
                <a:hlinkClick r:id="rId3"/>
              </a:rPr>
              <a:t>nd01.jxs.cz/667/232/7bcff45c08_5117303_o2.jpg</a:t>
            </a:r>
            <a:endParaRPr lang="cs-CZ" sz="1600" dirty="0" smtClean="0"/>
          </a:p>
          <a:p>
            <a:r>
              <a:rPr lang="cs-CZ" sz="1600" dirty="0">
                <a:hlinkClick r:id="rId4"/>
              </a:rPr>
              <a:t>http://www.hwebdesign.eu/_</a:t>
            </a:r>
            <a:r>
              <a:rPr lang="cs-CZ" sz="1600" dirty="0" smtClean="0">
                <a:hlinkClick r:id="rId4"/>
              </a:rPr>
              <a:t>images/fotogalerie/full/podzim-obora-hvezda-praha-big.jpg</a:t>
            </a:r>
            <a:endParaRPr lang="cs-CZ" sz="1600" dirty="0" smtClean="0"/>
          </a:p>
          <a:p>
            <a:r>
              <a:rPr lang="cs-CZ" sz="1600" dirty="0"/>
              <a:t>Podzimní práce: </a:t>
            </a:r>
            <a:r>
              <a:rPr lang="cs-CZ" sz="1600" dirty="0">
                <a:hlinkClick r:id="rId5"/>
              </a:rPr>
              <a:t>http://www.mbnoviny.cz/?_event_=</a:t>
            </a:r>
            <a:r>
              <a:rPr lang="cs-CZ" sz="1600" dirty="0" smtClean="0">
                <a:hlinkClick r:id="rId5"/>
              </a:rPr>
              <a:t>handlerMediaView&amp;id=4134&amp;file=4134.jpg&amp;l=460</a:t>
            </a:r>
            <a:endParaRPr lang="cs-CZ" sz="1600" dirty="0" smtClean="0"/>
          </a:p>
          <a:p>
            <a:r>
              <a:rPr lang="cs-CZ" sz="1600" dirty="0" smtClean="0">
                <a:hlinkClick r:id="rId6"/>
              </a:rPr>
              <a:t>http</a:t>
            </a:r>
            <a:r>
              <a:rPr lang="cs-CZ" sz="1600" dirty="0">
                <a:hlinkClick r:id="rId6"/>
              </a:rPr>
              <a:t>://</a:t>
            </a:r>
            <a:r>
              <a:rPr lang="cs-CZ" sz="1600" dirty="0" smtClean="0">
                <a:hlinkClick r:id="rId6"/>
              </a:rPr>
              <a:t>media.novinky.cz/691/186919-top_foto1-eyp0t.jpg</a:t>
            </a:r>
            <a:endParaRPr lang="cs-CZ" sz="1600" dirty="0" smtClean="0"/>
          </a:p>
          <a:p>
            <a:r>
              <a:rPr lang="cs-CZ" sz="1600" dirty="0" smtClean="0"/>
              <a:t>Sběr jablek: </a:t>
            </a:r>
            <a:r>
              <a:rPr lang="cs-CZ" sz="1600" dirty="0" smtClean="0">
                <a:hlinkClick r:id="rId7"/>
              </a:rPr>
              <a:t>http</a:t>
            </a:r>
            <a:r>
              <a:rPr lang="cs-CZ" sz="1600" dirty="0">
                <a:hlinkClick r:id="rId7"/>
              </a:rPr>
              <a:t>://</a:t>
            </a:r>
            <a:r>
              <a:rPr lang="cs-CZ" sz="1600" dirty="0" smtClean="0">
                <a:hlinkClick r:id="rId7"/>
              </a:rPr>
              <a:t>www.garten.cz/images_data/7127-rijen-sklizen-a-sber-ovoce-1.jpg</a:t>
            </a:r>
            <a:endParaRPr lang="cs-CZ" sz="1600" dirty="0" smtClean="0"/>
          </a:p>
          <a:p>
            <a:r>
              <a:rPr lang="cs-CZ" sz="1600" dirty="0"/>
              <a:t>Čáp: </a:t>
            </a:r>
            <a:r>
              <a:rPr lang="cs-CZ" sz="1600" dirty="0">
                <a:hlinkClick r:id="rId8"/>
              </a:rPr>
              <a:t>http://www.pripravy.estranky.cz/img/picture/15/%</a:t>
            </a:r>
            <a:r>
              <a:rPr lang="cs-CZ" sz="1600" dirty="0" smtClean="0">
                <a:hlinkClick r:id="rId8"/>
              </a:rPr>
              <a:t>C4%8C%C3%A1p-b%C3%ADl%C3%BD.jpg</a:t>
            </a:r>
            <a:endParaRPr lang="cs-CZ" sz="1600" dirty="0" smtClean="0"/>
          </a:p>
          <a:p>
            <a:r>
              <a:rPr lang="cs-CZ" sz="1600" dirty="0"/>
              <a:t>Vlaštovka: </a:t>
            </a:r>
            <a:r>
              <a:rPr lang="cs-CZ" sz="1600" dirty="0">
                <a:hlinkClick r:id="rId9"/>
              </a:rPr>
              <a:t>http://</a:t>
            </a:r>
            <a:r>
              <a:rPr lang="cs-CZ" sz="1600" dirty="0" smtClean="0">
                <a:hlinkClick r:id="rId9"/>
              </a:rPr>
              <a:t>www.pripravy.estranky.cz/img/picture/12/vla%C5%A1tovka.jpg</a:t>
            </a:r>
            <a:endParaRPr lang="cs-CZ" sz="1600" dirty="0" smtClean="0"/>
          </a:p>
          <a:p>
            <a:r>
              <a:rPr lang="cs-CZ" sz="1600" dirty="0"/>
              <a:t>Jiřička: </a:t>
            </a:r>
            <a:r>
              <a:rPr lang="cs-CZ" sz="1600" dirty="0">
                <a:hlinkClick r:id="rId10"/>
              </a:rPr>
              <a:t>http://</a:t>
            </a:r>
            <a:r>
              <a:rPr lang="cs-CZ" sz="1600" dirty="0" smtClean="0">
                <a:hlinkClick r:id="rId10"/>
              </a:rPr>
              <a:t>www.pripravy.estranky.cz/img/picture/21/Ji%C5%99i%C4%8Dka-2.jpg</a:t>
            </a:r>
            <a:endParaRPr lang="cs-CZ" sz="1600" dirty="0" smtClean="0"/>
          </a:p>
          <a:p>
            <a:r>
              <a:rPr lang="cs-CZ" sz="1600" dirty="0"/>
              <a:t>Husa velká: </a:t>
            </a:r>
            <a:r>
              <a:rPr lang="cs-CZ" sz="1600" dirty="0">
                <a:hlinkClick r:id="rId11"/>
              </a:rPr>
              <a:t>http://</a:t>
            </a:r>
            <a:r>
              <a:rPr lang="cs-CZ" sz="1600" dirty="0" smtClean="0">
                <a:hlinkClick r:id="rId11"/>
              </a:rPr>
              <a:t>www.pripravy.estranky.cz/img/picture/14/Husa-2.jpg</a:t>
            </a:r>
            <a:endParaRPr lang="cs-CZ" sz="1600" dirty="0" smtClean="0"/>
          </a:p>
          <a:p>
            <a:r>
              <a:rPr lang="cs-CZ" sz="1600" dirty="0"/>
              <a:t>Skřivan: </a:t>
            </a:r>
            <a:r>
              <a:rPr lang="cs-CZ" sz="1600" dirty="0">
                <a:hlinkClick r:id="rId12"/>
              </a:rPr>
              <a:t>http://</a:t>
            </a:r>
            <a:r>
              <a:rPr lang="cs-CZ" sz="1600" dirty="0" smtClean="0">
                <a:hlinkClick r:id="rId12"/>
              </a:rPr>
              <a:t>www.pripravy.estranky.cz/img/picture/23/Sk%C5%99ivan-poln%C3%AD.jpg</a:t>
            </a:r>
            <a:endParaRPr lang="cs-CZ" sz="1600" dirty="0" smtClean="0"/>
          </a:p>
          <a:p>
            <a:r>
              <a:rPr lang="cs-CZ" sz="1600" dirty="0"/>
              <a:t>Kukačka: </a:t>
            </a:r>
            <a:r>
              <a:rPr lang="cs-CZ" sz="1600" dirty="0">
                <a:hlinkClick r:id="rId13"/>
              </a:rPr>
              <a:t>http://</a:t>
            </a:r>
            <a:r>
              <a:rPr lang="cs-CZ" sz="1600" dirty="0" smtClean="0">
                <a:hlinkClick r:id="rId13"/>
              </a:rPr>
              <a:t>www.pripravy.estranky.cz/img/picture/24/Kuka%C4%8Dka.jpg</a:t>
            </a:r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1885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1600" dirty="0"/>
              <a:t>Špaček: </a:t>
            </a:r>
            <a:r>
              <a:rPr lang="cs-CZ" sz="1600" dirty="0">
                <a:hlinkClick r:id="rId2"/>
              </a:rPr>
              <a:t>http://www.pripravy.estranky.cz/img/picture/25/%</a:t>
            </a:r>
            <a:r>
              <a:rPr lang="cs-CZ" sz="1600" dirty="0" smtClean="0">
                <a:hlinkClick r:id="rId2"/>
              </a:rPr>
              <a:t>C5%A0pa%C4%8Dek.jpg</a:t>
            </a:r>
            <a:endParaRPr lang="cs-CZ" sz="1600" dirty="0" smtClean="0"/>
          </a:p>
          <a:p>
            <a:r>
              <a:rPr lang="cs-CZ" sz="1600" dirty="0"/>
              <a:t>Medvěd: </a:t>
            </a:r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orchideje.net/Priroda/Medved1.jpg</a:t>
            </a:r>
            <a:endParaRPr lang="cs-CZ" sz="1600" dirty="0" smtClean="0"/>
          </a:p>
          <a:p>
            <a:r>
              <a:rPr lang="cs-CZ" sz="1600" dirty="0"/>
              <a:t>Veverka: </a:t>
            </a:r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hadopasi.org/ostatni/JenTak/veverky/pictures/images/Veverka3.jpg</a:t>
            </a:r>
            <a:endParaRPr lang="cs-CZ" sz="1600" dirty="0" smtClean="0"/>
          </a:p>
          <a:p>
            <a:r>
              <a:rPr lang="cs-CZ" sz="1600" dirty="0"/>
              <a:t>Ježek: </a:t>
            </a:r>
            <a:r>
              <a:rPr lang="cs-CZ" sz="1600" dirty="0">
                <a:hlinkClick r:id="rId5"/>
              </a:rPr>
              <a:t>http://</a:t>
            </a:r>
            <a:r>
              <a:rPr lang="cs-CZ" sz="1600" dirty="0" smtClean="0">
                <a:hlinkClick r:id="rId5"/>
              </a:rPr>
              <a:t>www.tichyphoto.com/photo/jezek-vychodni.jpg</a:t>
            </a:r>
            <a:endParaRPr lang="cs-CZ" sz="1600" dirty="0" smtClean="0"/>
          </a:p>
          <a:p>
            <a:r>
              <a:rPr lang="cs-CZ" sz="1600" dirty="0"/>
              <a:t>Jezevec: </a:t>
            </a:r>
            <a:r>
              <a:rPr lang="cs-CZ" sz="1600" dirty="0">
                <a:hlinkClick r:id="rId6"/>
              </a:rPr>
              <a:t>http://</a:t>
            </a:r>
            <a:r>
              <a:rPr lang="cs-CZ" sz="1600" dirty="0" smtClean="0">
                <a:hlinkClick r:id="rId6"/>
              </a:rPr>
              <a:t>www.naturfoto.cz/fotografie/ostatni/jezevec-lesni-47885.jpg</a:t>
            </a:r>
            <a:endParaRPr lang="cs-CZ" sz="1600" dirty="0" smtClean="0"/>
          </a:p>
          <a:p>
            <a:r>
              <a:rPr lang="cs-CZ" sz="1600" dirty="0"/>
              <a:t>Drak</a:t>
            </a:r>
            <a:r>
              <a:rPr lang="cs-CZ" sz="1600" dirty="0" smtClean="0"/>
              <a:t>: </a:t>
            </a:r>
            <a:r>
              <a:rPr lang="cs-CZ" sz="1600" dirty="0" smtClean="0">
                <a:hlinkClick r:id="rId7"/>
              </a:rPr>
              <a:t>http</a:t>
            </a:r>
            <a:r>
              <a:rPr lang="cs-CZ" sz="1600" dirty="0">
                <a:hlinkClick r:id="rId7"/>
              </a:rPr>
              <a:t>://</a:t>
            </a:r>
            <a:r>
              <a:rPr lang="cs-CZ" sz="1600" dirty="0" smtClean="0">
                <a:hlinkClick r:id="rId7"/>
              </a:rPr>
              <a:t>www.farnostsmichov.cz/admin/files/Image/drak.jpg</a:t>
            </a:r>
            <a:endParaRPr lang="cs-CZ" sz="1600" dirty="0" smtClean="0"/>
          </a:p>
          <a:p>
            <a:r>
              <a:rPr lang="cs-CZ" sz="1600" dirty="0"/>
              <a:t>Houby: </a:t>
            </a:r>
            <a:r>
              <a:rPr lang="cs-CZ" sz="1600" dirty="0">
                <a:hlinkClick r:id="rId8"/>
              </a:rPr>
              <a:t>http://</a:t>
            </a:r>
            <a:r>
              <a:rPr lang="cs-CZ" sz="1600" dirty="0" smtClean="0">
                <a:hlinkClick r:id="rId8"/>
              </a:rPr>
              <a:t>skalky.net/nadrz/51/d370.jpg</a:t>
            </a:r>
            <a:endParaRPr lang="cs-CZ" sz="1600" dirty="0" smtClean="0"/>
          </a:p>
          <a:p>
            <a:r>
              <a:rPr lang="cs-CZ" sz="1600" dirty="0"/>
              <a:t>Kaštany: </a:t>
            </a:r>
            <a:r>
              <a:rPr lang="cs-CZ" sz="1600" dirty="0">
                <a:hlinkClick r:id="rId9"/>
              </a:rPr>
              <a:t>https://lh4.googleusercontent.com/-</a:t>
            </a:r>
            <a:r>
              <a:rPr lang="cs-CZ" sz="1600" dirty="0" smtClean="0">
                <a:hlinkClick r:id="rId9"/>
              </a:rPr>
              <a:t>QlwSId_s-nU/TnrNxMv5LuI/AAAAAAAAS8s/RNJ47bsE9lE/SNC01335.jpg</a:t>
            </a:r>
            <a:endParaRPr lang="cs-CZ" sz="1600" dirty="0" smtClean="0"/>
          </a:p>
          <a:p>
            <a:r>
              <a:rPr lang="cs-CZ" sz="1600" dirty="0" smtClean="0"/>
              <a:t>Žaludy</a:t>
            </a:r>
            <a:r>
              <a:rPr lang="cs-CZ" sz="1600" dirty="0"/>
              <a:t>: </a:t>
            </a:r>
            <a:r>
              <a:rPr lang="cs-CZ" sz="1600" dirty="0">
                <a:hlinkClick r:id="rId10"/>
              </a:rPr>
              <a:t>http://files.lecivapriroda.cz/200002329-0fbba10b5b/%</a:t>
            </a:r>
            <a:r>
              <a:rPr lang="cs-CZ" sz="1600" dirty="0" smtClean="0">
                <a:hlinkClick r:id="rId10"/>
              </a:rPr>
              <a:t>C5%BEaludy2.jpg</a:t>
            </a:r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dirty="0" smtClean="0"/>
          </a:p>
          <a:p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val="39746803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151</TotalTime>
  <Words>332</Words>
  <Application>Microsoft Office PowerPoint</Application>
  <PresentationFormat>Předvádění na obrazovce (4:3)</PresentationFormat>
  <Paragraphs>74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Administrativní</vt:lpstr>
      <vt:lpstr>Prezentace aplikace PowerPoint</vt:lpstr>
      <vt:lpstr>Prezentace aplikace PowerPoint</vt:lpstr>
      <vt:lpstr>PODZIM</vt:lpstr>
      <vt:lpstr>MEZI PODZIMNÍ MĚSÍCE PATŘÍ</vt:lpstr>
      <vt:lpstr>Prezentace aplikace PowerPoint</vt:lpstr>
      <vt:lpstr>SKLÍZÍ SE VĚTŠINA ÚRODY, ZAČÍNAJÍ PODZIMNÍ  PRÁCE NA ZAHRADĚ</vt:lpstr>
      <vt:lpstr>VLAŠTOVKY A JINÍ TAŽNÍ PTÁCI  ODLÉTAJÍ DO TEPLÝCH KRAJIN</vt:lpstr>
      <vt:lpstr>Prezentace aplikace PowerPoint</vt:lpstr>
      <vt:lpstr>ZVÍŘÁTKA SE NA PODZIM SCHOVÁVAJÍ</vt:lpstr>
      <vt:lpstr>JAK SE PŘIRAVUJÍ NA ZIMU ZVÍŘÁTKA V LESE?</vt:lpstr>
      <vt:lpstr>Prezentace aplikace PowerPoint</vt:lpstr>
      <vt:lpstr>Co děláš na podzim? Obrázky ti napoví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Katka</dc:creator>
  <cp:lastModifiedBy>Katka</cp:lastModifiedBy>
  <cp:revision>13</cp:revision>
  <dcterms:created xsi:type="dcterms:W3CDTF">2011-12-31T16:05:59Z</dcterms:created>
  <dcterms:modified xsi:type="dcterms:W3CDTF">2012-01-01T22:07:40Z</dcterms:modified>
</cp:coreProperties>
</file>