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  <p:sldMasterId id="2147483780" r:id="rId11"/>
    <p:sldMasterId id="2147483792" r:id="rId12"/>
  </p:sldMasterIdLst>
  <p:notesMasterIdLst>
    <p:notesMasterId r:id="rId25"/>
  </p:notesMasterIdLst>
  <p:sldIdLst>
    <p:sldId id="258" r:id="rId13"/>
    <p:sldId id="257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9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7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2ECE21-DBB0-42D1-B287-E06FD35B1D00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57411-3B9B-45B8-923A-6383FC119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76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340859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567321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186611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251975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82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921378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579643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193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042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804779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463530"/>
      </p:ext>
    </p:extLst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49689"/>
      </p:ext>
    </p:extLst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66498"/>
      </p:ext>
    </p:extLst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770368"/>
      </p:ext>
    </p:extLst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957502"/>
      </p:ext>
    </p:extLst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401132"/>
      </p:ext>
    </p:extLst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80544"/>
      </p:ext>
    </p:extLst>
  </p:cSld>
  <p:clrMapOvr>
    <a:masterClrMapping/>
  </p:clrMapOvr>
  <p:transition spd="slow">
    <p:wheel spokes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341591"/>
      </p:ext>
    </p:extLst>
  </p:cSld>
  <p:clrMapOvr>
    <a:masterClrMapping/>
  </p:clrMapOvr>
  <p:transition spd="slow">
    <p:wheel spokes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006050"/>
      </p:ext>
    </p:extLst>
  </p:cSld>
  <p:clrMapOvr>
    <a:masterClrMapping/>
  </p:clrMapOvr>
  <p:transition spd="slow">
    <p:wheel spokes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715734"/>
      </p:ext>
    </p:extLst>
  </p:cSld>
  <p:clrMapOvr>
    <a:masterClrMapping/>
  </p:clrMapOvr>
  <p:transition spd="slow">
    <p:wheel spokes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65622"/>
      </p:ext>
    </p:extLst>
  </p:cSld>
  <p:clrMapOvr>
    <a:masterClrMapping/>
  </p:clrMapOvr>
  <p:transition spd="slow">
    <p:wheel spokes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132278"/>
      </p:ext>
    </p:extLst>
  </p:cSld>
  <p:clrMapOvr>
    <a:masterClrMapping/>
  </p:clrMapOvr>
  <p:transition spd="slow">
    <p:wheel spokes="1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233007"/>
      </p:ext>
    </p:extLst>
  </p:cSld>
  <p:clrMapOvr>
    <a:masterClrMapping/>
  </p:clrMapOvr>
  <p:transition spd="slow">
    <p:wheel spokes="1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659955"/>
      </p:ext>
    </p:extLst>
  </p:cSld>
  <p:clrMapOvr>
    <a:masterClrMapping/>
  </p:clrMapOvr>
  <p:transition spd="slow">
    <p:wheel spokes="1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496598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666981"/>
      </p:ext>
    </p:extLst>
  </p:cSld>
  <p:clrMapOvr>
    <a:masterClrMapping/>
  </p:clrMapOvr>
  <p:transition spd="slow">
    <p:wheel spokes="1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572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632499"/>
      </p:ext>
    </p:extLst>
  </p:cSld>
  <p:clrMapOvr>
    <a:masterClrMapping/>
  </p:clrMapOvr>
  <p:transition spd="slow">
    <p:wheel spokes="1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443616"/>
      </p:ext>
    </p:extLst>
  </p:cSld>
  <p:clrMapOvr>
    <a:masterClrMapping/>
  </p:clrMapOvr>
  <p:transition spd="slow">
    <p:wheel spokes="1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15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720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012985"/>
      </p:ext>
    </p:extLst>
  </p:cSld>
  <p:clrMapOvr>
    <a:masterClrMapping/>
  </p:clrMapOvr>
  <p:transition spd="slow">
    <p:wheel spokes="1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773305"/>
      </p:ext>
    </p:extLst>
  </p:cSld>
  <p:clrMapOvr>
    <a:masterClrMapping/>
  </p:clrMapOvr>
  <p:transition spd="slow">
    <p:wheel spokes="1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279792"/>
      </p:ext>
    </p:extLst>
  </p:cSld>
  <p:clrMapOvr>
    <a:masterClrMapping/>
  </p:clrMapOvr>
  <p:transition spd="slow">
    <p:wheel spokes="1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248646"/>
      </p:ext>
    </p:extLst>
  </p:cSld>
  <p:clrMapOvr>
    <a:masterClrMapping/>
  </p:clrMapOvr>
  <p:transition spd="slow">
    <p:wheel spokes="1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46026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275651"/>
      </p:ext>
    </p:extLst>
  </p:cSld>
  <p:clrMapOvr>
    <a:masterClrMapping/>
  </p:clrMapOvr>
  <p:transition spd="slow">
    <p:wheel spokes="1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169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502520"/>
      </p:ext>
    </p:extLst>
  </p:cSld>
  <p:clrMapOvr>
    <a:masterClrMapping/>
  </p:clrMapOvr>
  <p:transition spd="slow">
    <p:wheel spokes="1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314655"/>
      </p:ext>
    </p:extLst>
  </p:cSld>
  <p:clrMapOvr>
    <a:masterClrMapping/>
  </p:clrMapOvr>
  <p:transition spd="slow">
    <p:wheel spokes="1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577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250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169390"/>
      </p:ext>
    </p:extLst>
  </p:cSld>
  <p:clrMapOvr>
    <a:masterClrMapping/>
  </p:clrMapOvr>
  <p:transition spd="slow">
    <p:wheel spokes="1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152285"/>
      </p:ext>
    </p:extLst>
  </p:cSld>
  <p:clrMapOvr>
    <a:masterClrMapping/>
  </p:clrMapOvr>
  <p:transition spd="slow">
    <p:wheel spokes="1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652198"/>
      </p:ext>
    </p:extLst>
  </p:cSld>
  <p:clrMapOvr>
    <a:masterClrMapping/>
  </p:clrMapOvr>
  <p:transition spd="slow">
    <p:wheel spokes="1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193681"/>
      </p:ext>
    </p:extLst>
  </p:cSld>
  <p:clrMapOvr>
    <a:masterClrMapping/>
  </p:clrMapOvr>
  <p:transition spd="slow">
    <p:wheel spokes="1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054343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252812"/>
      </p:ext>
    </p:extLst>
  </p:cSld>
  <p:clrMapOvr>
    <a:masterClrMapping/>
  </p:clrMapOvr>
  <p:transition spd="slow">
    <p:wheel spokes="1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520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890399"/>
      </p:ext>
    </p:extLst>
  </p:cSld>
  <p:clrMapOvr>
    <a:masterClrMapping/>
  </p:clrMapOvr>
  <p:transition spd="slow">
    <p:wheel spokes="1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275165"/>
      </p:ext>
    </p:extLst>
  </p:cSld>
  <p:clrMapOvr>
    <a:masterClrMapping/>
  </p:clrMapOvr>
  <p:transition spd="slow">
    <p:wheel spokes="1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256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34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797894"/>
      </p:ext>
    </p:extLst>
  </p:cSld>
  <p:clrMapOvr>
    <a:masterClrMapping/>
  </p:clrMapOvr>
  <p:transition spd="slow">
    <p:wheel spokes="1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633765"/>
      </p:ext>
    </p:extLst>
  </p:cSld>
  <p:clrMapOvr>
    <a:masterClrMapping/>
  </p:clrMapOvr>
  <p:transition spd="slow">
    <p:wheel spokes="1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864561"/>
      </p:ext>
    </p:extLst>
  </p:cSld>
  <p:clrMapOvr>
    <a:masterClrMapping/>
  </p:clrMapOvr>
  <p:transition spd="slow">
    <p:wheel spokes="1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256105"/>
      </p:ext>
    </p:extLst>
  </p:cSld>
  <p:clrMapOvr>
    <a:masterClrMapping/>
  </p:clrMapOvr>
  <p:transition spd="slow">
    <p:wheel spokes="1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454063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878929"/>
      </p:ext>
    </p:extLst>
  </p:cSld>
  <p:clrMapOvr>
    <a:masterClrMapping/>
  </p:clrMapOvr>
  <p:transition spd="slow">
    <p:wheel spokes="1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26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546579"/>
      </p:ext>
    </p:extLst>
  </p:cSld>
  <p:clrMapOvr>
    <a:masterClrMapping/>
  </p:clrMapOvr>
  <p:transition spd="slow">
    <p:wheel spokes="1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035867"/>
      </p:ext>
    </p:extLst>
  </p:cSld>
  <p:clrMapOvr>
    <a:masterClrMapping/>
  </p:clrMapOvr>
  <p:transition spd="slow">
    <p:wheel spokes="1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541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43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67766"/>
      </p:ext>
    </p:extLst>
  </p:cSld>
  <p:clrMapOvr>
    <a:masterClrMapping/>
  </p:clrMapOvr>
  <p:transition spd="slow">
    <p:wheel spokes="1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415267"/>
      </p:ext>
    </p:extLst>
  </p:cSld>
  <p:clrMapOvr>
    <a:masterClrMapping/>
  </p:clrMapOvr>
  <p:transition spd="slow">
    <p:wheel spokes="1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987492"/>
      </p:ext>
    </p:extLst>
  </p:cSld>
  <p:clrMapOvr>
    <a:masterClrMapping/>
  </p:clrMapOvr>
  <p:transition spd="slow">
    <p:wheel spokes="1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324774"/>
      </p:ext>
    </p:extLst>
  </p:cSld>
  <p:clrMapOvr>
    <a:masterClrMapping/>
  </p:clrMapOvr>
  <p:transition spd="slow">
    <p:wheel spokes="1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00974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532644"/>
      </p:ext>
    </p:extLst>
  </p:cSld>
  <p:clrMapOvr>
    <a:masterClrMapping/>
  </p:clrMapOvr>
  <p:transition spd="slow">
    <p:wheel spokes="1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5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943446"/>
      </p:ext>
    </p:extLst>
  </p:cSld>
  <p:clrMapOvr>
    <a:masterClrMapping/>
  </p:clrMapOvr>
  <p:transition spd="slow">
    <p:wheel spokes="1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227483"/>
      </p:ext>
    </p:extLst>
  </p:cSld>
  <p:clrMapOvr>
    <a:masterClrMapping/>
  </p:clrMapOvr>
  <p:transition spd="slow">
    <p:wheel spokes="1"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2140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274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347544"/>
      </p:ext>
    </p:extLst>
  </p:cSld>
  <p:clrMapOvr>
    <a:masterClrMapping/>
  </p:clrMapOvr>
  <p:transition spd="slow">
    <p:wheel spokes="1"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255875"/>
      </p:ext>
    </p:extLst>
  </p:cSld>
  <p:clrMapOvr>
    <a:masterClrMapping/>
  </p:clrMapOvr>
  <p:transition spd="slow">
    <p:wheel spokes="1"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569762"/>
      </p:ext>
    </p:extLst>
  </p:cSld>
  <p:clrMapOvr>
    <a:masterClrMapping/>
  </p:clrMapOvr>
  <p:transition spd="slow">
    <p:wheel spokes="1"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9928"/>
      </p:ext>
    </p:extLst>
  </p:cSld>
  <p:clrMapOvr>
    <a:masterClrMapping/>
  </p:clrMapOvr>
  <p:transition spd="slow">
    <p:wheel spokes="1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798051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709417"/>
      </p:ext>
    </p:extLst>
  </p:cSld>
  <p:clrMapOvr>
    <a:masterClrMapping/>
  </p:clrMapOvr>
  <p:transition spd="slow">
    <p:wheel spokes="1"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05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381219"/>
      </p:ext>
    </p:extLst>
  </p:cSld>
  <p:clrMapOvr>
    <a:masterClrMapping/>
  </p:clrMapOvr>
  <p:transition spd="slow">
    <p:wheel spokes="1"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253442"/>
      </p:ext>
    </p:extLst>
  </p:cSld>
  <p:clrMapOvr>
    <a:masterClrMapping/>
  </p:clrMapOvr>
  <p:transition spd="slow">
    <p:wheel spokes="1"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7774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420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100667"/>
      </p:ext>
    </p:extLst>
  </p:cSld>
  <p:clrMapOvr>
    <a:masterClrMapping/>
  </p:clrMapOvr>
  <p:transition spd="slow">
    <p:wheel spokes="1"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092661"/>
      </p:ext>
    </p:extLst>
  </p:cSld>
  <p:clrMapOvr>
    <a:masterClrMapping/>
  </p:clrMapOvr>
  <p:transition spd="slow">
    <p:wheel spokes="1"/>
  </p:transition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456334"/>
      </p:ext>
    </p:extLst>
  </p:cSld>
  <p:clrMapOvr>
    <a:masterClrMapping/>
  </p:clrMapOvr>
  <p:transition spd="slow">
    <p:wheel spokes="1"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509339"/>
      </p:ext>
    </p:extLst>
  </p:cSld>
  <p:clrMapOvr>
    <a:masterClrMapping/>
  </p:clrMapOvr>
  <p:transition spd="slow">
    <p:wheel spokes="1"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786008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718897"/>
      </p:ext>
    </p:extLst>
  </p:cSld>
  <p:clrMapOvr>
    <a:masterClrMapping/>
  </p:clrMapOvr>
  <p:transition spd="slow">
    <p:wheel spokes="1"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606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776366"/>
      </p:ext>
    </p:extLst>
  </p:cSld>
  <p:clrMapOvr>
    <a:masterClrMapping/>
  </p:clrMapOvr>
  <p:transition spd="slow">
    <p:wheel spokes="1"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013518"/>
      </p:ext>
    </p:extLst>
  </p:cSld>
  <p:clrMapOvr>
    <a:masterClrMapping/>
  </p:clrMapOvr>
  <p:transition spd="slow">
    <p:wheel spokes="1"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889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6950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20914"/>
      </p:ext>
    </p:extLst>
  </p:cSld>
  <p:clrMapOvr>
    <a:masterClrMapping/>
  </p:clrMapOvr>
  <p:transition spd="slow">
    <p:wheel spokes="1"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68254"/>
      </p:ext>
    </p:extLst>
  </p:cSld>
  <p:clrMapOvr>
    <a:masterClrMapping/>
  </p:clrMapOvr>
  <p:transition spd="slow">
    <p:wheel spokes="1"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492923"/>
      </p:ext>
    </p:extLst>
  </p:cSld>
  <p:clrMapOvr>
    <a:masterClrMapping/>
  </p:clrMapOvr>
  <p:transition spd="slow">
    <p:wheel spokes="1"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395011"/>
      </p:ext>
    </p:extLst>
  </p:cSld>
  <p:clrMapOvr>
    <a:masterClrMapping/>
  </p:clrMapOvr>
  <p:transition spd="slow">
    <p:wheel spokes="1"/>
  </p:transition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002806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723925"/>
      </p:ext>
    </p:extLst>
  </p:cSld>
  <p:clrMapOvr>
    <a:masterClrMapping/>
  </p:clrMapOvr>
  <p:transition spd="slow">
    <p:wheel spokes="1"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4520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987522"/>
      </p:ext>
    </p:extLst>
  </p:cSld>
  <p:clrMapOvr>
    <a:masterClrMapping/>
  </p:clrMapOvr>
  <p:transition spd="slow">
    <p:wheel spokes="1"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967295"/>
      </p:ext>
    </p:extLst>
  </p:cSld>
  <p:clrMapOvr>
    <a:masterClrMapping/>
  </p:clrMapOvr>
  <p:transition spd="slow">
    <p:wheel spokes="1"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053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272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693536"/>
      </p:ext>
    </p:extLst>
  </p:cSld>
  <p:clrMapOvr>
    <a:masterClrMapping/>
  </p:clrMapOvr>
  <p:transition spd="slow">
    <p:wheel spokes="1"/>
  </p:transition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327453"/>
      </p:ext>
    </p:extLst>
  </p:cSld>
  <p:clrMapOvr>
    <a:masterClrMapping/>
  </p:clrMapOvr>
  <p:transition spd="slow">
    <p:wheel spokes="1"/>
  </p:transition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098955"/>
      </p:ext>
    </p:extLst>
  </p:cSld>
  <p:clrMapOvr>
    <a:masterClrMapping/>
  </p:clrMapOvr>
  <p:transition spd="slow">
    <p:wheel spokes="1"/>
  </p:transition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010673"/>
      </p:ext>
    </p:extLst>
  </p:cSld>
  <p:clrMapOvr>
    <a:masterClrMapping/>
  </p:clrMapOvr>
  <p:transition spd="slow">
    <p:wheel spokes="1"/>
  </p:transition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6778919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2"/>
      </p:ext>
    </p:extLst>
  </p:cSld>
  <p:clrMapOvr>
    <a:masterClrMapping/>
  </p:clrMapOvr>
  <p:transition spd="slow">
    <p:wheel spokes="1"/>
  </p:transition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022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255712"/>
      </p:ext>
    </p:extLst>
  </p:cSld>
  <p:clrMapOvr>
    <a:masterClrMapping/>
  </p:clrMapOvr>
  <p:transition spd="slow">
    <p:wheel spokes="1"/>
  </p:transition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379412"/>
      </p:ext>
    </p:extLst>
  </p:cSld>
  <p:clrMapOvr>
    <a:masterClrMapping/>
  </p:clrMapOvr>
  <p:transition spd="slow">
    <p:wheel spokes="1"/>
  </p:transition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6766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151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108636"/>
      </p:ext>
    </p:extLst>
  </p:cSld>
  <p:clrMapOvr>
    <a:masterClrMapping/>
  </p:clrMapOvr>
  <p:transition spd="slow">
    <p:wheel spokes="1"/>
  </p:transition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268140"/>
      </p:ext>
    </p:extLst>
  </p:cSld>
  <p:clrMapOvr>
    <a:masterClrMapping/>
  </p:clrMapOvr>
  <p:transition spd="slow">
    <p:wheel spokes="1"/>
  </p:transition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E7A3C9C-4CDA-4137-802E-776EA8AEA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99178"/>
      </p:ext>
    </p:extLst>
  </p:cSld>
  <p:clrMapOvr>
    <a:masterClrMapping/>
  </p:clrMapOvr>
  <p:transition spd="slow">
    <p:wheel spokes="1"/>
  </p:transition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497577"/>
      </p:ext>
    </p:extLst>
  </p:cSld>
  <p:clrMapOvr>
    <a:masterClrMapping/>
  </p:clrMapOvr>
  <p:transition spd="slow">
    <p:wheel spokes="1"/>
  </p:transition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6303047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033486"/>
      </p:ext>
    </p:extLst>
  </p:cSld>
  <p:clrMapOvr>
    <a:masterClrMapping/>
  </p:clrMapOvr>
  <p:transition spd="slow">
    <p:wheel spokes="1"/>
  </p:transition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260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923733"/>
      </p:ext>
    </p:extLst>
  </p:cSld>
  <p:clrMapOvr>
    <a:masterClrMapping/>
  </p:clrMapOvr>
  <p:transition spd="slow">
    <p:wheel spokes="1"/>
  </p:transition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105739"/>
      </p:ext>
    </p:extLst>
  </p:cSld>
  <p:clrMapOvr>
    <a:masterClrMapping/>
  </p:clrMapOvr>
  <p:transition spd="slow">
    <p:wheel spokes="1"/>
  </p:transition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073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026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987662"/>
      </p:ext>
    </p:extLst>
  </p:cSld>
  <p:clrMapOvr>
    <a:masterClrMapping/>
  </p:clrMapOvr>
  <p:transition spd="slow">
    <p:wheel spokes="1"/>
  </p:transition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907399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758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413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1"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768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9427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652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0222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2994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4531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5095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7625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2942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9C5848-4779-492D-8E23-DC667BB97F41}" type="datetimeFigureOut">
              <a:rPr lang="cs-CZ" smtClean="0">
                <a:solidFill>
                  <a:prstClr val="white"/>
                </a:solidFill>
              </a:rPr>
              <a:pPr/>
              <a:t>3.6.2012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E7A3C9C-4CDA-4137-802E-776EA8AEA1F5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5264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8.e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VY_32_INOVACE_1_25_ Hospodaření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K výkladu a seznámení s látkou. Žák si zopakuje pojmy ekonomie, ekonomika, seznámí se s učivem statky, služby, výrobní a nevýrobní faktory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4181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HOSPODAŘENÍ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Statky, služby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0570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/>
          <a:lstStyle/>
          <a:p>
            <a:pPr algn="ctr"/>
            <a:r>
              <a:rPr lang="cs-CZ" b="1" i="1" u="sng" dirty="0" smtClean="0"/>
              <a:t>Ekonomie  x  Ekonomika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	Co se Ti vybaví, když se řekne ekonomie a ekonomika?</a:t>
            </a:r>
          </a:p>
          <a:p>
            <a:r>
              <a:rPr lang="cs-CZ" sz="2400" i="1" dirty="0">
                <a:solidFill>
                  <a:prstClr val="white"/>
                </a:solidFill>
              </a:rPr>
              <a:t>Napiš na tabuli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3284984"/>
            <a:ext cx="89289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srgbClr val="FFFF00"/>
                </a:solidFill>
              </a:rPr>
              <a:t>EKONOMIE</a:t>
            </a:r>
            <a:r>
              <a:rPr lang="cs-CZ" sz="3200" dirty="0">
                <a:solidFill>
                  <a:prstClr val="white"/>
                </a:solidFill>
              </a:rPr>
              <a:t> – věda zabývající se ekonomikou</a:t>
            </a:r>
          </a:p>
          <a:p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b="1" i="1" u="sng" dirty="0">
                <a:solidFill>
                  <a:srgbClr val="FFFF00"/>
                </a:solidFill>
              </a:rPr>
              <a:t>EKONOMIKA</a:t>
            </a:r>
            <a:r>
              <a:rPr lang="cs-CZ" sz="3200" dirty="0">
                <a:solidFill>
                  <a:prstClr val="white"/>
                </a:solidFill>
              </a:rPr>
              <a:t> – ekonomický život, ekonomická praxe, využívá teoretické poznatky ekonomie v praktickém životě</a:t>
            </a:r>
          </a:p>
        </p:txBody>
      </p:sp>
    </p:spTree>
    <p:extLst>
      <p:ext uri="{BB962C8B-B14F-4D97-AF65-F5344CB8AC3E}">
        <p14:creationId xmlns:p14="http://schemas.microsoft.com/office/powerpoint/2010/main" val="37837738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r>
              <a:rPr lang="cs-CZ" b="1" i="1" u="sng" dirty="0" smtClean="0"/>
              <a:t>Statky a služby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640960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4000" b="1" i="1" u="sng" dirty="0">
                <a:solidFill>
                  <a:srgbClr val="94C600">
                    <a:lumMod val="60000"/>
                    <a:lumOff val="40000"/>
                  </a:srgbClr>
                </a:solidFill>
              </a:rPr>
              <a:t>Statky</a:t>
            </a:r>
            <a:r>
              <a:rPr lang="cs-CZ" sz="3200" dirty="0">
                <a:solidFill>
                  <a:prstClr val="white"/>
                </a:solidFill>
              </a:rPr>
              <a:t>- předměty, které používáme k uspokojování svých  potřeb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white"/>
                </a:solidFill>
              </a:rPr>
              <a:t>Jsou pro nás důležité</a:t>
            </a:r>
          </a:p>
          <a:p>
            <a:pPr>
              <a:lnSpc>
                <a:spcPct val="90000"/>
              </a:lnSpc>
            </a:pPr>
            <a:endParaRPr lang="cs-CZ" sz="3200" dirty="0">
              <a:solidFill>
                <a:prstClr val="white"/>
              </a:solidFill>
            </a:endParaRP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F"/>
            </a:pPr>
            <a:r>
              <a:rPr lang="cs-CZ" sz="3200" dirty="0">
                <a:solidFill>
                  <a:prstClr val="white"/>
                </a:solidFill>
              </a:rPr>
              <a:t>jsou to jednak předměty a látky, které vytvořila příroda (vzduch, voda,  stromy..)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F"/>
            </a:pPr>
            <a:endParaRPr lang="cs-CZ" sz="3200" dirty="0">
              <a:solidFill>
                <a:prstClr val="white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prstClr val="white"/>
                </a:solidFill>
                <a:sym typeface="Wingdings"/>
              </a:rPr>
              <a:t> </a:t>
            </a:r>
            <a:r>
              <a:rPr lang="cs-CZ" sz="3200" dirty="0">
                <a:solidFill>
                  <a:prstClr val="white"/>
                </a:solidFill>
              </a:rPr>
              <a:t>dále předměty a látky které vyrobili lidé (nábytek, oblečení, chléb..)</a:t>
            </a:r>
          </a:p>
        </p:txBody>
      </p:sp>
    </p:spTree>
    <p:extLst>
      <p:ext uri="{BB962C8B-B14F-4D97-AF65-F5344CB8AC3E}">
        <p14:creationId xmlns:p14="http://schemas.microsoft.com/office/powerpoint/2010/main" val="42153462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6895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u="sng" dirty="0">
                <a:solidFill>
                  <a:srgbClr val="94C600">
                    <a:lumMod val="60000"/>
                    <a:lumOff val="40000"/>
                  </a:srgbClr>
                </a:solidFill>
              </a:rPr>
              <a:t>Služby</a:t>
            </a:r>
            <a:r>
              <a:rPr lang="cs-CZ" sz="3200" dirty="0">
                <a:solidFill>
                  <a:prstClr val="white"/>
                </a:solidFill>
              </a:rPr>
              <a:t> – užitečné činnosti, které jedni lidé provádějí pro druhé</a:t>
            </a:r>
          </a:p>
          <a:p>
            <a:r>
              <a:rPr lang="cs-CZ" sz="3200" dirty="0">
                <a:solidFill>
                  <a:prstClr val="white"/>
                </a:solidFill>
              </a:rPr>
              <a:t>(ošetřování nemocných, oprava obuvi, obsluha v restauraci..)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5229200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Statky a služby uspokojují naše potřeby. Potřeby v ekonomice – pocit nedostatku.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2780928"/>
            <a:ext cx="166401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01008"/>
            <a:ext cx="1363191" cy="159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abinet\AppData\Local\Temp\MP90031399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136" y="278092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8" y="3501008"/>
            <a:ext cx="1399031" cy="1573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42372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01266"/>
          </a:xfrm>
        </p:spPr>
        <p:txBody>
          <a:bodyPr/>
          <a:lstStyle/>
          <a:p>
            <a:r>
              <a:rPr lang="cs-CZ" b="1" i="1" u="sng" dirty="0" smtClean="0"/>
              <a:t>DĚLENÍ STATKŮ 1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7849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prstClr val="white"/>
                </a:solidFill>
              </a:rPr>
              <a:t>Statky:</a:t>
            </a:r>
          </a:p>
          <a:p>
            <a:endParaRPr lang="cs-CZ" sz="3200" b="1" i="1" u="sng" dirty="0">
              <a:solidFill>
                <a:prstClr val="white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b="1" i="1" u="sng" dirty="0">
                <a:solidFill>
                  <a:srgbClr val="FFFF00"/>
                </a:solidFill>
              </a:rPr>
              <a:t>hmotné statky </a:t>
            </a:r>
            <a:r>
              <a:rPr lang="cs-CZ" sz="3200" dirty="0">
                <a:solidFill>
                  <a:prstClr val="white"/>
                </a:solidFill>
              </a:rPr>
              <a:t>– věci materiální povahy (boty, počítač, rohlík..)</a:t>
            </a:r>
          </a:p>
          <a:p>
            <a:pPr marL="514350" indent="-514350">
              <a:buFontTx/>
              <a:buAutoNum type="alphaLcParenR"/>
            </a:pPr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b="1" i="1" u="sng" dirty="0">
                <a:solidFill>
                  <a:srgbClr val="FFFF00"/>
                </a:solidFill>
              </a:rPr>
              <a:t>b) nehmotné statky </a:t>
            </a:r>
            <a:r>
              <a:rPr lang="cs-CZ" sz="3200" dirty="0">
                <a:solidFill>
                  <a:prstClr val="white"/>
                </a:solidFill>
              </a:rPr>
              <a:t>– jsou duchovní výtvory </a:t>
            </a:r>
          </a:p>
          <a:p>
            <a:pPr>
              <a:buFont typeface="Wingdings" pitchFamily="2" charset="2"/>
              <a:buNone/>
            </a:pPr>
            <a:r>
              <a:rPr lang="cs-CZ" sz="3200" dirty="0">
                <a:solidFill>
                  <a:prstClr val="white"/>
                </a:solidFill>
              </a:rPr>
              <a:t>    ( </a:t>
            </a:r>
            <a:r>
              <a:rPr lang="cs-CZ" sz="3200" dirty="0" err="1">
                <a:solidFill>
                  <a:prstClr val="white"/>
                </a:solidFill>
              </a:rPr>
              <a:t>např.počítačový</a:t>
            </a:r>
            <a:r>
              <a:rPr lang="cs-CZ" sz="3200" dirty="0">
                <a:solidFill>
                  <a:prstClr val="white"/>
                </a:solidFill>
              </a:rPr>
              <a:t> program, píseň…) </a:t>
            </a:r>
          </a:p>
          <a:p>
            <a:pPr>
              <a:buFont typeface="Wingdings" pitchFamily="2" charset="2"/>
              <a:buNone/>
            </a:pPr>
            <a:endParaRPr lang="cs-CZ" sz="3200" dirty="0">
              <a:solidFill>
                <a:prstClr val="white"/>
              </a:solidFill>
            </a:endParaRPr>
          </a:p>
          <a:p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5176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/>
              <a:t>DĚLENÍ STATKŮ </a:t>
            </a:r>
            <a:r>
              <a:rPr lang="cs-CZ" b="1" i="1" u="sng" dirty="0" smtClean="0"/>
              <a:t>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132856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FFFF00"/>
                </a:solidFill>
              </a:rPr>
              <a:t>a) Statky volné: </a:t>
            </a:r>
            <a:r>
              <a:rPr lang="cs-CZ" sz="3200" dirty="0">
                <a:solidFill>
                  <a:prstClr val="white"/>
                </a:solidFill>
              </a:rPr>
              <a:t>kdykoli nám jsou k dispozici, (denní světlo, písek na poušti, vzduch, mořská voda…)</a:t>
            </a:r>
          </a:p>
          <a:p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b="1" u="sng" dirty="0">
                <a:solidFill>
                  <a:srgbClr val="FFFF00"/>
                </a:solidFill>
              </a:rPr>
              <a:t>b)Statky vzácné: </a:t>
            </a:r>
            <a:r>
              <a:rPr lang="cs-CZ" sz="3200" dirty="0">
                <a:solidFill>
                  <a:prstClr val="white"/>
                </a:solidFill>
              </a:rPr>
              <a:t>Pouze v omezeném množství. Pokud jsou vyrobené – výrobky.</a:t>
            </a:r>
          </a:p>
          <a:p>
            <a:r>
              <a:rPr lang="cs-CZ" sz="3200" dirty="0">
                <a:solidFill>
                  <a:prstClr val="white"/>
                </a:solidFill>
              </a:rPr>
              <a:t>(výrobky, ropa, elektřina) </a:t>
            </a:r>
          </a:p>
        </p:txBody>
      </p:sp>
    </p:spTree>
    <p:extLst>
      <p:ext uri="{BB962C8B-B14F-4D97-AF65-F5344CB8AC3E}">
        <p14:creationId xmlns:p14="http://schemas.microsoft.com/office/powerpoint/2010/main" val="38878514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67494"/>
          </a:xfrm>
        </p:spPr>
        <p:txBody>
          <a:bodyPr>
            <a:normAutofit fontScale="90000"/>
          </a:bodyPr>
          <a:lstStyle/>
          <a:p>
            <a:endParaRPr lang="cs-CZ" b="1" i="1" u="sng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79512" y="2204864"/>
            <a:ext cx="532859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508104" y="2204864"/>
            <a:ext cx="0" cy="432048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9512" y="2204864"/>
            <a:ext cx="0" cy="43924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9512" y="2924944"/>
            <a:ext cx="532859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2924944"/>
            <a:ext cx="0" cy="36724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9512" y="3645024"/>
            <a:ext cx="5328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508104" y="2204864"/>
            <a:ext cx="1492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00304" y="2204864"/>
            <a:ext cx="0" cy="432048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508104" y="3645024"/>
            <a:ext cx="1492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79512" y="620688"/>
            <a:ext cx="682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Přiřaď do tabulky, co kam patří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913075"/>
            <a:ext cx="165618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b="1" i="1" dirty="0">
                <a:solidFill>
                  <a:srgbClr val="FFFF00"/>
                </a:solidFill>
              </a:rPr>
              <a:t>- Právnická pomoc</a:t>
            </a:r>
          </a:p>
          <a:p>
            <a:pPr>
              <a:buFont typeface="Wingdings" pitchFamily="2" charset="2"/>
              <a:buNone/>
            </a:pPr>
            <a:r>
              <a:rPr lang="cs-CZ" sz="1400" b="1" dirty="0">
                <a:solidFill>
                  <a:prstClr val="white">
                    <a:lumMod val="95000"/>
                  </a:prstClr>
                </a:solidFill>
              </a:rPr>
              <a:t>- </a:t>
            </a:r>
            <a:r>
              <a:rPr lang="cs-CZ" b="1" dirty="0">
                <a:solidFill>
                  <a:prstClr val="white">
                    <a:lumMod val="95000"/>
                  </a:prstClr>
                </a:solidFill>
              </a:rPr>
              <a:t>ošetření u zubaře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FFFF00"/>
                </a:solidFill>
              </a:rPr>
              <a:t>- socha sv. Václava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prstClr val="white">
                    <a:lumMod val="95000"/>
                  </a:prstClr>
                </a:solidFill>
              </a:rPr>
              <a:t>- boty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FFFF00"/>
                </a:solidFill>
              </a:rPr>
              <a:t>- oprava vodovodu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prstClr val="white">
                    <a:lumMod val="95000"/>
                  </a:prstClr>
                </a:solidFill>
              </a:rPr>
              <a:t>- scénář filmu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FFFF00"/>
                </a:solidFill>
              </a:rPr>
              <a:t>- kolo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prstClr val="white">
                    <a:lumMod val="95000"/>
                  </a:prstClr>
                </a:solidFill>
              </a:rPr>
              <a:t>- výuka lektora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FFFF00"/>
                </a:solidFill>
              </a:rPr>
              <a:t>- logo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prstClr val="white">
                    <a:lumMod val="95000"/>
                  </a:prstClr>
                </a:solidFill>
              </a:rPr>
              <a:t>- sušenky</a:t>
            </a:r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FFFF00"/>
                </a:solidFill>
              </a:rPr>
              <a:t>- počítačový program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9532" y="2348880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prstClr val="white"/>
                </a:solidFill>
              </a:rPr>
              <a:t>STATKY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59532" y="3140968"/>
            <a:ext cx="2124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>
                <a:solidFill>
                  <a:prstClr val="white"/>
                </a:solidFill>
              </a:rPr>
              <a:t>HMOTNÉ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3140968"/>
            <a:ext cx="24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>
                <a:solidFill>
                  <a:prstClr val="white"/>
                </a:solidFill>
              </a:rPr>
              <a:t>NEHMOTNÉ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652120" y="2610490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i="1" dirty="0">
                <a:solidFill>
                  <a:prstClr val="white"/>
                </a:solidFill>
              </a:rPr>
              <a:t>SLUŽBY</a:t>
            </a:r>
          </a:p>
        </p:txBody>
      </p:sp>
    </p:spTree>
    <p:extLst>
      <p:ext uri="{BB962C8B-B14F-4D97-AF65-F5344CB8AC3E}">
        <p14:creationId xmlns:p14="http://schemas.microsoft.com/office/powerpoint/2010/main" val="33849505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5 0.04051 C -0.0151 0.03843 -0.03802 0.03681 -0.06666 0.04051 C -0.09201 0.05324 -0.11718 0.06852 -0.14409 0.07268 C -0.15954 0.07986 -0.17534 0.08426 -0.19097 0.09097 C -0.20295 0.0963 -0.20972 0.10787 -0.21822 0.11921 C -0.2243 0.12731 -0.23211 0.13356 -0.23645 0.14352 C -0.24201 0.15625 -0.24756 0.16921 -0.25312 0.18194 C -0.25607 0.18866 -0.25694 0.19676 -0.2592 0.20417 C -0.26475 0.22268 -0.26406 0.21968 -0.27135 0.23449 C -0.27083 0.24514 -0.271 0.25602 -0.26979 0.26667 C -0.26944 0.26898 -0.26753 0.2706 -0.26666 0.27268 C -0.26545 0.27593 -0.26423 0.28657 -0.26371 0.28889 C -0.26197 0.29792 -0.26145 0.29444 -0.25763 0.30509 C -0.25 0.32569 -0.24392 0.34745 -0.23333 0.36574 C -0.23281 0.36782 -0.23298 0.37014 -0.23194 0.37176 C -0.2309 0.37338 -0.22881 0.37268 -0.22743 0.37384 C -0.21024 0.38912 -0.23611 0.3713 -0.21666 0.3838 C -0.21388 0.3875 -0.21267 0.38889 -0.21076 0.39398 C -0.20885 0.39884 -0.20972 0.40208 -0.20607 0.40602 C -0.20295 0.40949 -0.19531 0.4081 -0.19253 0.4081 " pathEditMode="relative" rAng="0" ptsTypes="fffffffffffffffffffA">
                                      <p:cBhvr>
                                        <p:cTn id="6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53" y="1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8 0.00926 C -0.06823 0.01597 -0.07188 0.02153 -0.07344 0.02963 C -0.07517 0.03982 -0.07535 0.04908 -0.08021 0.05648 C -0.08559 0.08009 -0.08646 0.10672 -0.09219 0.13033 C -0.09462 0.14028 -0.1 0.17315 -0.10156 0.17755 C -0.1092 0.20047 -0.10695 0.19283 -0.11511 0.22269 C -0.12865 0.27199 -0.11215 0.21574 -0.12726 0.26158 C -0.13594 0.2882 -0.13004 0.27755 -0.13663 0.28843 C -0.13924 0.29977 -0.14028 0.31111 -0.14479 0.3213 C -0.14618 0.32847 -0.1474 0.33357 -0.15017 0.33959 C -0.15243 0.35139 -0.15712 0.36111 -0.15955 0.37269 C -0.16215 0.38449 -0.16337 0.39792 -0.16615 0.40949 C -0.16649 0.41065 -0.17604 0.425 -0.17691 0.42593 C -0.18038 0.42917 -0.18594 0.42778 -0.18906 0.42778 " pathEditMode="relative" rAng="0" ptsTypes="fffffffffffffA">
                                      <p:cBhvr>
                                        <p:cTn id="10" dur="2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98" y="2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2.59259E-6 C -0.13438 0.06412 -0.2717 0.15417 -0.41528 0.17593 C -0.45781 0.20347 -0.50868 0.2044 -0.55313 0.21829 C -0.60903 0.23565 -0.58316 0.23056 -0.63038 0.23634 C -0.65608 0.24352 -0.67986 0.24653 -0.70608 0.24653 " pathEditMode="relative" ptsTypes="ffffA">
                                      <p:cBhvr>
                                        <p:cTn id="14" dur="2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8.67362E-19 C -0.07882 0.03495 -0.15868 0.06782 -0.23802 0.10116 C -0.25851 0.10972 -0.27986 0.11435 -0.3 0.12338 C -0.32847 0.13588 -0.35642 0.15023 -0.38333 0.16782 C -0.39184 0.17338 -0.41024 0.18866 -0.42136 0.19398 C -0.43906 0.20231 -0.45764 0.20717 -0.47587 0.21227 C -0.53212 0.22801 -0.46198 0.21481 -0.50469 0.22222 C -0.52205 0.22893 -0.53976 0.23542 -0.55764 0.23842 C -0.56528 0.24329 -0.57361 0.24583 -0.58195 0.24861 C -0.58351 0.25 -0.58524 0.25092 -0.58646 0.25254 C -0.58767 0.25417 -0.58785 0.25717 -0.58941 0.25856 C -0.59896 0.26713 -0.63507 0.26273 -0.63646 0.26273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83 0.0088 C -0.04496 0.03611 -0.04583 0.05394 -0.03976 0.07755 C -0.04201 0.14283 -0.03281 0.21134 -0.04896 0.27361 C -0.04566 0.32199 -0.04219 0.30509 -0.0474 0.32616 C -0.07135 0.32431 -0.07569 0.32292 -0.09583 0.31597 C -0.1059 0.3169 -0.11667 0.31528 -0.12621 0.31991 C -0.13507 0.32431 -0.14496 0.33357 -0.15503 0.33426 C -0.16267 0.33472 -0.17014 0.33426 -0.17778 0.33426 " pathEditMode="relative" rAng="0" ptsTypes="fffffffA">
                                      <p:cBhvr>
                                        <p:cTn id="22" dur="20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55" y="1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9.62963E-6 C -0.01215 0.0132 -0.02031 0.03311 -0.03472 0.04237 C -0.0401 0.05278 -0.04739 0.05834 -0.05451 0.06667 C -0.06458 0.07848 -0.075 0.09237 -0.08785 0.09908 C -0.10555 0.10834 -0.12535 0.11158 -0.14392 0.11505 C -0.14844 0.11598 -0.15295 0.11806 -0.15746 0.11922 C -0.16146 0.12014 -0.16562 0.12061 -0.16962 0.1213 C -0.18125 0.12639 -0.19305 0.12801 -0.20451 0.13334 C -0.22656 0.13218 -0.24028 0.13288 -0.26059 0.12732 C -0.27205 0.12408 -0.28246 0.11829 -0.29392 0.11505 C -0.29635 0.11227 -0.29844 0.1088 -0.30139 0.10695 C -0.30573 0.10417 -0.3151 0.10093 -0.3151 0.10093 C -0.33455 0.07501 -0.34982 0.08403 -0.38177 0.08288 C -0.3901 0.07825 -0.39878 0.07454 -0.40746 0.07061 C -0.4118 0.06876 -0.41198 0.06598 -0.4151 0.06251 C -0.41649 0.06112 -0.41962 0.05857 -0.41962 0.05857 " pathEditMode="relative" ptsTypes="fffffffffffffffA">
                                      <p:cBhvr>
                                        <p:cTn id="26" dur="20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C -0.02726 0.02037 -0.05451 0.03842 -0.08333 0.05463 C -0.10903 0.06898 -0.13351 0.08842 -0.16059 0.09907 C -0.19618 0.11319 -0.16441 0.09791 -0.19844 0.10926 C -0.21823 0.11597 -0.23576 0.12176 -0.25608 0.12523 C -0.26562 0.1287 -0.27552 0.13125 -0.2849 0.13541 C -0.30503 0.14421 -0.3217 0.15648 -0.34392 0.15764 C -0.35764 0.15833 -0.37118 0.15902 -0.3849 0.15972 C -0.41562 0.15902 -0.44653 0.15949 -0.47726 0.15764 C -0.49809 0.15648 -0.51996 0.14815 -0.54097 0.1456 C -0.54948 0.14328 -0.55816 0.14213 -0.56667 0.13958 C -0.5717 0.14282 -0.58802 0.15509 -0.59392 0.15555 C -0.6 0.15602 -0.60608 0.15555 -0.61215 0.15555 " pathEditMode="relative" ptsTypes="ffffffffffffA">
                                      <p:cBhvr>
                                        <p:cTn id="30" dur="20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2.59259E-6 C -0.00556 0.00162 -0.01129 0.00185 -0.01667 0.00417 C -0.02483 0.00764 -0.02813 0.02153 -0.03334 0.02847 C -0.03733 0.0338 -0.04375 0.04236 -0.04688 0.04861 C -0.05018 0.05532 -0.05104 0.06227 -0.05452 0.06875 C -0.05556 0.07292 -0.05643 0.07685 -0.05747 0.08102 C -0.05799 0.0831 -0.05903 0.08704 -0.05903 0.08704 C -0.06077 0.1294 -0.06215 0.16389 -0.06667 0.20417 C -0.06702 0.20648 -0.07257 0.23032 -0.07257 0.23032 C -0.08368 0.24097 -0.11268 0.23981 -0.12118 0.24051 C -0.14497 0.23843 -0.13629 0.23843 -0.14688 0.23843 " pathEditMode="relative" ptsTypes="ffffffffffA">
                                      <p:cBhvr>
                                        <p:cTn id="34" dur="2000" fill="hold"/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7.03704E-6 C -0.01094 -0.0051 -0.00591 -0.00325 -0.01511 -0.00603 C -0.03837 -0.00533 -0.06164 -0.00579 -0.0849 -0.00417 C -0.09011 -0.00371 -0.10001 -7.03704E-6 -0.10001 -7.03704E-6 C -0.10799 0.00509 -0.11771 0.0118 -0.12275 0.02222 C -0.12587 0.0287 -0.12813 0.03634 -0.13178 0.04235 C -0.13629 0.04999 -0.13473 0.04305 -0.13942 0.05462 C -0.15001 0.08032 -0.13612 0.05231 -0.14549 0.07059 C -0.14966 0.0949 -0.15452 0.08888 -0.17414 0.09097 C -0.19844 0.09675 -0.2073 0.09282 -0.23785 0.08888 C -0.24237 0.0868 -0.2474 0.08587 -0.25157 0.08286 C -0.25469 0.08055 -0.25712 0.07638 -0.2606 0.07476 C -0.26355 0.07337 -0.26962 0.07059 -0.26962 0.07059 C -0.27466 0.06388 -0.27952 0.06296 -0.2849 0.05647 C -0.2974 0.04166 -0.28872 0.04583 -0.30157 0.04235 C -0.30435 0.03981 -0.30799 0.03911 -0.3106 0.03634 C -0.31858 0.02823 -0.32466 0.01759 -0.33178 0.00809 C -0.34393 -0.00811 -0.35903 -0.02015 -0.37119 -0.03635 C -0.37171 -0.03843 -0.37119 -0.04191 -0.37275 -0.04237 C -0.37449 -0.04306 -0.37553 -0.03913 -0.37726 -0.03843 C -0.3816 -0.03704 -0.38629 -0.03704 -0.3908 -0.03635 C -0.39358 -0.03403 -0.39567 -0.03056 -0.39844 -0.02825 C -0.4007 -0.0264 -0.40365 -0.02593 -0.40608 -0.02431 " pathEditMode="relative" ptsTypes="ffffffffffffffffffffffA">
                                      <p:cBhvr>
                                        <p:cTn id="38" dur="20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C -0.0231 0.00139 -0.03334 0.00232 -0.05296 0.00625 C -0.0599 0.01088 -0.06754 0.0132 -0.07414 0.01829 C -0.07761 0.02083 -0.08004 0.02546 -0.08334 0.02847 C -0.08924 0.03403 -0.09705 0.03681 -0.10296 0.04259 C -0.1073 0.04676 -0.12188 0.06042 -0.12414 0.06482 C -0.1316 0.07963 -0.12726 0.07407 -0.13629 0.08287 C -0.13959 0.09583 -0.14566 0.10486 -0.15139 0.11528 C -0.16268 0.13611 -0.17622 0.15787 -0.19393 0.16991 C -0.20244 0.1757 -0.21337 0.17639 -0.22257 0.17778 C -0.26216 0.19144 -0.30469 0.19491 -0.34532 0.2 C -0.3731 0.19907 -0.40139 0.20278 -0.42865 0.19607 C -0.4599 0.18843 -0.48872 0.1713 -0.51962 0.16181 C -0.55105 0.14028 -0.58959 0.16134 -0.62414 0.15162 C -0.63386 0.14329 -0.64514 0.13727 -0.65591 0.13148 C -0.65973 0.12639 -0.66303 0.1257 -0.66806 0.12338 C -0.67119 0.12477 -0.67448 0.12523 -0.67726 0.12732 C -0.68889 0.13657 -0.67049 0.12708 -0.68473 0.13333 C -0.68785 0.13472 -0.69393 0.1375 -0.69393 0.1375 C -0.70955 0.13542 -0.704 0.13542 -0.7106 0.13542 " pathEditMode="relative" ptsTypes="fffffffffffffffffffA">
                                      <p:cBhvr>
                                        <p:cTn id="42" dur="2000" fill="hold"/>
                                        <p:tgtEl>
                                          <p:spTgt spid="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C -0.00434 -0.00602 -0.00573 -0.00787 -0.01198 -0.01019 C -0.02066 -0.01782 -0.02952 -0.02639 -0.03941 -0.03032 C -0.05608 -0.02963 -0.07518 -0.03796 -0.08941 -0.02639 C -0.09931 -0.01829 -0.08455 -0.02546 -0.09688 -0.02037 C -0.10035 -0.01366 -0.10278 -0.00671 -0.10608 -3.33333E-6 C -0.10781 0.00718 -0.11111 0.00926 -0.11354 0.01597 C -0.12031 0.03426 -0.12292 0.03518 -0.13785 0.04028 C -0.14792 0.03958 -0.15799 0.04005 -0.16806 0.03819 C -0.1691 0.03796 -0.17934 0.02662 -0.18472 0.02407 C -0.18785 0.02014 -0.1908 0.01597 -0.19393 0.01204 C -0.19705 -0.00185 -0.20677 -0.00995 -0.21667 -0.01435 C -0.23889 -0.01296 -0.24618 -0.01921 -0.25903 -0.00208 C -0.26476 0.01389 -0.2757 0.01389 -0.28785 0.01597 C -0.30712 0.01435 -0.32309 0.00787 -0.34236 0.00602 C -0.3559 -0.00023 -0.34531 0.00393 -0.3757 0.00393 " pathEditMode="relative" ptsTypes="fffffffffffffffA">
                                      <p:cBhvr>
                                        <p:cTn id="46" dur="20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/>
          <a:lstStyle/>
          <a:p>
            <a:r>
              <a:rPr lang="cs-CZ" b="1" i="1" u="sng" dirty="0" smtClean="0"/>
              <a:t>Výrobní faktory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prstClr val="white"/>
                </a:solidFill>
              </a:rPr>
              <a:t>PŮDA:</a:t>
            </a:r>
            <a:r>
              <a:rPr lang="cs-CZ" sz="3200" b="1" i="1" dirty="0">
                <a:solidFill>
                  <a:prstClr val="white"/>
                </a:solidFill>
              </a:rPr>
              <a:t> </a:t>
            </a:r>
            <a:r>
              <a:rPr lang="cs-CZ" sz="3200" dirty="0">
                <a:solidFill>
                  <a:prstClr val="white"/>
                </a:solidFill>
              </a:rPr>
              <a:t>je k dispozici jako stanoviště, pole, místo k rybolovu. (voda, ropa…)</a:t>
            </a:r>
          </a:p>
          <a:p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b="1" i="1" u="sng" dirty="0">
                <a:solidFill>
                  <a:prstClr val="white"/>
                </a:solidFill>
              </a:rPr>
              <a:t>PRÁCE: </a:t>
            </a:r>
            <a:r>
              <a:rPr lang="cs-CZ" sz="3200" dirty="0">
                <a:solidFill>
                  <a:prstClr val="white"/>
                </a:solidFill>
              </a:rPr>
              <a:t>lidský čas strávený ve výrobě. Cena za práci je mzda. ( činnost truhláře, výroba…)</a:t>
            </a:r>
          </a:p>
          <a:p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b="1" i="1" u="sng" dirty="0">
                <a:solidFill>
                  <a:prstClr val="white"/>
                </a:solidFill>
              </a:rPr>
              <a:t>KAPITÁL: </a:t>
            </a:r>
            <a:r>
              <a:rPr lang="cs-CZ" sz="3200" dirty="0">
                <a:solidFill>
                  <a:prstClr val="white"/>
                </a:solidFill>
              </a:rPr>
              <a:t>dlouhodobě použitelné statky, které se podílejí na výrobě jiných statků. (stroje, nářadí, peněžní kapitál)</a:t>
            </a:r>
          </a:p>
        </p:txBody>
      </p:sp>
    </p:spTree>
    <p:extLst>
      <p:ext uri="{BB962C8B-B14F-4D97-AF65-F5344CB8AC3E}">
        <p14:creationId xmlns:p14="http://schemas.microsoft.com/office/powerpoint/2010/main" val="12445623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přiřaď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26642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prstClr val="white"/>
                </a:solidFill>
              </a:rPr>
              <a:t>PŮDA -</a:t>
            </a:r>
          </a:p>
          <a:p>
            <a:endParaRPr lang="cs-CZ" sz="4400" dirty="0">
              <a:solidFill>
                <a:prstClr val="white"/>
              </a:solidFill>
            </a:endParaRPr>
          </a:p>
          <a:p>
            <a:endParaRPr lang="cs-CZ" sz="4400" dirty="0">
              <a:solidFill>
                <a:prstClr val="white"/>
              </a:solidFill>
            </a:endParaRPr>
          </a:p>
          <a:p>
            <a:r>
              <a:rPr lang="cs-CZ" sz="4400" dirty="0">
                <a:solidFill>
                  <a:prstClr val="white"/>
                </a:solidFill>
              </a:rPr>
              <a:t>PRÁCE -</a:t>
            </a:r>
          </a:p>
          <a:p>
            <a:endParaRPr lang="cs-CZ" sz="4400" dirty="0">
              <a:solidFill>
                <a:prstClr val="white"/>
              </a:solidFill>
            </a:endParaRPr>
          </a:p>
          <a:p>
            <a:endParaRPr lang="cs-CZ" sz="4400" dirty="0">
              <a:solidFill>
                <a:prstClr val="white"/>
              </a:solidFill>
            </a:endParaRPr>
          </a:p>
          <a:p>
            <a:r>
              <a:rPr lang="cs-CZ" sz="4400" dirty="0">
                <a:solidFill>
                  <a:prstClr val="white"/>
                </a:solidFill>
              </a:rPr>
              <a:t>KAPITÁL -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24128" y="1915671"/>
            <a:ext cx="30243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white"/>
                </a:solidFill>
              </a:rPr>
              <a:t>Pekárna</a:t>
            </a:r>
          </a:p>
          <a:p>
            <a:r>
              <a:rPr lang="cs-CZ" sz="2800" dirty="0">
                <a:solidFill>
                  <a:prstClr val="white"/>
                </a:solidFill>
              </a:rPr>
              <a:t>Rybník</a:t>
            </a:r>
          </a:p>
          <a:p>
            <a:r>
              <a:rPr lang="cs-CZ" sz="2800" dirty="0">
                <a:solidFill>
                  <a:prstClr val="white"/>
                </a:solidFill>
              </a:rPr>
              <a:t>Činnost zedníka</a:t>
            </a:r>
          </a:p>
          <a:p>
            <a:r>
              <a:rPr lang="cs-CZ" sz="2800" dirty="0">
                <a:solidFill>
                  <a:prstClr val="white"/>
                </a:solidFill>
              </a:rPr>
              <a:t>Ropa</a:t>
            </a:r>
          </a:p>
          <a:p>
            <a:r>
              <a:rPr lang="cs-CZ" sz="2800" dirty="0">
                <a:solidFill>
                  <a:prstClr val="white"/>
                </a:solidFill>
              </a:rPr>
              <a:t>Stroje</a:t>
            </a:r>
          </a:p>
          <a:p>
            <a:r>
              <a:rPr lang="cs-CZ" sz="2800" dirty="0">
                <a:solidFill>
                  <a:prstClr val="white"/>
                </a:solidFill>
              </a:rPr>
              <a:t>Automobily</a:t>
            </a:r>
          </a:p>
          <a:p>
            <a:r>
              <a:rPr lang="cs-CZ" sz="2800" dirty="0">
                <a:solidFill>
                  <a:prstClr val="white"/>
                </a:solidFill>
              </a:rPr>
              <a:t>Voda</a:t>
            </a:r>
          </a:p>
          <a:p>
            <a:r>
              <a:rPr lang="cs-CZ" sz="2800" dirty="0">
                <a:solidFill>
                  <a:prstClr val="white"/>
                </a:solidFill>
              </a:rPr>
              <a:t>Opracování součástky</a:t>
            </a:r>
          </a:p>
        </p:txBody>
      </p:sp>
    </p:spTree>
    <p:extLst>
      <p:ext uri="{BB962C8B-B14F-4D97-AF65-F5344CB8AC3E}">
        <p14:creationId xmlns:p14="http://schemas.microsoft.com/office/powerpoint/2010/main" val="35608589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C -0.02101 -0.00972 -0.03889 0.00579 -0.05903 0.01204 C -0.07118 0.02292 -0.0783 0.03403 -0.08628 0.05047 C -0.09757 0.07338 -0.10139 0.07361 -0.10746 0.09283 C -0.11128 0.10486 -0.11371 0.1176 -0.11805 0.12917 C -0.12257 0.15857 -0.11632 0.12223 -0.12257 0.14746 C -0.12482 0.15672 -0.12535 0.16459 -0.12864 0.17361 C -0.13142 0.20185 -0.1309 0.23056 -0.13472 0.25857 C -0.13628 0.33935 -0.13264 0.31945 -0.1408 0.36158 C -0.13906 0.37917 -0.13802 0.39653 -0.13628 0.41412 C -0.1368 0.44098 -0.13646 0.46806 -0.13785 0.49491 C -0.13819 0.50093 -0.1434 0.50973 -0.14531 0.51505 C -0.14601 0.51713 -0.14531 0.52037 -0.14687 0.5213 C -0.15382 0.52547 -0.16198 0.52385 -0.16962 0.52523 C -0.19271 0.53588 -0.21823 0.52523 -0.24236 0.52523 " pathEditMode="relative" ptsTypes="ffffffffffffff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753 0.01041 C -0.07257 0.02037 -0.0809 0.02454 -0.08733 0.03264 C -0.08785 0.03472 -0.08802 0.03704 -0.08871 0.03889 C -0.08958 0.04097 -0.09132 0.04259 -0.09184 0.04491 C -0.0934 0.05139 -0.09323 0.05856 -0.09479 0.06504 C -0.09722 0.08634 -0.10087 0.10949 -0.11007 0.12778 C -0.11163 0.13449 -0.11233 0.13889 -0.11615 0.14375 C -0.12205 0.15995 -0.12743 0.17338 -0.14028 0.18009 C -0.14115 0.18009 -0.16371 0.1787 -0.1691 0.17616 C -0.18524 0.16829 -0.20017 0.15486 -0.21615 0.14583 C -0.21962 0.1419 -0.22292 0.13727 -0.22674 0.13379 C -0.23403 0.12708 -0.24358 0.1243 -0.24948 0.11551 C -0.2717 0.08264 -0.27917 0.06991 -0.29479 0.03472 C -0.29375 0.01666 -0.2908 0.0081 -0.29792 -0.00556 C -0.30069 -0.01644 -0.29861 -0.00996 -0.30538 -0.02384 C -0.31007 -0.03334 -0.31007 -0.04607 -0.31615 -0.05417 C -0.31788 -0.06204 -0.32222 -0.06875 -0.32674 -0.07431 C -0.32986 -0.0875 -0.33542 -0.09051 -0.34479 -0.09445 C -0.35139 -0.10324 -0.35833 -0.1007 -0.36753 -0.1007 " pathEditMode="relative" ptsTypes="ffffffffffffffffff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0.00046 C -0.00313 -0.00811 -0.01007 -0.02524 -0.01563 -0.03241 C -0.02014 -0.03797 -0.03108 -0.03936 -0.03715 -0.04237 C -0.04358 -0.04167 -0.05052 -0.04283 -0.0566 -0.04051 C -0.05764 -0.04005 -0.05938 -0.02963 -0.06025 -0.02593 C -0.06493 -0.00857 -0.06528 0.01203 -0.07795 0.02523 C -0.08212 0.03865 -0.08802 0.03495 -0.10122 0.03333 C -0.10695 0.02916 -0.10955 0.0243 -0.11476 0.01898 C -0.11788 0.00787 -0.11424 0.01689 -0.12049 0.00879 C -0.1342 -0.0088 -0.13611 -0.01227 -0.15747 -0.01598 C -0.19184 -0.01413 -0.19011 -0.01922 -0.20799 -0.00163 C -0.21615 0.0199 -0.22153 0.04305 -0.22535 0.06597 C -0.22552 0.06828 -0.22761 0.10532 -0.23316 0.11111 C -0.23438 0.1125 -0.23681 0.1125 -0.23889 0.11319 C -0.24792 0.12222 -0.25851 0.12199 -0.26997 0.12361 C -0.29584 0.13217 -0.32656 0.12546 -0.3533 0.12546 " pathEditMode="relative" rAng="0" ptsTypes="fffffffffffffff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74" y="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6 C -0.0184 -0.00625 -0.03524 -0.01273 -0.05399 -0.01643 C -0.08177 -0.02199 -0.11006 -0.02083 -0.1375 -0.02847 C -0.15138 -0.03264 -0.16354 -0.04004 -0.1776 -0.04282 C -0.18541 -0.04814 -0.19322 -0.05208 -0.20208 -0.05486 C -0.20399 -0.05555 -0.2118 -0.0574 -0.21423 -0.05902 C -0.22291 -0.06504 -0.2309 -0.07291 -0.24027 -0.07731 C -0.2434 -0.0787 -0.24635 -0.07986 -0.24913 -0.08148 C -0.2559 -0.08541 -0.26041 -0.09328 -0.26649 -0.09791 C -0.27899 -0.10764 -0.29218 -0.11828 -0.30659 -0.1243 C -0.30954 -0.12777 -0.31319 -0.13055 -0.31545 -0.13449 C -0.31753 -0.13842 -0.31822 -0.14537 -0.32222 -0.14652 C -0.33333 -0.14976 -0.33732 -0.15069 -0.35 -0.15069 " pathEditMode="relative" rAng="0" ptsTypes="ffffffffffff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00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68 0.00579 C -0.07483 0.00857 -0.08455 0.0169 -0.09601 0.02199 C -0.10139 0.02454 -0.11268 0.02801 -0.11268 0.02801 C -0.1198 0.03403 -0.11598 0.03148 -0.12639 0.03611 C -0.12934 0.0375 -0.13542 0.04005 -0.13542 0.04005 C -0.14063 0.04468 -0.1448 0.04977 -0.1507 0.05232 C -0.16094 0.06968 -0.17049 0.0875 -0.18091 0.10463 C -0.1948 0.12755 -0.17275 0.10371 -0.19011 0.12084 C -0.19237 0.13102 -0.20157 0.13935 -0.20816 0.14514 C -0.21372 0.15556 -0.22049 0.16597 -0.22483 0.17755 C -0.22796 0.18588 -0.22882 0.19514 -0.23403 0.20162 C -0.23785 0.22963 -0.23212 0.18542 -0.23698 0.24213 C -0.23889 0.26459 -0.24306 0.28611 -0.24462 0.3088 C -0.24514 0.33102 -0.24514 0.35324 -0.24601 0.37547 C -0.24601 0.37755 -0.24601 0.38079 -0.24757 0.38148 C -0.25191 0.3831 -0.25678 0.38148 -0.26129 0.38148 " pathEditMode="relative" ptsTypes="fffffffffffffff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15 -0.01273 C -0.08177 -0.00995 -0.0974 -0.00741 -0.11302 -0.00463 C -0.11684 -0.00393 -0.12014 -0.00023 -0.12379 0.00139 C -0.13229 0.00509 -0.13785 0.00579 -0.14635 0.00741 C -0.16406 0.01921 -0.18212 0.02917 -0.19948 0.0419 C -0.20885 0.04884 -0.22049 0.0632 -0.23125 0.06806 C -0.24219 0.08171 -0.24792 0.10093 -0.25712 0.11644 C -0.25955 0.12732 -0.26615 0.13727 -0.27066 0.14676 C -0.27604 0.15787 -0.27882 0.17037 -0.28438 0.18125 C -0.28872 0.20023 -0.30243 0.20718 -0.31163 0.22153 C -0.32274 0.23889 -0.33247 0.24792 -0.34497 0.26204 C -0.35052 0.26829 -0.35486 0.27732 -0.36007 0.28426 C -0.36215 0.28704 -0.36528 0.28796 -0.36771 0.29028 C -0.37882 0.30139 -0.38767 0.30857 -0.40104 0.31458 C -0.44028 0.33241 -0.52517 0.31644 -0.52517 0.31667 " pathEditMode="relative" rAng="0" ptsTypes="ffffffffffffffA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51" y="1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C -0.01389 0.00486 -0.0224 0.00324 -0.03785 0.00208 C -0.04809 -0.00139 -0.05764 -0.00509 -0.06823 -0.0081 C -0.07448 -0.01667 -0.08056 -0.02361 -0.08785 -0.03033 C -0.08837 -0.03241 -0.08872 -0.03449 -0.08941 -0.03634 C -0.09028 -0.03843 -0.09167 -0.04005 -0.09236 -0.04236 C -0.09444 -0.04884 -0.09531 -0.05602 -0.09705 -0.06273 C -0.09757 -0.09838 -0.09601 -0.13426 -0.09844 -0.16968 C -0.09878 -0.17454 -0.11615 -0.18079 -0.11979 -0.1838 C -0.12552 -0.18866 -0.1349 -0.20208 -0.1349 -0.20208 C -0.13594 -0.20486 -0.13646 -0.20787 -0.13785 -0.21019 C -0.1401 -0.21389 -0.14549 -0.22014 -0.14549 -0.22014 C -0.14844 -0.21945 -0.15174 -0.21991 -0.15451 -0.21829 C -0.15642 -0.21713 -0.15694 -0.21273 -0.15903 -0.21204 C -0.1625 -0.21111 -0.16615 -0.21343 -0.16979 -0.21412 C -0.17986 -0.2162 -0.18993 -0.21829 -0.2 -0.22014 C -0.21215 -0.21945 -0.22431 -0.21945 -0.23646 -0.21829 C -0.24201 -0.21783 -0.24757 -0.21181 -0.25313 -0.21019 C -0.27413 -0.19074 -0.29826 -0.22083 -0.31372 -0.18982 C -0.31736 -0.17361 -0.33177 -0.18727 -0.33941 -0.1919 C -0.36094 -0.20509 -0.37014 -0.23264 -0.38333 -0.25648 C -0.38785 -0.27986 -0.38212 -0.26898 -0.39097 -0.27477 C -0.39253 -0.27593 -0.39392 -0.27732 -0.39549 -0.2787 C -0.40503 -0.27801 -0.41476 -0.27685 -0.42431 -0.27685 C -0.43281 -0.27685 -0.43559 -0.28056 -0.44236 -0.28495 C -0.44826 -0.28866 -0.45608 -0.28982 -0.46215 -0.29097 C -0.46927 -0.29398 -0.46788 -0.29861 -0.47431 -0.30301 C -0.47569 -0.30394 -0.47743 -0.30417 -0.47882 -0.30509 C -0.48038 -0.30625 -0.48333 -0.30903 -0.48333 -0.30903 " pathEditMode="relative" ptsTypes="ffffffffffffffffffffffffffffA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C -0.02066 -0.00973 -0.04184 -0.01274 -0.06354 -0.01574 C -0.08038 -0.01366 -0.09826 -0.01598 -0.11406 -0.00787 C -0.11614 -0.00649 -0.11771 -0.00417 -0.11962 -0.00278 C -0.12135 -0.00162 -0.12326 -0.00093 -0.12517 3.7037E-6 C -0.13593 -0.00093 -0.1467 -0.00093 -0.15712 -0.00278 C -0.17517 -0.00602 -0.19097 -0.01945 -0.20746 -0.02848 C -0.21771 -0.0426 -0.20399 -0.02547 -0.21684 -0.03611 C -0.22569 -0.04329 -0.21389 -0.04167 -0.22795 -0.0463 C -0.23593 -0.04885 -0.24427 -0.04931 -0.25243 -0.05162 C -0.26788 -0.06227 -0.27691 -0.07153 -0.29357 -0.07454 C -0.30746 -0.08774 -0.31701 -0.09005 -0.33472 -0.0926 C -0.34583 -0.09769 -0.35746 -0.10024 -0.3684 -0.10533 C -0.37465 -0.10463 -0.38107 -0.10486 -0.38698 -0.10278 C -0.38871 -0.10232 -0.38958 -0.09954 -0.3908 -0.09769 C -0.39218 -0.09607 -0.39271 -0.09306 -0.39444 -0.0926 C -0.39809 -0.09121 -0.40208 -0.0926 -0.40555 -0.0926 " pathEditMode="relative" rAng="0" ptsTypes="ffffffffffffffffA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A9EA2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A9EA2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Výrobní a nevýrobní činnost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white"/>
                </a:solidFill>
              </a:rPr>
              <a:t>VÝROBNÍ: za výsledkem této činnosti je hmotný produkt ( výrobek )</a:t>
            </a:r>
          </a:p>
          <a:p>
            <a:endParaRPr lang="cs-CZ" sz="3200" dirty="0">
              <a:solidFill>
                <a:prstClr val="white"/>
              </a:solidFill>
            </a:endParaRPr>
          </a:p>
          <a:p>
            <a:r>
              <a:rPr lang="cs-CZ" sz="3200" dirty="0">
                <a:solidFill>
                  <a:prstClr val="white"/>
                </a:solidFill>
              </a:rPr>
              <a:t>NEVÝROBNÍ: výsledkem jejich činnosti je určitá služba</a:t>
            </a:r>
          </a:p>
        </p:txBody>
      </p:sp>
      <p:pic>
        <p:nvPicPr>
          <p:cNvPr id="1026" name="Picture 2" descr="C:\Users\Kabinet\AppData\Local\Temp\MP9001851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315" y="4293096"/>
            <a:ext cx="2525149" cy="167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190" y="4191061"/>
            <a:ext cx="2409628" cy="1654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1102" y="615698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white"/>
                </a:solidFill>
              </a:rPr>
              <a:t>Ke každému odvětví si napiš tři příklady.</a:t>
            </a:r>
          </a:p>
        </p:txBody>
      </p:sp>
    </p:spTree>
    <p:extLst>
      <p:ext uri="{BB962C8B-B14F-4D97-AF65-F5344CB8AC3E}">
        <p14:creationId xmlns:p14="http://schemas.microsoft.com/office/powerpoint/2010/main" val="157291474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prstClr val="white"/>
                </a:solidFill>
              </a:rPr>
              <a:t>Použitá literatura a odkazy:</a:t>
            </a:r>
          </a:p>
          <a:p>
            <a:endParaRPr lang="cs-CZ" sz="2400" b="1" u="sng" dirty="0">
              <a:solidFill>
                <a:prstClr val="white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white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white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</a:t>
            </a:r>
            <a:r>
              <a:rPr lang="cs-CZ" sz="2200" dirty="0">
                <a:solidFill>
                  <a:prstClr val="white"/>
                </a:solidFill>
              </a:rPr>
              <a:t>JANOŠKOVÁ, </a:t>
            </a:r>
            <a:r>
              <a:rPr lang="cs-CZ" sz="2200" dirty="0" err="1">
                <a:solidFill>
                  <a:prstClr val="white"/>
                </a:solidFill>
              </a:rPr>
              <a:t>D.,a</a:t>
            </a:r>
            <a:r>
              <a:rPr lang="cs-CZ" sz="2200" dirty="0">
                <a:solidFill>
                  <a:prstClr val="white"/>
                </a:solidFill>
              </a:rPr>
              <a:t> kol. autorů. Občanská výchova 8, Rodinná výchova 8, učebnice pro základní školy a víceletá gymnázia. 1st </a:t>
            </a:r>
            <a:r>
              <a:rPr lang="cs-CZ" sz="2200" dirty="0" err="1">
                <a:solidFill>
                  <a:prstClr val="white"/>
                </a:solidFill>
              </a:rPr>
              <a:t>ed</a:t>
            </a:r>
            <a:r>
              <a:rPr lang="cs-CZ" sz="2200" dirty="0">
                <a:solidFill>
                  <a:prstClr val="white"/>
                </a:solidFill>
              </a:rPr>
              <a:t>. Plzeň: Fraus, 2005. ISBN 80-7238-393-0.</a:t>
            </a:r>
          </a:p>
          <a:p>
            <a:endParaRPr lang="cs-CZ" sz="2200" dirty="0">
              <a:solidFill>
                <a:prstClr val="white"/>
              </a:solidFill>
            </a:endParaRPr>
          </a:p>
          <a:p>
            <a:r>
              <a:rPr lang="cs-CZ" sz="2200" dirty="0">
                <a:solidFill>
                  <a:prstClr val="white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200" dirty="0" err="1">
                <a:solidFill>
                  <a:prstClr val="white"/>
                </a:solidFill>
              </a:rPr>
              <a:t>ed</a:t>
            </a:r>
            <a:r>
              <a:rPr lang="cs-CZ" sz="2200" dirty="0">
                <a:solidFill>
                  <a:prstClr val="white"/>
                </a:solidFill>
              </a:rPr>
              <a:t>. Plzeň: Fraus, 2005. ISBN 80-7238-394-9.</a:t>
            </a:r>
          </a:p>
          <a:p>
            <a:endParaRPr lang="cs-CZ" sz="2200" dirty="0" smtClean="0">
              <a:solidFill>
                <a:prstClr val="white"/>
              </a:solidFill>
            </a:endParaRPr>
          </a:p>
          <a:p>
            <a:endParaRPr lang="cs-CZ" sz="2200" dirty="0">
              <a:solidFill>
                <a:prstClr val="white"/>
              </a:solidFill>
            </a:endParaRPr>
          </a:p>
          <a:p>
            <a:r>
              <a:rPr lang="cs-CZ" sz="2200" i="1" dirty="0">
                <a:solidFill>
                  <a:prstClr val="white"/>
                </a:solidFill>
              </a:rPr>
              <a:t>Citováno dne </a:t>
            </a:r>
            <a:r>
              <a:rPr lang="cs-CZ" sz="2200" i="1" dirty="0" smtClean="0">
                <a:solidFill>
                  <a:prstClr val="white"/>
                </a:solidFill>
              </a:rPr>
              <a:t>30. </a:t>
            </a:r>
            <a:r>
              <a:rPr lang="cs-CZ" sz="2200" i="1" dirty="0">
                <a:solidFill>
                  <a:prstClr val="white"/>
                </a:solidFill>
              </a:rPr>
              <a:t>1. </a:t>
            </a:r>
            <a:r>
              <a:rPr lang="cs-CZ" sz="2200" i="1" dirty="0" smtClean="0">
                <a:solidFill>
                  <a:prstClr val="white"/>
                </a:solidFill>
              </a:rPr>
              <a:t>2012</a:t>
            </a:r>
          </a:p>
          <a:p>
            <a:r>
              <a:rPr lang="cs-CZ" sz="2200" i="1" smtClean="0">
                <a:solidFill>
                  <a:prstClr val="white"/>
                </a:solidFill>
              </a:rPr>
              <a:t>DUM </a:t>
            </a:r>
            <a:r>
              <a:rPr lang="cs-CZ" sz="2200" i="1" dirty="0" smtClean="0">
                <a:solidFill>
                  <a:prstClr val="white"/>
                </a:solidFill>
              </a:rPr>
              <a:t>uložen na- </a:t>
            </a:r>
            <a:r>
              <a:rPr lang="cs-CZ" sz="2200" i="1" dirty="0">
                <a:solidFill>
                  <a:prstClr val="white"/>
                </a:solidFill>
              </a:rPr>
              <a:t>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51717804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9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0_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506</Words>
  <Application>Microsoft Office PowerPoint</Application>
  <PresentationFormat>Předvádění na obrazovce (4:3)</PresentationFormat>
  <Paragraphs>86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24" baseType="lpstr">
      <vt:lpstr>Talent</vt:lpstr>
      <vt:lpstr>1_Motiv systému Office</vt:lpstr>
      <vt:lpstr>1_Talent</vt:lpstr>
      <vt:lpstr>2_Talent</vt:lpstr>
      <vt:lpstr>3_Talent</vt:lpstr>
      <vt:lpstr>4_Talent</vt:lpstr>
      <vt:lpstr>5_Talent</vt:lpstr>
      <vt:lpstr>6_Talent</vt:lpstr>
      <vt:lpstr>7_Talent</vt:lpstr>
      <vt:lpstr>8_Talent</vt:lpstr>
      <vt:lpstr>9_Talent</vt:lpstr>
      <vt:lpstr>10_Talent</vt:lpstr>
      <vt:lpstr>Název školy: ZŠ Klášterec nad Ohří, Krátká 676 Autor: Mgr. Veronika Kubincová Název materiálu: VY_32_INOVACE_1_25_ Hospodaření Číslo projektu: CZ.1.07/1.4.00/21.1115  </vt:lpstr>
      <vt:lpstr>HOSPODAŘENÍ</vt:lpstr>
      <vt:lpstr>Ekonomie  x  Ekonomika</vt:lpstr>
      <vt:lpstr>Statky a služby</vt:lpstr>
      <vt:lpstr>Prezentace aplikace PowerPoint</vt:lpstr>
      <vt:lpstr>DĚLENÍ STATKŮ 1</vt:lpstr>
      <vt:lpstr>DĚLENÍ STATKŮ 2</vt:lpstr>
      <vt:lpstr>Prezentace aplikace PowerPoint</vt:lpstr>
      <vt:lpstr>Výrobní faktory</vt:lpstr>
      <vt:lpstr>Správně přiřaď</vt:lpstr>
      <vt:lpstr>Výrobní a nevýrobní činnost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VY_32_INOVACE_1_25_ Hospodaření Číslo projektu: CZ.1.07/1.4.00/21.1115  </dc:title>
  <dc:creator>Kabinet</dc:creator>
  <cp:lastModifiedBy>Kabinet</cp:lastModifiedBy>
  <cp:revision>4</cp:revision>
  <dcterms:created xsi:type="dcterms:W3CDTF">2012-01-30T17:26:26Z</dcterms:created>
  <dcterms:modified xsi:type="dcterms:W3CDTF">2012-06-03T19:49:57Z</dcterms:modified>
</cp:coreProperties>
</file>