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theme/theme9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  <p:sldMasterId id="2147483720" r:id="rId6"/>
    <p:sldMasterId id="2147483732" r:id="rId7"/>
    <p:sldMasterId id="2147483744" r:id="rId8"/>
  </p:sldMasterIdLst>
  <p:notesMasterIdLst>
    <p:notesMasterId r:id="rId18"/>
  </p:notesMasterIdLst>
  <p:sldIdLst>
    <p:sldId id="258" r:id="rId9"/>
    <p:sldId id="257" r:id="rId10"/>
    <p:sldId id="259" r:id="rId11"/>
    <p:sldId id="260" r:id="rId12"/>
    <p:sldId id="261" r:id="rId13"/>
    <p:sldId id="262" r:id="rId14"/>
    <p:sldId id="263" r:id="rId15"/>
    <p:sldId id="264" r:id="rId16"/>
    <p:sldId id="265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5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8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3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7.xml"/><Relationship Id="rId10" Type="http://schemas.openxmlformats.org/officeDocument/2006/relationships/slide" Target="slides/slide2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61CB30-90AF-42E0-9F70-559BA13980C9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92F956-6A90-4485-AA47-8571167EC6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77196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243706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204992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45566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116704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307851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7600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2129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86587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4167323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086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4007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863710E-05A5-4795-A0FC-5CA55AF82B0E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AFA5598-9955-4B5C-B517-DBC6170FC4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614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03F277F-0426-439D-A05D-7CB96CAC904D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2478068-D87E-43F2-9E0C-827FA429FE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3999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9446581-D2C7-4CF2-A25C-851A2FB4809D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758D996-FDB6-438A-B3B7-C77EE919FA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832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6EBBE01-BB98-434D-9C66-5F06EDDEA0A1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D261A9F-A29D-479D-8486-5A4ACFD0B0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2605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BDB1AA3-0F34-479F-8F58-C3E3D5122FC0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A1FC637-2B89-43EE-BF35-E28ECCCD57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027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8AA9EE0-AE07-404D-AEFF-600F6357554C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1240BF0-25CE-43B2-9DB8-92FCA0FBBC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6510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534EC95-1C21-49A6-88DD-52C0ED3CF88F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7B932B5-ACED-4F00-994A-13E895412F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3844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E6E86FA-F7F5-4CC1-8645-3CF0FD84F57B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12D200F-5A80-422A-BC22-71A1B23ED3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6942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E3DA675-1A6B-42A5-946D-0AB564FD95C0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3E801C5-4259-4B51-8DF3-746AF58BF2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0558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ADEFA02-511B-4ECD-9EAD-4768BABB466E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11B04A0-FD1A-49D1-B681-39F5FC8BBD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0712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C624D35-3E44-467D-A8B3-D145CBB091BD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396F6EA-7514-4C40-A321-67989D4374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140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872476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210788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65228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817888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3413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2094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5006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598890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662130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607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2281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87274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48810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55166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168225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120150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2684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2083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336125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3010463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3211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5282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2921600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664084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19018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049923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857210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8749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767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33251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501609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3597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9476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9468632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587486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8076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978033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854696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611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3671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462326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3282670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1317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5309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5100080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000649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59450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88034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760917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7969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1562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234904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36262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5692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441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18712374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745430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7897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739040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995732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2216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7944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164480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2188177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0916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8059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455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D0864FD1-8375-4491-BB72-313B853C27E8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070F5BEF-7A27-4B1F-A6A6-96A6EDC884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06203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17926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86631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85144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43877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38846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3A72AAD-7163-44C4-84F3-85DFD442C919}" type="datetimeFigureOut">
              <a:rPr lang="cs-CZ" smtClean="0">
                <a:solidFill>
                  <a:srgbClr val="323232"/>
                </a:solidFill>
              </a:rPr>
              <a:pPr/>
              <a:t>3.6.2012</a:t>
            </a:fld>
            <a:endParaRPr lang="cs-CZ">
              <a:solidFill>
                <a:srgbClr val="32323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323232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DB231751-1754-4051-8E8A-9C2780B3AF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1025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0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3"/>
          <p:cNvPicPr>
            <a:picLocks noChangeAspect="1" noChangeArrowheads="1"/>
          </p:cNvPicPr>
          <p:nvPr/>
        </p:nvPicPr>
        <p:blipFill>
          <a:blip r:embed="rId3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1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2" name="Obrázek 7"/>
          <p:cNvPicPr>
            <a:picLocks noChangeAspect="1" noChangeArrowheads="1"/>
          </p:cNvPicPr>
          <p:nvPr/>
        </p:nvPicPr>
        <p:blipFill>
          <a:blip r:embed="rId5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3" name="Nadpis 3"/>
          <p:cNvSpPr>
            <a:spLocks noGrp="1"/>
          </p:cNvSpPr>
          <p:nvPr>
            <p:ph type="ctrTitle"/>
          </p:nvPr>
        </p:nvSpPr>
        <p:spPr>
          <a:xfrm>
            <a:off x="468313" y="549275"/>
            <a:ext cx="7772400" cy="2087563"/>
          </a:xfrm>
        </p:spPr>
        <p:txBody>
          <a:bodyPr/>
          <a:lstStyle/>
          <a:p>
            <a:pPr algn="l" eaLnBrk="1" hangingPunct="1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Autor: 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VY_32_INOVACE_3_25_ Hospodaření – pracovní listy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8313" y="3141663"/>
            <a:ext cx="7559675" cy="1824037"/>
          </a:xfrm>
        </p:spPr>
        <p:txBody>
          <a:bodyPr rtlCol="0">
            <a:no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8. ročník. Pracovní listy sloužící k procvičení učiva na téma Hospodaření, trh, výrobní nevýrobní faktory, statky a služby</a:t>
            </a:r>
            <a:r>
              <a:rPr lang="cs-CZ" sz="240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, peníze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. 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1781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Pracovní listy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HOSPODAŘENÍ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4811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Správně spoj: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700808"/>
            <a:ext cx="4032448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>
                <a:solidFill>
                  <a:srgbClr val="FF0000"/>
                </a:solidFill>
              </a:rPr>
              <a:t>EKONOMIE</a:t>
            </a:r>
            <a:r>
              <a:rPr lang="cs-CZ" sz="3200" dirty="0">
                <a:solidFill>
                  <a:srgbClr val="FF0000"/>
                </a:solidFill>
              </a:rPr>
              <a:t> –</a:t>
            </a:r>
          </a:p>
          <a:p>
            <a:endParaRPr lang="cs-CZ" sz="2800" dirty="0">
              <a:solidFill>
                <a:srgbClr val="FF0000"/>
              </a:solidFill>
            </a:endParaRPr>
          </a:p>
          <a:p>
            <a:endParaRPr lang="cs-CZ" sz="2800" dirty="0">
              <a:solidFill>
                <a:srgbClr val="FF0000"/>
              </a:solidFill>
            </a:endParaRPr>
          </a:p>
          <a:p>
            <a:endParaRPr lang="cs-CZ" sz="2800" dirty="0">
              <a:solidFill>
                <a:srgbClr val="FF0000"/>
              </a:solidFill>
            </a:endParaRPr>
          </a:p>
          <a:p>
            <a:endParaRPr lang="cs-CZ" sz="2800" dirty="0">
              <a:solidFill>
                <a:srgbClr val="FF0000"/>
              </a:solidFill>
            </a:endParaRPr>
          </a:p>
          <a:p>
            <a:r>
              <a:rPr lang="cs-CZ" sz="2800" dirty="0">
                <a:solidFill>
                  <a:srgbClr val="FF0000"/>
                </a:solidFill>
              </a:rPr>
              <a:t> </a:t>
            </a:r>
          </a:p>
          <a:p>
            <a:r>
              <a:rPr lang="cs-CZ" sz="3200" b="1" i="1" u="sng" dirty="0">
                <a:solidFill>
                  <a:srgbClr val="FF0000"/>
                </a:solidFill>
              </a:rPr>
              <a:t>EKONOMIKA</a:t>
            </a:r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sz="3200" dirty="0">
                <a:solidFill>
                  <a:prstClr val="black"/>
                </a:solidFill>
              </a:rPr>
              <a:t>–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716016" y="1700808"/>
            <a:ext cx="417646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věda zabývající se ekonomikou</a:t>
            </a:r>
          </a:p>
          <a:p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60032" y="3356992"/>
            <a:ext cx="403244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ekonomický život, ekonomická praxe, využívá teoretické poznatky ekonomie v praktickém životě</a:t>
            </a:r>
          </a:p>
          <a:p>
            <a:endParaRPr lang="cs-CZ" sz="2800" dirty="0">
              <a:solidFill>
                <a:prstClr val="black"/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2627784" y="1988840"/>
            <a:ext cx="194421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2915816" y="4365104"/>
            <a:ext cx="1800200" cy="33071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9433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5689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K obrázkům správně přiřaď zda jde o služby, či statky.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84784"/>
            <a:ext cx="1514475" cy="176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267049"/>
            <a:ext cx="1979860" cy="19798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853" y="4551427"/>
            <a:ext cx="1979861" cy="19798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8359" y="1268760"/>
            <a:ext cx="1710009" cy="1710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7608" y="4682163"/>
            <a:ext cx="1718388" cy="1718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7" y="4806426"/>
            <a:ext cx="1580844" cy="15808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9027" y="1519420"/>
            <a:ext cx="1611445" cy="16114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3429000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>
                <a:solidFill>
                  <a:srgbClr val="FF0000"/>
                </a:solidFill>
              </a:rPr>
              <a:t>služby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932040" y="3070718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>
                <a:solidFill>
                  <a:srgbClr val="FF0000"/>
                </a:solidFill>
              </a:rPr>
              <a:t>služby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209026" y="3180143"/>
            <a:ext cx="16114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>
                <a:solidFill>
                  <a:srgbClr val="FF0000"/>
                </a:solidFill>
              </a:rPr>
              <a:t>služby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817608" y="6021288"/>
            <a:ext cx="169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>
                <a:solidFill>
                  <a:srgbClr val="FF0000"/>
                </a:solidFill>
              </a:rPr>
              <a:t>služby</a:t>
            </a:r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8670" y="4675592"/>
            <a:ext cx="1611801" cy="16118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798359" y="2978769"/>
            <a:ext cx="15576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rgbClr val="00FF00"/>
                </a:solidFill>
              </a:rPr>
              <a:t>statky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11560" y="6282649"/>
            <a:ext cx="15851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FF00"/>
                </a:solidFill>
              </a:rPr>
              <a:t>statky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220072" y="6282649"/>
            <a:ext cx="14368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FF00"/>
                </a:solidFill>
              </a:rPr>
              <a:t>statky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209027" y="6282649"/>
            <a:ext cx="16114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FF00"/>
                </a:solidFill>
              </a:rPr>
              <a:t>statky</a:t>
            </a:r>
          </a:p>
        </p:txBody>
      </p:sp>
    </p:spTree>
    <p:extLst>
      <p:ext uri="{BB962C8B-B14F-4D97-AF65-F5344CB8AC3E}">
        <p14:creationId xmlns:p14="http://schemas.microsoft.com/office/powerpoint/2010/main" val="831919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332656"/>
            <a:ext cx="496855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u="sng" dirty="0">
                <a:solidFill>
                  <a:prstClr val="black"/>
                </a:solidFill>
              </a:rPr>
              <a:t>Výrobní či nevýrobní odvětví?</a:t>
            </a:r>
          </a:p>
          <a:p>
            <a:endParaRPr lang="cs-CZ" sz="2800" dirty="0">
              <a:solidFill>
                <a:prstClr val="black"/>
              </a:solidFill>
              <a:sym typeface="Wingdings"/>
            </a:endParaRPr>
          </a:p>
          <a:p>
            <a:endParaRPr lang="cs-CZ" sz="2800" dirty="0">
              <a:solidFill>
                <a:prstClr val="black"/>
              </a:solidFill>
              <a:sym typeface="Wingdings"/>
            </a:endParaRPr>
          </a:p>
          <a:p>
            <a:pPr marL="457200" indent="-457200">
              <a:buFont typeface="Wingdings"/>
              <a:buChar char="i"/>
            </a:pPr>
            <a:r>
              <a:rPr lang="cs-CZ" sz="2800" dirty="0">
                <a:solidFill>
                  <a:prstClr val="black"/>
                </a:solidFill>
                <a:sym typeface="Wingdings"/>
              </a:rPr>
              <a:t>Pečení chleba – potravinářství</a:t>
            </a:r>
          </a:p>
          <a:p>
            <a:pPr marL="457200" indent="-457200">
              <a:buFont typeface="Wingdings"/>
              <a:buChar char="i"/>
            </a:pPr>
            <a:r>
              <a:rPr lang="cs-CZ" sz="2800" dirty="0">
                <a:solidFill>
                  <a:prstClr val="black"/>
                </a:solidFill>
                <a:sym typeface="Wingdings"/>
              </a:rPr>
              <a:t>Těžba uhlí – těžební</a:t>
            </a:r>
          </a:p>
          <a:p>
            <a:pPr marL="457200" indent="-457200">
              <a:buFont typeface="Wingdings"/>
              <a:buChar char="i"/>
            </a:pPr>
            <a:r>
              <a:rPr lang="cs-CZ" sz="2800" dirty="0">
                <a:solidFill>
                  <a:prstClr val="black"/>
                </a:solidFill>
                <a:sym typeface="Wingdings"/>
              </a:rPr>
              <a:t>MHD – doprava</a:t>
            </a:r>
          </a:p>
          <a:p>
            <a:pPr marL="457200" indent="-457200">
              <a:buFont typeface="Wingdings"/>
              <a:buChar char="i"/>
            </a:pPr>
            <a:r>
              <a:rPr lang="cs-CZ" sz="2800" dirty="0">
                <a:solidFill>
                  <a:prstClr val="black"/>
                </a:solidFill>
                <a:sym typeface="Wingdings"/>
              </a:rPr>
              <a:t>Výroba součástek – strojírenství</a:t>
            </a:r>
          </a:p>
          <a:p>
            <a:pPr marL="457200" indent="-457200">
              <a:buFont typeface="Wingdings"/>
              <a:buChar char="i"/>
            </a:pPr>
            <a:r>
              <a:rPr lang="cs-CZ" sz="2800" dirty="0">
                <a:solidFill>
                  <a:prstClr val="black"/>
                </a:solidFill>
                <a:sym typeface="Wingdings"/>
              </a:rPr>
              <a:t>Pěstování obilí – zemědělství</a:t>
            </a:r>
          </a:p>
          <a:p>
            <a:pPr marL="457200" indent="-457200">
              <a:buFont typeface="Wingdings"/>
              <a:buChar char="i"/>
            </a:pPr>
            <a:r>
              <a:rPr lang="cs-CZ" sz="2800" dirty="0">
                <a:solidFill>
                  <a:prstClr val="black"/>
                </a:solidFill>
                <a:sym typeface="Wingdings"/>
              </a:rPr>
              <a:t>Výuka – školství</a:t>
            </a:r>
          </a:p>
          <a:p>
            <a:pPr marL="457200" indent="-457200">
              <a:buFont typeface="Wingdings"/>
              <a:buChar char="i"/>
            </a:pPr>
            <a:r>
              <a:rPr lang="cs-CZ" sz="2800" dirty="0">
                <a:solidFill>
                  <a:prstClr val="black"/>
                </a:solidFill>
                <a:sym typeface="Wingdings"/>
              </a:rPr>
              <a:t>Prodej zboží – obchod</a:t>
            </a:r>
          </a:p>
          <a:p>
            <a:pPr marL="457200" indent="-457200">
              <a:buFont typeface="Wingdings"/>
              <a:buChar char="i"/>
            </a:pPr>
            <a:r>
              <a:rPr lang="cs-CZ" sz="2800" dirty="0">
                <a:solidFill>
                  <a:prstClr val="black"/>
                </a:solidFill>
                <a:sym typeface="Wingdings"/>
              </a:rPr>
              <a:t>Péče o pacienty - zdravotnictví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64288" y="2996952"/>
            <a:ext cx="373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V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351198" y="4509120"/>
            <a:ext cx="373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V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193138" y="4460092"/>
            <a:ext cx="373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V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164288" y="3822250"/>
            <a:ext cx="373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V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8193138" y="3591417"/>
            <a:ext cx="389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FF00"/>
                </a:solidFill>
              </a:rPr>
              <a:t>N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707268" y="3360585"/>
            <a:ext cx="389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FF00"/>
                </a:solidFill>
              </a:rPr>
              <a:t>N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725018" y="4019872"/>
            <a:ext cx="389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FF00"/>
                </a:solidFill>
              </a:rPr>
              <a:t>N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803288" y="4933915"/>
            <a:ext cx="389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FF00"/>
                </a:solidFill>
              </a:rPr>
              <a:t>N</a:t>
            </a:r>
          </a:p>
        </p:txBody>
      </p:sp>
    </p:spTree>
    <p:extLst>
      <p:ext uri="{BB962C8B-B14F-4D97-AF65-F5344CB8AC3E}">
        <p14:creationId xmlns:p14="http://schemas.microsoft.com/office/powerpoint/2010/main" val="2387375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639 -0.03797 C -0.02691 -0.06412 -0.02673 -0.09051 -0.02795 -0.11667 C -0.0316 -0.19121 -0.10625 -0.17199 -0.14305 -0.17547 C -0.16163 -0.17917 -0.18055 -0.17709 -0.19913 -0.18149 C -0.24462 -0.18079 -0.2901 -0.18125 -0.33559 -0.1794 C -0.34722 -0.17894 -0.34896 -0.17362 -0.35972 -0.1713 C -0.37101 -0.16875 -0.38472 -0.16667 -0.39618 -0.16528 C -0.43854 -0.16042 -0.4809 -0.15811 -0.52344 -0.1551 C -0.53854 -0.15579 -0.55382 -0.15602 -0.56892 -0.15718 C -0.57048 -0.15741 -0.57187 -0.15926 -0.57344 -0.15926 C -0.57795 -0.15926 -0.58246 -0.15718 -0.58698 -0.15718 " pathEditMode="relative" ptsTypes="ffffffffff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205 -0.03634 C -0.03629 -0.04583 -0.05938 -0.05416 -0.075 -0.05856 C -0.08767 -0.0669 -0.10156 -0.07129 -0.11441 -0.0787 C -0.1276 -0.08634 -0.14653 -0.10208 -0.1599 -0.10486 C -0.16441 -0.10903 -0.16823 -0.11088 -0.17344 -0.11296 C -0.18542 -0.125 -0.19983 -0.12801 -0.21441 -0.13125 C -0.22483 -0.13657 -0.23542 -0.14143 -0.24618 -0.14537 C -0.24826 -0.14606 -0.25017 -0.14676 -0.25226 -0.14745 C -0.25538 -0.14861 -0.26146 -0.15139 -0.26146 -0.15139 C -0.2684 -0.16111 -0.25938 -0.15 -0.27049 -0.15741 C -0.27639 -0.16134 -0.27813 -0.17129 -0.28108 -0.17778 C -0.28455 -0.18518 -0.29531 -0.18611 -0.30087 -0.18981 " pathEditMode="relative" ptsTypes="fffffffffffA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344 -0.03333 C -0.03056 -0.03819 -0.03837 -0.04236 -0.04618 -0.0456 C -0.05122 -0.04768 -0.06146 -0.05162 -0.06146 -0.05162 C -0.07205 -0.06088 -0.0592 -0.05069 -0.08108 -0.05972 C -0.08681 -0.06203 -0.09219 -0.0662 -0.09774 -0.06967 C -0.13056 -0.08958 -0.16667 -0.1162 -0.20226 -0.12639 C -0.22118 -0.13171 -0.23837 -0.14074 -0.25677 -0.14861 C -0.26337 -0.15139 -0.27656 -0.15671 -0.27656 -0.15671 C -0.28698 -0.16574 -0.27413 -0.15555 -0.29479 -0.16481 C -0.3059 -0.16991 -0.31701 -0.17708 -0.32813 -0.18287 C -0.33472 -0.19236 -0.32622 -0.18171 -0.33872 -0.18889 C -0.3401 -0.18958 -0.34045 -0.19213 -0.34167 -0.19305 C -0.3441 -0.19491 -0.34688 -0.19537 -0.34931 -0.19699 C -0.3651 -0.20833 -0.35191 -0.20301 -0.36441 -0.20717 C -0.37153 -0.21412 -0.37847 -0.21898 -0.38715 -0.22129 C -0.39879 -0.23125 -0.41597 -0.23472 -0.42951 -0.2375 C -0.43056 -0.23889 -0.43177 -0.24004 -0.43264 -0.24143 C -0.43385 -0.24328 -0.43559 -0.24745 -0.43559 -0.24745 " pathEditMode="relative" ptsTypes="fffffffffffffffff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2.22222E-6 C -0.01615 -0.00856 -0.03247 -0.02453 -0.04705 -0.03819 C -0.05764 -0.04815 -0.06459 -0.05717 -0.07691 -0.0618 C -0.08334 -0.06898 -0.09115 -0.07222 -0.09705 -0.08078 C -0.09827 -0.08241 -0.09948 -0.08356 -0.10035 -0.08518 C -0.10157 -0.0875 -0.10209 -0.09051 -0.10348 -0.09236 C -0.10938 -0.10139 -0.11684 -0.10972 -0.12379 -0.1162 C -0.13091 -0.13241 -0.12153 -0.11389 -0.13473 -0.12778 C -0.14237 -0.13611 -0.14254 -0.14282 -0.15035 -0.14699 C -0.16546 -0.16366 -0.18386 -0.17731 -0.20209 -0.18495 C -0.20678 -0.1868 -0.21164 -0.18981 -0.21598 -0.1919 C -0.21928 -0.19352 -0.22553 -0.19653 -0.22553 -0.19629 C -0.23021 -0.20416 -0.23646 -0.20509 -0.24271 -0.20856 C -0.24428 -0.20926 -0.24601 -0.20949 -0.2474 -0.21088 C -0.24896 -0.2125 -0.25035 -0.21435 -0.25209 -0.21551 C -0.25921 -0.22014 -0.26928 -0.22245 -0.27709 -0.22245 " pathEditMode="relative" rAng="0" ptsTypes="fffffffffffffffA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854" y="-11134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0.01412 C -0.00659 0.01111 -0.02378 0.02199 -0.03819 0.03333 C -0.04236 0.03657 -0.04566 0.04236 -0.04982 0.04537 C -0.07691 0.06458 -0.10694 0.07662 -0.13611 0.08125 C -0.17708 0.0787 -0.17014 0.08032 -0.19444 0.07129 C -0.20503 0.06273 -0.21163 0.05208 -0.22222 0.04282 C -0.22621 0.03958 -0.23385 0.03333 -0.23385 0.03356 C -0.24218 0.01991 -0.23368 0.03148 -0.24427 0.02384 C -0.25052 0.01921 -0.25399 0.01227 -0.26007 0.00741 C -0.26163 0.00324 -0.26267 -0.00139 -0.26458 -0.00463 C -0.26614 -0.00695 -0.26892 -0.00672 -0.27048 -0.00926 C -0.27291 -0.0132 -0.2743 -0.01875 -0.27621 -0.02338 C -0.27864 -0.0294 -0.28298 -0.03357 -0.28646 -0.03773 C -0.28941 -0.04769 -0.29027 -0.0507 -0.2967 -0.05417 C -0.30121 -0.06158 -0.30885 -0.07107 -0.31267 -0.08033 C -0.31701 -0.09074 -0.31892 -0.10232 -0.32448 -0.11088 C -0.32708 -0.12384 -0.33385 -0.13172 -0.33906 -0.1419 C -0.34132 -0.14653 -0.34305 -0.15301 -0.34635 -0.15602 C -0.34791 -0.15741 -0.35642 -0.16134 -0.35955 -0.16297 C -0.38524 -0.16065 -0.37396 -0.16088 -0.39288 -0.16088 " pathEditMode="relative" rAng="0" ptsTypes="fffffffffffffffffffA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653" y="-2685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188 -0.03264 C -0.03091 -0.03125 -0.04011 -0.03032 -0.04914 -0.0287 C -0.06546 -0.02569 -0.08056 -0.01481 -0.09601 -0.00856 C -0.09931 -0.00555 -0.10348 -0.00393 -0.1066 -0.00046 C -0.11441 0.0081 -0.11094 0.01042 -0.12188 0.01366 C -0.13195 0.02755 -0.15608 0.03495 -0.17032 0.04005 C -0.18611 0.04583 -0.20157 0.05255 -0.21719 0.0581 C -0.23091 0.06296 -0.24584 0.06435 -0.25973 0.0662 C -0.27639 0.06852 -0.29289 0.07292 -0.30973 0.07431 C -0.32084 0.07523 -0.33195 0.07546 -0.34306 0.07639 C -0.35764 0.07755 -0.38698 0.08033 -0.38698 0.08033 C -0.41302 0.08634 -0.43855 0.07986 -0.46424 0.07639 C -0.48733 0.06574 -0.51476 0.06435 -0.53855 0.06435 " pathEditMode="relative" ptsTypes="ffffffffffff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66667E-6 -1.11111E-6 C -0.0441 -0.01505 -0.10035 -0.00139 -0.14549 0.01412 C -0.16216 0.0287 -0.18074 0.03333 -0.20001 0.03819 C -0.21372 0.04166 -0.22709 0.04745 -0.24098 0.05046 C -0.25244 0.05277 -0.27744 0.05393 -0.2849 0.0544 C -0.32535 0.05324 -0.34115 0.05463 -0.37275 0.04838 C -0.37431 0.04768 -0.3757 0.04676 -0.37726 0.04629 C -0.38282 0.04467 -0.38855 0.04467 -0.39393 0.04236 C -0.41303 0.03379 -0.42431 0.03009 -0.44549 0.03009 " pathEditMode="relative" ptsTypes="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7.40741E-7 C -0.03299 0.00116 -0.0632 0.00185 -0.09531 0.0081 C -0.10191 0.01065 -0.10868 0.01111 -0.11511 0.01412 C -0.13021 0.04491 -0.15261 0.05 -0.17865 0.05254 C -0.1908 0.05185 -0.20295 0.05231 -0.21511 0.05046 C -0.21667 0.05023 -0.2309 0.03866 -0.23177 0.03819 C -0.23976 0.03356 -0.24896 0.03102 -0.25747 0.02824 C -0.27031 0.01643 -0.25156 0.03241 -0.26962 0.02222 C -0.27101 0.02153 -0.27136 0.01898 -0.27257 0.01805 C -0.27448 0.01667 -0.27656 0.01667 -0.27865 0.01597 C -0.28542 0.01065 -0.29688 0.00301 -0.30452 7.40741E-7 C -0.31198 -0.01065 -0.32552 -0.01528 -0.33629 -0.01829 C -0.35452 -0.02338 -0.35295 -0.01435 -0.35295 -0.02847 " pathEditMode="relative" ptsTypes="ffffffffffffA">
                                      <p:cBhvr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Kabinet\Desktop\Obrázek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285" y="188640"/>
            <a:ext cx="8571429" cy="6480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86285" y="332656"/>
            <a:ext cx="83901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Správně doplň do modrých šipek.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707904" y="5085184"/>
            <a:ext cx="15565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00B0F0"/>
                </a:solidFill>
              </a:rPr>
              <a:t>Mzda, výplata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635896" y="2236222"/>
            <a:ext cx="10007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00B0F0"/>
                </a:solidFill>
              </a:rPr>
              <a:t>výrobky</a:t>
            </a:r>
          </a:p>
        </p:txBody>
      </p:sp>
    </p:spTree>
    <p:extLst>
      <p:ext uri="{BB962C8B-B14F-4D97-AF65-F5344CB8AC3E}">
        <p14:creationId xmlns:p14="http://schemas.microsoft.com/office/powerpoint/2010/main" val="3590724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 peněz jsou: (správně spoj)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772816"/>
            <a:ext cx="316835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dirty="0">
                <a:solidFill>
                  <a:prstClr val="black"/>
                </a:solidFill>
              </a:rPr>
              <a:t>platidlo – 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dirty="0">
                <a:solidFill>
                  <a:prstClr val="black"/>
                </a:solidFill>
              </a:rPr>
              <a:t>míra hodnot – 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dirty="0">
                <a:solidFill>
                  <a:prstClr val="black"/>
                </a:solidFill>
              </a:rPr>
              <a:t>uchovatel hodnot -</a:t>
            </a:r>
          </a:p>
          <a:p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95936" y="2204864"/>
            <a:ext cx="468052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vyjadřují cenu zboží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dirty="0">
                <a:solidFill>
                  <a:prstClr val="black"/>
                </a:solidFill>
              </a:rPr>
              <a:t>prostředek směny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dirty="0">
                <a:solidFill>
                  <a:prstClr val="black"/>
                </a:solidFill>
              </a:rPr>
              <a:t>úspory</a:t>
            </a:r>
          </a:p>
          <a:p>
            <a:endParaRPr lang="cs-CZ" sz="3200" dirty="0">
              <a:solidFill>
                <a:prstClr val="black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2411760" y="2636912"/>
            <a:ext cx="1584176" cy="90561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1835696" y="2636912"/>
            <a:ext cx="2016224" cy="72008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3059832" y="4509120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2118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pro zábavu: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628800"/>
            <a:ext cx="8568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Dovedeš přiřadit osobnosti k bankovkám?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51520" y="2311687"/>
            <a:ext cx="273630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Tx/>
              <a:buAutoNum type="arabicPeriod"/>
            </a:pPr>
            <a:r>
              <a:rPr lang="cs-CZ" sz="3200" dirty="0">
                <a:solidFill>
                  <a:prstClr val="black"/>
                </a:solidFill>
              </a:rPr>
              <a:t>100,- Kč -</a:t>
            </a:r>
            <a:endParaRPr lang="cs-CZ" sz="2000" i="1" dirty="0">
              <a:solidFill>
                <a:prstClr val="black"/>
              </a:solidFill>
            </a:endParaRPr>
          </a:p>
          <a:p>
            <a:pPr marL="514350" indent="-514350">
              <a:buFontTx/>
              <a:buAutoNum type="arabicPeriod"/>
            </a:pPr>
            <a:r>
              <a:rPr lang="cs-CZ" sz="3200" dirty="0">
                <a:solidFill>
                  <a:prstClr val="black"/>
                </a:solidFill>
              </a:rPr>
              <a:t>200,- Kč – </a:t>
            </a:r>
          </a:p>
          <a:p>
            <a:pPr marL="514350" indent="-514350">
              <a:buFontTx/>
              <a:buAutoNum type="arabicPeriod"/>
            </a:pPr>
            <a:r>
              <a:rPr lang="cs-CZ" sz="3200" dirty="0">
                <a:solidFill>
                  <a:prstClr val="black"/>
                </a:solidFill>
              </a:rPr>
              <a:t>500,- Kč -</a:t>
            </a:r>
            <a:endParaRPr lang="cs-CZ" sz="2000" dirty="0">
              <a:solidFill>
                <a:prstClr val="black"/>
              </a:solidFill>
            </a:endParaRPr>
          </a:p>
          <a:p>
            <a:pPr marL="514350" indent="-514350">
              <a:buFontTx/>
              <a:buAutoNum type="arabicPeriod"/>
            </a:pPr>
            <a:r>
              <a:rPr lang="cs-CZ" sz="3200" dirty="0">
                <a:solidFill>
                  <a:prstClr val="black"/>
                </a:solidFill>
              </a:rPr>
              <a:t>1000,- Kč -</a:t>
            </a:r>
            <a:endParaRPr lang="cs-CZ" sz="2000" i="1" dirty="0">
              <a:solidFill>
                <a:prstClr val="black"/>
              </a:solidFill>
            </a:endParaRPr>
          </a:p>
          <a:p>
            <a:pPr marL="514350" indent="-514350">
              <a:buFontTx/>
              <a:buAutoNum type="arabicPeriod"/>
            </a:pPr>
            <a:r>
              <a:rPr lang="cs-CZ" sz="3200" dirty="0">
                <a:solidFill>
                  <a:prstClr val="black"/>
                </a:solidFill>
              </a:rPr>
              <a:t>2000,- Kč – </a:t>
            </a:r>
          </a:p>
          <a:p>
            <a:pPr marL="514350" indent="-514350">
              <a:buFontTx/>
              <a:buAutoNum type="arabicPeriod"/>
            </a:pPr>
            <a:r>
              <a:rPr lang="cs-CZ" sz="3200" dirty="0">
                <a:solidFill>
                  <a:prstClr val="black"/>
                </a:solidFill>
              </a:rPr>
              <a:t>5000,- Kč -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923928" y="2420888"/>
            <a:ext cx="446449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Karel IV. </a:t>
            </a:r>
          </a:p>
          <a:p>
            <a:r>
              <a:rPr lang="cs-CZ" sz="2800" dirty="0">
                <a:solidFill>
                  <a:prstClr val="black"/>
                </a:solidFill>
              </a:rPr>
              <a:t>Ema Destinnová</a:t>
            </a:r>
            <a:endParaRPr lang="cs-CZ" sz="2800" i="1" dirty="0">
              <a:solidFill>
                <a:prstClr val="black"/>
              </a:solidFill>
            </a:endParaRPr>
          </a:p>
          <a:p>
            <a:r>
              <a:rPr lang="cs-CZ" sz="2800" dirty="0">
                <a:solidFill>
                  <a:prstClr val="black"/>
                </a:solidFill>
              </a:rPr>
              <a:t>Božena Němcová </a:t>
            </a:r>
          </a:p>
          <a:p>
            <a:r>
              <a:rPr lang="cs-CZ" sz="2800" dirty="0">
                <a:solidFill>
                  <a:prstClr val="black"/>
                </a:solidFill>
              </a:rPr>
              <a:t>Tomáš Garrigue Masaryk </a:t>
            </a:r>
            <a:endParaRPr lang="cs-CZ" sz="2800" i="1" dirty="0">
              <a:solidFill>
                <a:prstClr val="black"/>
              </a:solidFill>
            </a:endParaRPr>
          </a:p>
          <a:p>
            <a:r>
              <a:rPr lang="cs-CZ" sz="2800" dirty="0">
                <a:solidFill>
                  <a:prstClr val="black"/>
                </a:solidFill>
              </a:rPr>
              <a:t>Jan Amos Komenský</a:t>
            </a:r>
            <a:endParaRPr lang="cs-CZ" sz="2800" i="1" dirty="0">
              <a:solidFill>
                <a:prstClr val="black"/>
              </a:solidFill>
            </a:endParaRPr>
          </a:p>
          <a:p>
            <a:r>
              <a:rPr lang="cs-CZ" sz="2800" dirty="0">
                <a:solidFill>
                  <a:prstClr val="black"/>
                </a:solidFill>
              </a:rPr>
              <a:t>František Palacký </a:t>
            </a:r>
            <a:endParaRPr lang="cs-CZ" sz="2800" i="1" dirty="0">
              <a:solidFill>
                <a:prstClr val="black"/>
              </a:solidFill>
            </a:endParaRPr>
          </a:p>
          <a:p>
            <a:endParaRPr lang="cs-CZ" sz="2800" dirty="0">
              <a:solidFill>
                <a:prstClr val="black"/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2483768" y="2636912"/>
            <a:ext cx="144016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483768" y="3140968"/>
            <a:ext cx="1440160" cy="115212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483768" y="3573016"/>
            <a:ext cx="144016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2483768" y="4077072"/>
            <a:ext cx="1440160" cy="64807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2627784" y="3140968"/>
            <a:ext cx="1152128" cy="144016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endCxn id="5" idx="1"/>
          </p:cNvCxnSpPr>
          <p:nvPr/>
        </p:nvCxnSpPr>
        <p:spPr>
          <a:xfrm flipV="1">
            <a:off x="2627784" y="3975160"/>
            <a:ext cx="1296144" cy="11100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2664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C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C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C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C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D86B77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D86B77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D86B77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D86B77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 a odkazy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196752"/>
            <a:ext cx="84249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200" dirty="0">
                <a:solidFill>
                  <a:prstClr val="black"/>
                </a:solidFill>
              </a:rPr>
              <a:t>Obrázky použity ze sady Office, obrázky autora</a:t>
            </a:r>
          </a:p>
          <a:p>
            <a:pPr marL="342900" indent="-342900">
              <a:buFontTx/>
              <a:buChar char="-"/>
            </a:pPr>
            <a:r>
              <a:rPr lang="cs-CZ" sz="2200" dirty="0">
                <a:solidFill>
                  <a:prstClr val="black"/>
                </a:solidFill>
              </a:rPr>
              <a:t>Není-li uvedeno jinak je materiál dílem autorky podle učebních osnov odpovídajících ŠVP vyučovaných podle učebnic:</a:t>
            </a:r>
          </a:p>
          <a:p>
            <a:r>
              <a:rPr lang="cs-CZ" sz="2200" dirty="0">
                <a:solidFill>
                  <a:prstClr val="black"/>
                </a:solidFill>
              </a:rPr>
              <a:t> JANOŠKOVÁ, </a:t>
            </a:r>
            <a:r>
              <a:rPr lang="cs-CZ" sz="2200" dirty="0" err="1">
                <a:solidFill>
                  <a:prstClr val="black"/>
                </a:solidFill>
              </a:rPr>
              <a:t>D.,a</a:t>
            </a:r>
            <a:r>
              <a:rPr lang="cs-CZ" sz="2200" dirty="0">
                <a:solidFill>
                  <a:prstClr val="black"/>
                </a:solidFill>
              </a:rPr>
              <a:t> kol. autorů. Občanská výchova 8, Rodinná výchova 8, učebnice pro základní školy a víceletá gymnázia. 1st </a:t>
            </a:r>
            <a:r>
              <a:rPr lang="cs-CZ" sz="2200" dirty="0" err="1">
                <a:solidFill>
                  <a:prstClr val="black"/>
                </a:solidFill>
              </a:rPr>
              <a:t>ed</a:t>
            </a:r>
            <a:r>
              <a:rPr lang="cs-CZ" sz="2200" dirty="0">
                <a:solidFill>
                  <a:prstClr val="black"/>
                </a:solidFill>
              </a:rPr>
              <a:t>. Plzeň: Fraus, 2005. ISBN 80-7238-393-0.</a:t>
            </a:r>
          </a:p>
          <a:p>
            <a:endParaRPr lang="cs-CZ" sz="2200" dirty="0">
              <a:solidFill>
                <a:prstClr val="black"/>
              </a:solidFill>
            </a:endParaRPr>
          </a:p>
          <a:p>
            <a:r>
              <a:rPr lang="cs-CZ" sz="2200" dirty="0">
                <a:solidFill>
                  <a:prstClr val="black"/>
                </a:solidFill>
              </a:rPr>
              <a:t>JANOŠKOVÁ, D., ONDRÁČKOVÁ, M.,ČABALOVÁ,D. Občanská výchova 8, Rodinná výchova 8, příručka pro učitele. 1st </a:t>
            </a:r>
            <a:r>
              <a:rPr lang="cs-CZ" sz="2200" dirty="0" err="1">
                <a:solidFill>
                  <a:prstClr val="black"/>
                </a:solidFill>
              </a:rPr>
              <a:t>ed</a:t>
            </a:r>
            <a:r>
              <a:rPr lang="cs-CZ" sz="2200" dirty="0">
                <a:solidFill>
                  <a:prstClr val="black"/>
                </a:solidFill>
              </a:rPr>
              <a:t>. Plzeň: Fraus, 2005. ISBN 80-7238-394-9.</a:t>
            </a:r>
          </a:p>
          <a:p>
            <a:endParaRPr lang="cs-CZ" sz="2400" dirty="0" smtClean="0">
              <a:solidFill>
                <a:prstClr val="black"/>
              </a:solidFill>
            </a:endParaRPr>
          </a:p>
          <a:p>
            <a:endParaRPr lang="cs-CZ" sz="2400" dirty="0">
              <a:solidFill>
                <a:prstClr val="black"/>
              </a:solidFill>
            </a:endParaRPr>
          </a:p>
          <a:p>
            <a:r>
              <a:rPr lang="cs-CZ" sz="2200" i="1" dirty="0"/>
              <a:t>Citováno </a:t>
            </a:r>
            <a:r>
              <a:rPr lang="cs-CZ" sz="2200" i="1" dirty="0" smtClean="0"/>
              <a:t>dne 3.2.2012</a:t>
            </a:r>
          </a:p>
          <a:p>
            <a:r>
              <a:rPr lang="cs-CZ" sz="2200" i="1" dirty="0" smtClean="0"/>
              <a:t>DUM </a:t>
            </a:r>
            <a:r>
              <a:rPr lang="cs-CZ" sz="2200" i="1" dirty="0"/>
              <a:t>uložen na- http://dumy.cz/materialy/prehled</a:t>
            </a:r>
          </a:p>
          <a:p>
            <a:endParaRPr lang="cs-CZ" sz="2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7084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Jmění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Jmění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Jmění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4_Jmění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5_Jmění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6_Jmění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322</Words>
  <Application>Microsoft Office PowerPoint</Application>
  <PresentationFormat>Předvádění na obrazovce (4:3)</PresentationFormat>
  <Paragraphs>81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8</vt:i4>
      </vt:variant>
      <vt:variant>
        <vt:lpstr>Nadpisy snímků</vt:lpstr>
      </vt:variant>
      <vt:variant>
        <vt:i4>9</vt:i4>
      </vt:variant>
    </vt:vector>
  </HeadingPairs>
  <TitlesOfParts>
    <vt:vector size="17" baseType="lpstr">
      <vt:lpstr>Jmění</vt:lpstr>
      <vt:lpstr>1_Motiv systému Office</vt:lpstr>
      <vt:lpstr>1_Jmění</vt:lpstr>
      <vt:lpstr>2_Jmění</vt:lpstr>
      <vt:lpstr>3_Jmění</vt:lpstr>
      <vt:lpstr>4_Jmění</vt:lpstr>
      <vt:lpstr>5_Jmění</vt:lpstr>
      <vt:lpstr>6_Jmění</vt:lpstr>
      <vt:lpstr>Název školy: ZŠ Klášterec nad Ohří, Krátká 676 Autor: Mgr. Veronika Kubincová Název materiálu: VY_32_INOVACE_3_25_ Hospodaření – pracovní listy Číslo projektu: CZ.1.07/1.4.00/21.1115  </vt:lpstr>
      <vt:lpstr>HOSPODAŘENÍ</vt:lpstr>
      <vt:lpstr>Správně spoj:</vt:lpstr>
      <vt:lpstr>Prezentace aplikace PowerPoint</vt:lpstr>
      <vt:lpstr>Prezentace aplikace PowerPoint</vt:lpstr>
      <vt:lpstr>Prezentace aplikace PowerPoint</vt:lpstr>
      <vt:lpstr>Funkce peněz jsou: (správně spoj)</vt:lpstr>
      <vt:lpstr>Úkol pro zábavu:</vt:lpstr>
      <vt:lpstr>Použitá literatura a 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Klášterec nad Ohří, Krátká 676 Autor: Mgr. Veronika Kubincová Název materiálu: VY_32_INOVACE_3_25_ Hospodaření – pracovní listy Číslo projektu: CZ.1.07/1.4.00/21.1115  </dc:title>
  <dc:creator>Kabinet</dc:creator>
  <cp:lastModifiedBy>Kabinet</cp:lastModifiedBy>
  <cp:revision>5</cp:revision>
  <dcterms:created xsi:type="dcterms:W3CDTF">2012-02-03T19:37:52Z</dcterms:created>
  <dcterms:modified xsi:type="dcterms:W3CDTF">2012-06-03T19:50:25Z</dcterms:modified>
</cp:coreProperties>
</file>