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  <p:sldMasterId id="2147483732" r:id="rId7"/>
    <p:sldMasterId id="2147483744" r:id="rId8"/>
    <p:sldMasterId id="2147483756" r:id="rId9"/>
    <p:sldMasterId id="2147483768" r:id="rId10"/>
  </p:sldMasterIdLst>
  <p:notesMasterIdLst>
    <p:notesMasterId r:id="rId21"/>
  </p:notesMasterIdLst>
  <p:sldIdLst>
    <p:sldId id="258" r:id="rId11"/>
    <p:sldId id="257" r:id="rId12"/>
    <p:sldId id="259" r:id="rId13"/>
    <p:sldId id="260" r:id="rId14"/>
    <p:sldId id="261" r:id="rId15"/>
    <p:sldId id="262" r:id="rId16"/>
    <p:sldId id="263" r:id="rId17"/>
    <p:sldId id="264" r:id="rId18"/>
    <p:sldId id="265" r:id="rId19"/>
    <p:sldId id="266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1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5.xml"/><Relationship Id="rId23" Type="http://schemas.openxmlformats.org/officeDocument/2006/relationships/viewProps" Target="viewProps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9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4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A36230-4DA4-4247-98D0-2E0FD562AAC3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174F0A-20CA-4702-8023-EB02A8DC71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33208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7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7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7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7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7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10.xml"/><Relationship Id="rId1" Type="http://schemas.openxmlformats.org/officeDocument/2006/relationships/audio" Target="../media/audio1.wav"/></Relationships>
</file>

<file path=ppt/slideLayouts/_rels/slideLayout10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0.xml"/><Relationship Id="rId1" Type="http://schemas.openxmlformats.org/officeDocument/2006/relationships/audio" Target="../media/audio1.wav"/></Relationships>
</file>

<file path=ppt/slideLayouts/_rels/slideLayout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10.xml"/><Relationship Id="rId1" Type="http://schemas.openxmlformats.org/officeDocument/2006/relationships/audio" Target="../media/audio1.wav"/></Relationships>
</file>

<file path=ppt/slideLayouts/_rels/slideLayout10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0.xml"/><Relationship Id="rId1" Type="http://schemas.openxmlformats.org/officeDocument/2006/relationships/audio" Target="../media/audio1.wav"/></Relationships>
</file>

<file path=ppt/slideLayouts/_rels/slideLayout10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0.xml"/><Relationship Id="rId1" Type="http://schemas.openxmlformats.org/officeDocument/2006/relationships/audio" Target="../media/audio1.wav"/></Relationships>
</file>

<file path=ppt/slideLayouts/_rels/slideLayout10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0.xml"/><Relationship Id="rId1" Type="http://schemas.openxmlformats.org/officeDocument/2006/relationships/audio" Target="../media/audio1.wav"/></Relationships>
</file>

<file path=ppt/slideLayouts/_rels/slideLayout10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0.xml"/><Relationship Id="rId1" Type="http://schemas.openxmlformats.org/officeDocument/2006/relationships/audio" Target="../media/audio1.wav"/></Relationships>
</file>

<file path=ppt/slideLayouts/_rels/slideLayout10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0.xml"/><Relationship Id="rId1" Type="http://schemas.openxmlformats.org/officeDocument/2006/relationships/audio" Target="../media/audio1.wav"/></Relationships>
</file>

<file path=ppt/slideLayouts/_rels/slideLayout10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0.xml"/><Relationship Id="rId1" Type="http://schemas.openxmlformats.org/officeDocument/2006/relationships/audio" Target="../media/audio1.wav"/></Relationships>
</file>

<file path=ppt/slideLayouts/_rels/slideLayout10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0.xml"/><Relationship Id="rId1" Type="http://schemas.openxmlformats.org/officeDocument/2006/relationships/audio" Target="../media/audio1.wav"/></Relationships>
</file>

<file path=ppt/slideLayouts/_rels/slideLayout1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0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50374" y="0"/>
            <a:ext cx="2293626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3581400"/>
            <a:ext cx="3962400" cy="21336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447800"/>
            <a:ext cx="3962400" cy="2133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8" y="6426201"/>
            <a:ext cx="2819399" cy="126999"/>
          </a:xfrm>
        </p:spPr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6400800"/>
            <a:ext cx="457200" cy="152400"/>
          </a:xfrm>
        </p:spPr>
        <p:txBody>
          <a:bodyPr/>
          <a:lstStyle>
            <a:lvl1pPr algn="r">
              <a:defRPr/>
            </a:lvl1pPr>
          </a:lstStyle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0" y="6296248"/>
            <a:ext cx="2820987" cy="152400"/>
          </a:xfrm>
        </p:spPr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5710798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3657600" cy="5714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9635427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58000" y="0"/>
            <a:ext cx="2293626" cy="6858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8" y="6426201"/>
            <a:ext cx="2819399" cy="126999"/>
          </a:xfrm>
        </p:spPr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6400800"/>
            <a:ext cx="533400" cy="152400"/>
          </a:xfrm>
        </p:spPr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0" y="6296248"/>
            <a:ext cx="2820987" cy="152400"/>
          </a:xfrm>
        </p:spPr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828800"/>
            <a:ext cx="3200400" cy="1752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3578224"/>
            <a:ext cx="3200645" cy="1459767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765456269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4290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572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6166731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75238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675288"/>
            <a:ext cx="3581400" cy="2525112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3429000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840162"/>
            <a:ext cx="3581400" cy="25151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5673465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3800" y="457200"/>
            <a:ext cx="3962400" cy="571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9441406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6401006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4837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4700016" cy="35052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1856639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676400"/>
            <a:ext cx="4696967" cy="3505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5972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6304071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2318317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535174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863710E-05A5-4795-A0FC-5CA55AF82B0E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AFA5598-9955-4B5C-B517-DBC6170FC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966482"/>
      </p:ext>
    </p:extLst>
  </p:cSld>
  <p:clrMapOvr>
    <a:masterClrMapping/>
  </p:clrMapOvr>
  <p:transition spd="slow">
    <p:wheel spokes="1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03F277F-0426-439D-A05D-7CB96CAC904D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2478068-D87E-43F2-9E0C-827FA429FE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276428"/>
      </p:ext>
    </p:extLst>
  </p:cSld>
  <p:clrMapOvr>
    <a:masterClrMapping/>
  </p:clrMapOvr>
  <p:transition spd="slow">
    <p:wheel spokes="1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9446581-D2C7-4CF2-A25C-851A2FB4809D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758D996-FDB6-438A-B3B7-C77EE919FA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105876"/>
      </p:ext>
    </p:extLst>
  </p:cSld>
  <p:clrMapOvr>
    <a:masterClrMapping/>
  </p:clrMapOvr>
  <p:transition spd="slow">
    <p:wheel spokes="1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6EBBE01-BB98-434D-9C66-5F06EDDEA0A1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D261A9F-A29D-479D-8486-5A4ACFD0B0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409910"/>
      </p:ext>
    </p:extLst>
  </p:cSld>
  <p:clrMapOvr>
    <a:masterClrMapping/>
  </p:clrMapOvr>
  <p:transition spd="slow">
    <p:wheel spokes="1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BDB1AA3-0F34-479F-8F58-C3E3D5122FC0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A1FC637-2B89-43EE-BF35-E28ECCCD57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8085428"/>
      </p:ext>
    </p:extLst>
  </p:cSld>
  <p:clrMapOvr>
    <a:masterClrMapping/>
  </p:clrMapOvr>
  <p:transition spd="slow">
    <p:wheel spokes="1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8AA9EE0-AE07-404D-AEFF-600F6357554C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1240BF0-25CE-43B2-9DB8-92FCA0FBBC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6875919"/>
      </p:ext>
    </p:extLst>
  </p:cSld>
  <p:clrMapOvr>
    <a:masterClrMapping/>
  </p:clrMapOvr>
  <p:transition spd="slow">
    <p:wheel spokes="1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534EC95-1C21-49A6-88DD-52C0ED3CF88F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7B932B5-ACED-4F00-994A-13E895412F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8125938"/>
      </p:ext>
    </p:extLst>
  </p:cSld>
  <p:clrMapOvr>
    <a:masterClrMapping/>
  </p:clrMapOvr>
  <p:transition spd="slow">
    <p:wheel spokes="1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E6E86FA-F7F5-4CC1-8645-3CF0FD84F57B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12D200F-5A80-422A-BC22-71A1B23ED3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0642162"/>
      </p:ext>
    </p:extLst>
  </p:cSld>
  <p:clrMapOvr>
    <a:masterClrMapping/>
  </p:clrMapOvr>
  <p:transition spd="slow">
    <p:wheel spokes="1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E3DA675-1A6B-42A5-946D-0AB564FD95C0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3E801C5-4259-4B51-8DF3-746AF58BF2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9607464"/>
      </p:ext>
    </p:extLst>
  </p:cSld>
  <p:clrMapOvr>
    <a:masterClrMapping/>
  </p:clrMapOvr>
  <p:transition spd="slow">
    <p:wheel spokes="1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ADEFA02-511B-4ECD-9EAD-4768BABB466E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11B04A0-FD1A-49D1-B681-39F5FC8BBD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609069"/>
      </p:ext>
    </p:extLst>
  </p:cSld>
  <p:clrMapOvr>
    <a:masterClrMapping/>
  </p:clrMapOvr>
  <p:transition spd="slow">
    <p:wheel spokes="1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C624D35-3E44-467D-A8B3-D145CBB091BD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396F6EA-7514-4C40-A321-67989D4374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4921599"/>
      </p:ext>
    </p:extLst>
  </p:cSld>
  <p:clrMapOvr>
    <a:masterClrMapping/>
  </p:clrMapOvr>
  <p:transition spd="slow">
    <p:wheel spokes="1"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50374" y="0"/>
            <a:ext cx="2293626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3581400"/>
            <a:ext cx="3962400" cy="21336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447800"/>
            <a:ext cx="3962400" cy="2133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8" y="6426201"/>
            <a:ext cx="2819399" cy="126999"/>
          </a:xfrm>
        </p:spPr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6400800"/>
            <a:ext cx="457200" cy="152400"/>
          </a:xfrm>
        </p:spPr>
        <p:txBody>
          <a:bodyPr/>
          <a:lstStyle>
            <a:lvl1pPr algn="r">
              <a:defRPr/>
            </a:lvl1pPr>
          </a:lstStyle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0" y="6296248"/>
            <a:ext cx="2820987" cy="152400"/>
          </a:xfrm>
        </p:spPr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4210575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3657600" cy="5714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4251362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58000" y="0"/>
            <a:ext cx="2293626" cy="6858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8" y="6426201"/>
            <a:ext cx="2819399" cy="126999"/>
          </a:xfrm>
        </p:spPr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6400800"/>
            <a:ext cx="533400" cy="152400"/>
          </a:xfrm>
        </p:spPr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0" y="6296248"/>
            <a:ext cx="2820987" cy="152400"/>
          </a:xfrm>
        </p:spPr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828800"/>
            <a:ext cx="3200400" cy="1752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3578224"/>
            <a:ext cx="3200645" cy="1459767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74602453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4290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572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7274831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75238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675288"/>
            <a:ext cx="3581400" cy="2525112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3429000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840162"/>
            <a:ext cx="3581400" cy="25151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6998495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3800" y="457200"/>
            <a:ext cx="3962400" cy="571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4473693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6510240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4837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4700016" cy="35052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8922522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676400"/>
            <a:ext cx="4696967" cy="3505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5972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7083213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5653420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2449744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50374" y="0"/>
            <a:ext cx="2293626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3581400"/>
            <a:ext cx="3962400" cy="21336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447800"/>
            <a:ext cx="3962400" cy="2133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8" y="6426201"/>
            <a:ext cx="2819399" cy="126999"/>
          </a:xfrm>
        </p:spPr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6400800"/>
            <a:ext cx="457200" cy="152400"/>
          </a:xfrm>
        </p:spPr>
        <p:txBody>
          <a:bodyPr/>
          <a:lstStyle>
            <a:lvl1pPr algn="r">
              <a:defRPr/>
            </a:lvl1pPr>
          </a:lstStyle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0" y="6296248"/>
            <a:ext cx="2820987" cy="152400"/>
          </a:xfrm>
        </p:spPr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8131691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3657600" cy="5714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479475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58000" y="0"/>
            <a:ext cx="2293626" cy="6858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8" y="6426201"/>
            <a:ext cx="2819399" cy="126999"/>
          </a:xfrm>
        </p:spPr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6400800"/>
            <a:ext cx="533400" cy="152400"/>
          </a:xfrm>
        </p:spPr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0" y="6296248"/>
            <a:ext cx="2820987" cy="152400"/>
          </a:xfrm>
        </p:spPr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828800"/>
            <a:ext cx="3200400" cy="1752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3578224"/>
            <a:ext cx="3200645" cy="1459767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532368097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4290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572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0716273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75238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675288"/>
            <a:ext cx="3581400" cy="2525112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3429000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840162"/>
            <a:ext cx="3581400" cy="25151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525007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3800" y="457200"/>
            <a:ext cx="3962400" cy="571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739638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1058972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4837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4700016" cy="35052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4659779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676400"/>
            <a:ext cx="4696967" cy="3505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5972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515503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6816338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7841530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50374" y="0"/>
            <a:ext cx="2293626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3581400"/>
            <a:ext cx="3962400" cy="21336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447800"/>
            <a:ext cx="3962400" cy="2133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8" y="6426201"/>
            <a:ext cx="2819399" cy="126999"/>
          </a:xfrm>
        </p:spPr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6400800"/>
            <a:ext cx="457200" cy="152400"/>
          </a:xfrm>
        </p:spPr>
        <p:txBody>
          <a:bodyPr/>
          <a:lstStyle>
            <a:lvl1pPr algn="r">
              <a:defRPr/>
            </a:lvl1pPr>
          </a:lstStyle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0" y="6296248"/>
            <a:ext cx="2820987" cy="152400"/>
          </a:xfrm>
        </p:spPr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3003667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3657600" cy="5714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0116313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58000" y="0"/>
            <a:ext cx="2293626" cy="6858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8" y="6426201"/>
            <a:ext cx="2819399" cy="126999"/>
          </a:xfrm>
        </p:spPr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6400800"/>
            <a:ext cx="533400" cy="152400"/>
          </a:xfrm>
        </p:spPr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0" y="6296248"/>
            <a:ext cx="2820987" cy="152400"/>
          </a:xfrm>
        </p:spPr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828800"/>
            <a:ext cx="3200400" cy="1752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3578224"/>
            <a:ext cx="3200645" cy="1459767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521883087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4290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572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5557968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75238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675288"/>
            <a:ext cx="3581400" cy="2525112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3429000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840162"/>
            <a:ext cx="3581400" cy="25151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8717394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3800" y="457200"/>
            <a:ext cx="3962400" cy="571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809370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3005183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4837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4700016" cy="35052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2450733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676400"/>
            <a:ext cx="4696967" cy="3505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5972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2942272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0599554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1207496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50374" y="0"/>
            <a:ext cx="2293626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3581400"/>
            <a:ext cx="3962400" cy="21336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447800"/>
            <a:ext cx="3962400" cy="2133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8" y="6426201"/>
            <a:ext cx="2819399" cy="126999"/>
          </a:xfrm>
        </p:spPr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6400800"/>
            <a:ext cx="457200" cy="152400"/>
          </a:xfrm>
        </p:spPr>
        <p:txBody>
          <a:bodyPr/>
          <a:lstStyle>
            <a:lvl1pPr algn="r">
              <a:defRPr/>
            </a:lvl1pPr>
          </a:lstStyle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0" y="6296248"/>
            <a:ext cx="2820987" cy="152400"/>
          </a:xfrm>
        </p:spPr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9481825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3657600" cy="5714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6737941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58000" y="0"/>
            <a:ext cx="2293626" cy="6858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8" y="6426201"/>
            <a:ext cx="2819399" cy="126999"/>
          </a:xfrm>
        </p:spPr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6400800"/>
            <a:ext cx="533400" cy="152400"/>
          </a:xfrm>
        </p:spPr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0" y="6296248"/>
            <a:ext cx="2820987" cy="152400"/>
          </a:xfrm>
        </p:spPr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828800"/>
            <a:ext cx="3200400" cy="1752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3578224"/>
            <a:ext cx="3200645" cy="1459767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976937108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4290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572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6708962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75238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675288"/>
            <a:ext cx="3581400" cy="2525112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3429000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840162"/>
            <a:ext cx="3581400" cy="25151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5428073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3800" y="457200"/>
            <a:ext cx="3962400" cy="571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5540418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5646576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4837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4700016" cy="35052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3399746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676400"/>
            <a:ext cx="4696967" cy="3505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5972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9162596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0054798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66749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50374" y="0"/>
            <a:ext cx="2293626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3581400"/>
            <a:ext cx="3962400" cy="21336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447800"/>
            <a:ext cx="3962400" cy="2133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8" y="6426201"/>
            <a:ext cx="2819399" cy="126999"/>
          </a:xfrm>
        </p:spPr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6400800"/>
            <a:ext cx="457200" cy="152400"/>
          </a:xfrm>
        </p:spPr>
        <p:txBody>
          <a:bodyPr/>
          <a:lstStyle>
            <a:lvl1pPr algn="r">
              <a:defRPr/>
            </a:lvl1pPr>
          </a:lstStyle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0" y="6296248"/>
            <a:ext cx="2820987" cy="152400"/>
          </a:xfrm>
        </p:spPr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9210070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3657600" cy="5714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5048283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58000" y="0"/>
            <a:ext cx="2293626" cy="6858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8" y="6426201"/>
            <a:ext cx="2819399" cy="126999"/>
          </a:xfrm>
        </p:spPr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6400800"/>
            <a:ext cx="533400" cy="152400"/>
          </a:xfrm>
        </p:spPr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0" y="6296248"/>
            <a:ext cx="2820987" cy="152400"/>
          </a:xfrm>
        </p:spPr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828800"/>
            <a:ext cx="3200400" cy="1752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3578224"/>
            <a:ext cx="3200645" cy="1459767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660342056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4290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572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1279008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75238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675288"/>
            <a:ext cx="3581400" cy="2525112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3429000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840162"/>
            <a:ext cx="3581400" cy="25151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0659661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3800" y="457200"/>
            <a:ext cx="3962400" cy="571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7281306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0580046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4837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4700016" cy="35052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5708346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676400"/>
            <a:ext cx="4696967" cy="3505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5972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028672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4525876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1428528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50374" y="0"/>
            <a:ext cx="2293626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3581400"/>
            <a:ext cx="3962400" cy="21336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447800"/>
            <a:ext cx="3962400" cy="2133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8" y="6426201"/>
            <a:ext cx="2819399" cy="126999"/>
          </a:xfrm>
        </p:spPr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6400800"/>
            <a:ext cx="457200" cy="152400"/>
          </a:xfrm>
        </p:spPr>
        <p:txBody>
          <a:bodyPr/>
          <a:lstStyle>
            <a:lvl1pPr algn="r">
              <a:defRPr/>
            </a:lvl1pPr>
          </a:lstStyle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0" y="6296248"/>
            <a:ext cx="2820987" cy="152400"/>
          </a:xfrm>
        </p:spPr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9090079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3657600" cy="5714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7216323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58000" y="0"/>
            <a:ext cx="2293626" cy="6858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8" y="6426201"/>
            <a:ext cx="2819399" cy="126999"/>
          </a:xfrm>
        </p:spPr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6400800"/>
            <a:ext cx="533400" cy="152400"/>
          </a:xfrm>
        </p:spPr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0" y="6296248"/>
            <a:ext cx="2820987" cy="152400"/>
          </a:xfrm>
        </p:spPr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828800"/>
            <a:ext cx="3200400" cy="1752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3578224"/>
            <a:ext cx="3200645" cy="1459767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977414199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4290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572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6706084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75238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675288"/>
            <a:ext cx="3581400" cy="2525112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3429000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840162"/>
            <a:ext cx="3581400" cy="25151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6977250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3800" y="457200"/>
            <a:ext cx="3962400" cy="571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8046833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5408893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4837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4700016" cy="35052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8557934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676400"/>
            <a:ext cx="4696967" cy="3505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5972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4913594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4903808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9470114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50374" y="0"/>
            <a:ext cx="2293626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3581400"/>
            <a:ext cx="3962400" cy="21336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447800"/>
            <a:ext cx="3962400" cy="2133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8" y="6426201"/>
            <a:ext cx="2819399" cy="126999"/>
          </a:xfrm>
        </p:spPr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6400800"/>
            <a:ext cx="457200" cy="152400"/>
          </a:xfrm>
        </p:spPr>
        <p:txBody>
          <a:bodyPr/>
          <a:lstStyle>
            <a:lvl1pPr algn="r">
              <a:defRPr/>
            </a:lvl1pPr>
          </a:lstStyle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0" y="6296248"/>
            <a:ext cx="2820987" cy="152400"/>
          </a:xfrm>
        </p:spPr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0610752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3657600" cy="5714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169479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58000" y="0"/>
            <a:ext cx="2293626" cy="6858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8" y="6426201"/>
            <a:ext cx="2819399" cy="126999"/>
          </a:xfrm>
        </p:spPr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6400800"/>
            <a:ext cx="533400" cy="152400"/>
          </a:xfrm>
        </p:spPr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0" y="6296248"/>
            <a:ext cx="2820987" cy="152400"/>
          </a:xfrm>
        </p:spPr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828800"/>
            <a:ext cx="3200400" cy="1752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3578224"/>
            <a:ext cx="3200645" cy="1459767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905620771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4290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572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4215873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75238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675288"/>
            <a:ext cx="3581400" cy="2525112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3429000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840162"/>
            <a:ext cx="3581400" cy="25151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358689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3800" y="457200"/>
            <a:ext cx="3962400" cy="571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9680243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2571399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4837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4700016" cy="35052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2980856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676400"/>
            <a:ext cx="4696967" cy="3505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5972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9265444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63310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3710154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50374" y="0"/>
            <a:ext cx="2293626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3581400"/>
            <a:ext cx="3962400" cy="21336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447800"/>
            <a:ext cx="3962400" cy="2133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8" y="6426201"/>
            <a:ext cx="2819399" cy="126999"/>
          </a:xfrm>
        </p:spPr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6400800"/>
            <a:ext cx="457200" cy="152400"/>
          </a:xfrm>
        </p:spPr>
        <p:txBody>
          <a:bodyPr/>
          <a:lstStyle>
            <a:lvl1pPr algn="r">
              <a:defRPr/>
            </a:lvl1pPr>
          </a:lstStyle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0" y="6296248"/>
            <a:ext cx="2820987" cy="152400"/>
          </a:xfrm>
        </p:spPr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2909251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3657600" cy="5714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4588380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58000" y="0"/>
            <a:ext cx="2293626" cy="6858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8" y="6426201"/>
            <a:ext cx="2819399" cy="126999"/>
          </a:xfrm>
        </p:spPr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6400800"/>
            <a:ext cx="533400" cy="152400"/>
          </a:xfrm>
        </p:spPr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0" y="6296248"/>
            <a:ext cx="2820987" cy="152400"/>
          </a:xfrm>
        </p:spPr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828800"/>
            <a:ext cx="3200400" cy="1752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3578224"/>
            <a:ext cx="3200645" cy="1459767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801837844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4290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572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8341009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75238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675288"/>
            <a:ext cx="3581400" cy="2525112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3429000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840162"/>
            <a:ext cx="3581400" cy="25151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157211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3800" y="457200"/>
            <a:ext cx="3962400" cy="571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8981776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6067555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4837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4700016" cy="35052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3265834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676400"/>
            <a:ext cx="4696967" cy="3505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5972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812490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722630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1642599"/>
      </p:ext>
    </p:extLst>
  </p:cSld>
  <p:clrMapOvr>
    <a:masterClrMapping/>
  </p:clrMapOvr>
  <p:transition spd="slow" advTm="45000">
    <p:randomBar dir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1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image" Target="../media/image1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Relationship Id="rId14" Type="http://schemas.openxmlformats.org/officeDocument/2006/relationships/image" Target="../media/image1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Relationship Id="rId14" Type="http://schemas.openxmlformats.org/officeDocument/2006/relationships/image" Target="../media/image1.png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Relationship Id="rId14" Type="http://schemas.openxmlformats.org/officeDocument/2006/relationships/image" Target="../media/image1.png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Relationship Id="rId14" Type="http://schemas.openxmlformats.org/officeDocument/2006/relationships/image" Target="../media/image1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Relationship Id="rId14" Type="http://schemas.openxmlformats.org/officeDocument/2006/relationships/image" Target="../media/image1.png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8823693" y="0"/>
            <a:ext cx="32030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57200"/>
            <a:ext cx="3657600" cy="5714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6400800"/>
            <a:ext cx="5334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1" y="6426201"/>
            <a:ext cx="2819399" cy="126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3" y="6296248"/>
            <a:ext cx="2820987" cy="152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0263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 advTm="45000">
    <p:randomBar dir="vert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D0864FD1-8375-4491-BB72-313B853C27E8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070F5BEF-7A27-4B1F-A6A6-96A6EDC884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9400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heel spokes="1"/>
  </p:transition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8823693" y="0"/>
            <a:ext cx="32030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57200"/>
            <a:ext cx="3657600" cy="5714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6400800"/>
            <a:ext cx="5334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1" y="6426201"/>
            <a:ext cx="2819399" cy="126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3" y="6296248"/>
            <a:ext cx="2820987" cy="152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732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 advTm="45000">
    <p:randomBar dir="vert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8823693" y="0"/>
            <a:ext cx="32030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57200"/>
            <a:ext cx="3657600" cy="5714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6400800"/>
            <a:ext cx="5334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1" y="6426201"/>
            <a:ext cx="2819399" cy="126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3" y="6296248"/>
            <a:ext cx="2820987" cy="152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56352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 advTm="45000">
    <p:randomBar dir="vert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8823693" y="0"/>
            <a:ext cx="32030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57200"/>
            <a:ext cx="3657600" cy="5714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6400800"/>
            <a:ext cx="5334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1" y="6426201"/>
            <a:ext cx="2819399" cy="126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3" y="6296248"/>
            <a:ext cx="2820987" cy="152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5784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 advTm="45000">
    <p:randomBar dir="vert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8823693" y="0"/>
            <a:ext cx="32030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57200"/>
            <a:ext cx="3657600" cy="5714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6400800"/>
            <a:ext cx="5334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1" y="6426201"/>
            <a:ext cx="2819399" cy="126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3" y="6296248"/>
            <a:ext cx="2820987" cy="152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9034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 advTm="45000">
    <p:randomBar dir="vert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8823693" y="0"/>
            <a:ext cx="32030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57200"/>
            <a:ext cx="3657600" cy="5714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6400800"/>
            <a:ext cx="5334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1" y="6426201"/>
            <a:ext cx="2819399" cy="126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3" y="6296248"/>
            <a:ext cx="2820987" cy="152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7757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 advTm="45000">
    <p:randomBar dir="vert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8823693" y="0"/>
            <a:ext cx="32030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57200"/>
            <a:ext cx="3657600" cy="5714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6400800"/>
            <a:ext cx="5334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1" y="6426201"/>
            <a:ext cx="2819399" cy="126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3" y="6296248"/>
            <a:ext cx="2820987" cy="152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4434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 spd="slow" advTm="45000">
    <p:randomBar dir="vert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8823693" y="0"/>
            <a:ext cx="32030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57200"/>
            <a:ext cx="3657600" cy="5714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6400800"/>
            <a:ext cx="5334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1" y="6426201"/>
            <a:ext cx="2819399" cy="126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3" y="6296248"/>
            <a:ext cx="2820987" cy="152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9223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 spd="slow" advTm="45000">
    <p:randomBar dir="vert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8823693" y="0"/>
            <a:ext cx="32030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57200"/>
            <a:ext cx="3657600" cy="5714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6400800"/>
            <a:ext cx="5334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5F64AF0-A332-496C-9E19-A5691151DCF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1" y="6426201"/>
            <a:ext cx="2819399" cy="126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FF3DBCF-7832-4B88-AA83-37FA2D6529A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3" y="6296248"/>
            <a:ext cx="2820987" cy="152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4431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 advTm="45000">
    <p:randomBar dir="vert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9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0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3"/>
          <p:cNvPicPr>
            <a:picLocks noChangeAspect="1" noChangeArrowheads="1"/>
          </p:cNvPicPr>
          <p:nvPr/>
        </p:nvPicPr>
        <p:blipFill>
          <a:blip r:embed="rId3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1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2" name="Obrázek 7"/>
          <p:cNvPicPr>
            <a:picLocks noChangeAspect="1" noChangeArrowheads="1"/>
          </p:cNvPicPr>
          <p:nvPr/>
        </p:nvPicPr>
        <p:blipFill>
          <a:blip r:embed="rId5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3" name="Nadpis 3"/>
          <p:cNvSpPr>
            <a:spLocks noGrp="1"/>
          </p:cNvSpPr>
          <p:nvPr>
            <p:ph type="ctrTitle"/>
          </p:nvPr>
        </p:nvSpPr>
        <p:spPr>
          <a:xfrm>
            <a:off x="468313" y="549275"/>
            <a:ext cx="7772400" cy="2087563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Autor: 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VY_32_INOVACE_4_25_ test ekonomika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8313" y="3141663"/>
            <a:ext cx="7559675" cy="1824037"/>
          </a:xfrm>
        </p:spPr>
        <p:txBody>
          <a:bodyPr rtlCol="0">
            <a:no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8. ročník. Slouží k prokázání znalostí z oblasti ekonomiky, ekonomie, trh, peníze.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303451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Hospodaření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TEST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334251792"/>
      </p:ext>
    </p:extLst>
  </p:cSld>
  <p:clrMapOvr>
    <a:masterClrMapping/>
  </p:clrMapOvr>
  <p:transition spd="slow" advTm="45000">
    <p:randomBa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496944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Tx/>
              <a:buAutoNum type="arabicParenR"/>
            </a:pPr>
            <a:r>
              <a:rPr lang="cs-CZ" sz="3200" b="1" u="sng" dirty="0">
                <a:solidFill>
                  <a:prstClr val="black"/>
                </a:solidFill>
              </a:rPr>
              <a:t>Věda zabývající se penězi, ekonomickým životem, ekonomikou se nazývá?</a:t>
            </a:r>
          </a:p>
          <a:p>
            <a:r>
              <a:rPr lang="cs-CZ" sz="3200" dirty="0">
                <a:solidFill>
                  <a:prstClr val="black"/>
                </a:solidFill>
              </a:rPr>
              <a:t>	</a:t>
            </a:r>
            <a:r>
              <a:rPr lang="cs-CZ" sz="3200" i="1" dirty="0">
                <a:solidFill>
                  <a:prstClr val="black"/>
                </a:solidFill>
              </a:rPr>
              <a:t>a) ekonomie</a:t>
            </a:r>
          </a:p>
          <a:p>
            <a:r>
              <a:rPr lang="cs-CZ" sz="3200" i="1" dirty="0">
                <a:solidFill>
                  <a:prstClr val="black"/>
                </a:solidFill>
              </a:rPr>
              <a:t>	b) ekologie</a:t>
            </a:r>
          </a:p>
          <a:p>
            <a:r>
              <a:rPr lang="cs-CZ" sz="3200" i="1" dirty="0">
                <a:solidFill>
                  <a:prstClr val="black"/>
                </a:solidFill>
              </a:rPr>
              <a:t>	c) ergonomie</a:t>
            </a:r>
          </a:p>
          <a:p>
            <a:endParaRPr lang="cs-CZ" sz="3200" i="1" dirty="0">
              <a:solidFill>
                <a:prstClr val="black"/>
              </a:solidFill>
            </a:endParaRPr>
          </a:p>
          <a:p>
            <a:endParaRPr lang="cs-CZ" sz="3200" i="1" dirty="0">
              <a:solidFill>
                <a:prstClr val="black"/>
              </a:solidFill>
            </a:endParaRPr>
          </a:p>
          <a:p>
            <a:r>
              <a:rPr lang="cs-CZ" sz="3200" b="1" u="sng" dirty="0">
                <a:solidFill>
                  <a:prstClr val="black"/>
                </a:solidFill>
              </a:rPr>
              <a:t>2) Služby jsou:</a:t>
            </a:r>
          </a:p>
          <a:p>
            <a:r>
              <a:rPr lang="cs-CZ" sz="3200" dirty="0">
                <a:solidFill>
                  <a:prstClr val="black"/>
                </a:solidFill>
              </a:rPr>
              <a:t>	</a:t>
            </a:r>
            <a:r>
              <a:rPr lang="cs-CZ" sz="3200" i="1" dirty="0">
                <a:solidFill>
                  <a:prstClr val="black"/>
                </a:solidFill>
              </a:rPr>
              <a:t>a) činnosti, které musíme sami vykonat</a:t>
            </a:r>
          </a:p>
          <a:p>
            <a:r>
              <a:rPr lang="cs-CZ" sz="3200" i="1" dirty="0">
                <a:solidFill>
                  <a:prstClr val="black"/>
                </a:solidFill>
              </a:rPr>
              <a:t>	b) užitečné činnosti, které jedni lidé provádějí pro druhé</a:t>
            </a:r>
          </a:p>
          <a:p>
            <a:r>
              <a:rPr lang="cs-CZ" sz="3200" i="1" dirty="0">
                <a:solidFill>
                  <a:prstClr val="black"/>
                </a:solidFill>
              </a:rPr>
              <a:t>	c) činnosti za které se platí veliká částka</a:t>
            </a:r>
          </a:p>
        </p:txBody>
      </p:sp>
    </p:spTree>
    <p:extLst>
      <p:ext uri="{BB962C8B-B14F-4D97-AF65-F5344CB8AC3E}">
        <p14:creationId xmlns:p14="http://schemas.microsoft.com/office/powerpoint/2010/main" val="1971044240"/>
      </p:ext>
    </p:extLst>
  </p:cSld>
  <p:clrMapOvr>
    <a:masterClrMapping/>
  </p:clrMapOvr>
  <p:transition spd="slow" advTm="45000">
    <p:randomBa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42493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>
                <a:solidFill>
                  <a:prstClr val="black"/>
                </a:solidFill>
              </a:rPr>
              <a:t>3) Statky v ekonomice znamenají: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>
                <a:solidFill>
                  <a:prstClr val="black"/>
                </a:solidFill>
              </a:rPr>
              <a:t>	a) předměty k uspokojování lidských potřeb</a:t>
            </a:r>
          </a:p>
          <a:p>
            <a:r>
              <a:rPr lang="cs-CZ" sz="3200" dirty="0">
                <a:solidFill>
                  <a:prstClr val="black"/>
                </a:solidFill>
              </a:rPr>
              <a:t>	b) vesnické statky na chov zvířat</a:t>
            </a:r>
          </a:p>
          <a:p>
            <a:r>
              <a:rPr lang="cs-CZ" sz="3200" dirty="0">
                <a:solidFill>
                  <a:prstClr val="black"/>
                </a:solidFill>
              </a:rPr>
              <a:t>	c) statky v ekonomice neexistují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b="1" u="sng" dirty="0">
                <a:solidFill>
                  <a:prstClr val="black"/>
                </a:solidFill>
              </a:rPr>
              <a:t>4) Mezi nevýrobní činnosti nepatří: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učitelka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zedník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právník</a:t>
            </a:r>
          </a:p>
        </p:txBody>
      </p:sp>
    </p:spTree>
    <p:extLst>
      <p:ext uri="{BB962C8B-B14F-4D97-AF65-F5344CB8AC3E}">
        <p14:creationId xmlns:p14="http://schemas.microsoft.com/office/powerpoint/2010/main" val="1266630693"/>
      </p:ext>
    </p:extLst>
  </p:cSld>
  <p:clrMapOvr>
    <a:masterClrMapping/>
  </p:clrMapOvr>
  <p:transition spd="slow" advTm="45000">
    <p:randomBa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56895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>
                <a:solidFill>
                  <a:prstClr val="black"/>
                </a:solidFill>
              </a:rPr>
              <a:t>5) Tržní cena je: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cena na které se dohodnou dva trhovci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cena pronájmu stánku na trhu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cena, za kterou se výrobek na trhu prodává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b="1" u="sng" dirty="0">
                <a:solidFill>
                  <a:prstClr val="black"/>
                </a:solidFill>
              </a:rPr>
              <a:t>6) Trh v dnešní ekonomice znamená: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plac, kde se konají trhy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systém, mechanismus koupě a prodeje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v dnešní ekonomice není</a:t>
            </a:r>
          </a:p>
        </p:txBody>
      </p:sp>
    </p:spTree>
    <p:extLst>
      <p:ext uri="{BB962C8B-B14F-4D97-AF65-F5344CB8AC3E}">
        <p14:creationId xmlns:p14="http://schemas.microsoft.com/office/powerpoint/2010/main" val="1165805897"/>
      </p:ext>
    </p:extLst>
  </p:cSld>
  <p:clrMapOvr>
    <a:masterClrMapping/>
  </p:clrMapOvr>
  <p:transition spd="slow" advTm="45000">
    <p:randomBa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8496944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>
                <a:solidFill>
                  <a:prstClr val="black"/>
                </a:solidFill>
              </a:rPr>
              <a:t>7) Nabídka na trhu: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někdo něco nabízí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množství zboží, které výrobci dodávají na trh při určité ceně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možnost pronajmout si trh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b="1" u="sng" dirty="0">
                <a:solidFill>
                  <a:prstClr val="black"/>
                </a:solidFill>
              </a:rPr>
              <a:t>8) Mezi druhy peněz ( v současnosti) nepatří: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Papírové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Bankovní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Výměna zboží</a:t>
            </a:r>
          </a:p>
        </p:txBody>
      </p:sp>
    </p:spTree>
    <p:extLst>
      <p:ext uri="{BB962C8B-B14F-4D97-AF65-F5344CB8AC3E}">
        <p14:creationId xmlns:p14="http://schemas.microsoft.com/office/powerpoint/2010/main" val="418593369"/>
      </p:ext>
    </p:extLst>
  </p:cSld>
  <p:clrMapOvr>
    <a:masterClrMapping/>
  </p:clrMapOvr>
  <p:transition spd="slow" advTm="45000">
    <p:randomBa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35292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>
                <a:solidFill>
                  <a:prstClr val="black"/>
                </a:solidFill>
              </a:rPr>
              <a:t>9) Poptávka v ekonomice znamená: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někdo se zeptá, kde se co prodává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zboží, které jsou kupující ochotni koupit za určitou cenu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věda o zboží a ceně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b="1" u="sng" dirty="0">
                <a:solidFill>
                  <a:prstClr val="black"/>
                </a:solidFill>
              </a:rPr>
              <a:t>10) Mezi funkce peněz nepatří: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Dekorace do bytu, či peněženky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Vyjadřují cenu zboží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Prostředek směny</a:t>
            </a:r>
          </a:p>
        </p:txBody>
      </p:sp>
    </p:spTree>
    <p:extLst>
      <p:ext uri="{BB962C8B-B14F-4D97-AF65-F5344CB8AC3E}">
        <p14:creationId xmlns:p14="http://schemas.microsoft.com/office/powerpoint/2010/main" val="3720041748"/>
      </p:ext>
    </p:extLst>
  </p:cSld>
  <p:clrMapOvr>
    <a:masterClrMapping/>
  </p:clrMapOvr>
  <p:transition spd="slow" advTm="45000">
    <p:randomBa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56895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5400" dirty="0">
              <a:solidFill>
                <a:prstClr val="black"/>
              </a:solidFill>
            </a:endParaRPr>
          </a:p>
          <a:p>
            <a:pPr marL="685800" indent="-685800" algn="ctr">
              <a:buFont typeface="Wingdings"/>
              <a:buChar char="J"/>
            </a:pPr>
            <a:r>
              <a:rPr lang="cs-CZ" sz="5400" dirty="0">
                <a:solidFill>
                  <a:prstClr val="black"/>
                </a:solidFill>
                <a:sym typeface="Wingdings" pitchFamily="2" charset="2"/>
              </a:rPr>
              <a:t>Konec testu </a:t>
            </a:r>
          </a:p>
          <a:p>
            <a:endParaRPr lang="cs-CZ" sz="5400" dirty="0">
              <a:solidFill>
                <a:prstClr val="black"/>
              </a:solidFill>
              <a:sym typeface="Wingdings" pitchFamily="2" charset="2"/>
            </a:endParaRPr>
          </a:p>
          <a:p>
            <a:pPr algn="ctr"/>
            <a:r>
              <a:rPr lang="cs-CZ" sz="5400" dirty="0">
                <a:solidFill>
                  <a:prstClr val="black"/>
                </a:solidFill>
                <a:sym typeface="Wingdings" pitchFamily="2" charset="2"/>
              </a:rPr>
              <a:t>Zadní seberou </a:t>
            </a:r>
            <a:endParaRPr lang="cs-CZ" sz="5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8636172"/>
      </p:ext>
    </p:extLst>
  </p:cSld>
  <p:clrMapOvr>
    <a:masterClrMapping/>
  </p:clrMapOvr>
  <p:transition spd="slow" advTm="45000">
    <p:randomBa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35292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ŘEŠENÍ: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>
                <a:solidFill>
                  <a:prstClr val="black"/>
                </a:solidFill>
              </a:rPr>
              <a:t>1- a</a:t>
            </a:r>
          </a:p>
          <a:p>
            <a:r>
              <a:rPr lang="cs-CZ" sz="3200" dirty="0">
                <a:solidFill>
                  <a:prstClr val="black"/>
                </a:solidFill>
              </a:rPr>
              <a:t>2- b</a:t>
            </a:r>
          </a:p>
          <a:p>
            <a:r>
              <a:rPr lang="cs-CZ" sz="3200" dirty="0">
                <a:solidFill>
                  <a:prstClr val="black"/>
                </a:solidFill>
              </a:rPr>
              <a:t>3- a</a:t>
            </a:r>
          </a:p>
          <a:p>
            <a:r>
              <a:rPr lang="cs-CZ" sz="3200" dirty="0">
                <a:solidFill>
                  <a:prstClr val="black"/>
                </a:solidFill>
              </a:rPr>
              <a:t>4- b</a:t>
            </a:r>
          </a:p>
          <a:p>
            <a:r>
              <a:rPr lang="cs-CZ" sz="3200" dirty="0">
                <a:solidFill>
                  <a:prstClr val="black"/>
                </a:solidFill>
              </a:rPr>
              <a:t>5- c</a:t>
            </a:r>
          </a:p>
          <a:p>
            <a:r>
              <a:rPr lang="cs-CZ" sz="3200" dirty="0">
                <a:solidFill>
                  <a:prstClr val="black"/>
                </a:solidFill>
              </a:rPr>
              <a:t>6- b</a:t>
            </a:r>
          </a:p>
          <a:p>
            <a:r>
              <a:rPr lang="cs-CZ" sz="3200" dirty="0">
                <a:solidFill>
                  <a:prstClr val="black"/>
                </a:solidFill>
              </a:rPr>
              <a:t>7- b</a:t>
            </a:r>
          </a:p>
          <a:p>
            <a:r>
              <a:rPr lang="cs-CZ" sz="3200" dirty="0">
                <a:solidFill>
                  <a:prstClr val="black"/>
                </a:solidFill>
              </a:rPr>
              <a:t>8- c</a:t>
            </a:r>
          </a:p>
          <a:p>
            <a:r>
              <a:rPr lang="cs-CZ" sz="3200" dirty="0">
                <a:solidFill>
                  <a:prstClr val="black"/>
                </a:solidFill>
              </a:rPr>
              <a:t>9- b</a:t>
            </a:r>
          </a:p>
          <a:p>
            <a:r>
              <a:rPr lang="cs-CZ" sz="3200" dirty="0">
                <a:solidFill>
                  <a:prstClr val="black"/>
                </a:solidFill>
              </a:rPr>
              <a:t>10- a</a:t>
            </a:r>
          </a:p>
        </p:txBody>
      </p:sp>
    </p:spTree>
    <p:extLst>
      <p:ext uri="{BB962C8B-B14F-4D97-AF65-F5344CB8AC3E}">
        <p14:creationId xmlns:p14="http://schemas.microsoft.com/office/powerpoint/2010/main" val="1623794382"/>
      </p:ext>
    </p:extLst>
  </p:cSld>
  <p:clrMapOvr>
    <a:masterClrMapping/>
  </p:clrMapOvr>
  <p:transition spd="slow" advTm="45000">
    <p:randomBa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42493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Použitá literatura a odkazy:</a:t>
            </a:r>
          </a:p>
          <a:p>
            <a:endParaRPr lang="cs-CZ" sz="2400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4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400" dirty="0">
                <a:solidFill>
                  <a:prstClr val="black"/>
                </a:solidFill>
              </a:rPr>
              <a:t> JANOŠKOVÁ, </a:t>
            </a:r>
            <a:r>
              <a:rPr lang="cs-CZ" sz="2400" dirty="0" err="1">
                <a:solidFill>
                  <a:prstClr val="black"/>
                </a:solidFill>
              </a:rPr>
              <a:t>D.,a</a:t>
            </a:r>
            <a:r>
              <a:rPr lang="cs-CZ" sz="2400" dirty="0">
                <a:solidFill>
                  <a:prstClr val="black"/>
                </a:solidFill>
              </a:rPr>
              <a:t> kol. autorů. Občanská výchova 8, Rodinná výchova 8, učebnice pro základní školy a víceletá gymnázia. 1st </a:t>
            </a:r>
            <a:r>
              <a:rPr lang="cs-CZ" sz="2400" dirty="0" err="1">
                <a:solidFill>
                  <a:prstClr val="black"/>
                </a:solidFill>
              </a:rPr>
              <a:t>ed</a:t>
            </a:r>
            <a:r>
              <a:rPr lang="cs-CZ" sz="2400" dirty="0">
                <a:solidFill>
                  <a:prstClr val="black"/>
                </a:solidFill>
              </a:rPr>
              <a:t>. Plzeň: Fraus, 2005. ISBN 80-7238-393-0.</a:t>
            </a:r>
          </a:p>
          <a:p>
            <a:endParaRPr lang="cs-CZ" sz="2400" dirty="0">
              <a:solidFill>
                <a:prstClr val="black"/>
              </a:solidFill>
            </a:endParaRPr>
          </a:p>
          <a:p>
            <a:r>
              <a:rPr lang="cs-CZ" sz="2400" dirty="0">
                <a:solidFill>
                  <a:prstClr val="black"/>
                </a:solidFill>
              </a:rPr>
              <a:t>JANOŠKOVÁ, D., ONDRÁČKOVÁ, M.,ČABALOVÁ,D. Občanská výchova 8, Rodinná výchova 8, příručka pro učitele. 1st </a:t>
            </a:r>
            <a:r>
              <a:rPr lang="cs-CZ" sz="2400" dirty="0" err="1">
                <a:solidFill>
                  <a:prstClr val="black"/>
                </a:solidFill>
              </a:rPr>
              <a:t>ed</a:t>
            </a:r>
            <a:r>
              <a:rPr lang="cs-CZ" sz="2400" dirty="0">
                <a:solidFill>
                  <a:prstClr val="black"/>
                </a:solidFill>
              </a:rPr>
              <a:t>. Plzeň: Fraus, 2005. ISBN 80-7238-394-9.</a:t>
            </a:r>
          </a:p>
          <a:p>
            <a:endParaRPr lang="cs-CZ" sz="2400" dirty="0" smtClean="0">
              <a:solidFill>
                <a:prstClr val="black"/>
              </a:solidFill>
            </a:endParaRPr>
          </a:p>
          <a:p>
            <a:endParaRPr lang="cs-CZ" sz="2400" dirty="0">
              <a:solidFill>
                <a:prstClr val="black"/>
              </a:solidFill>
            </a:endParaRPr>
          </a:p>
          <a:p>
            <a:r>
              <a:rPr lang="cs-CZ" sz="2400" i="1" dirty="0"/>
              <a:t>Citováno dne 3.2.2012</a:t>
            </a:r>
          </a:p>
          <a:p>
            <a:r>
              <a:rPr lang="cs-CZ" sz="2400" i="1" smtClean="0"/>
              <a:t>DUM </a:t>
            </a:r>
            <a:r>
              <a:rPr lang="cs-CZ" sz="2400" i="1" dirty="0"/>
              <a:t>uložen na- http://dumy.cz/materialy/prehled</a:t>
            </a:r>
          </a:p>
        </p:txBody>
      </p:sp>
    </p:spTree>
    <p:extLst>
      <p:ext uri="{BB962C8B-B14F-4D97-AF65-F5344CB8AC3E}">
        <p14:creationId xmlns:p14="http://schemas.microsoft.com/office/powerpoint/2010/main" val="2462766186"/>
      </p:ext>
    </p:extLst>
  </p:cSld>
  <p:clrMapOvr>
    <a:masterClrMapping/>
  </p:clrMapOvr>
  <p:transition spd="slow" advTm="45000">
    <p:randomBa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ožený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Složený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ožený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Složený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Složený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ožený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Složený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Složený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ožený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Složený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Složený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ožený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Složený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Složený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ožený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Složený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Složený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ožený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Složený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Složený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ožený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7_Složený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Složený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ožený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8_Složený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Složený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ožený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320</Words>
  <Application>Microsoft Office PowerPoint</Application>
  <PresentationFormat>Předvádění na obrazovce (4:3)</PresentationFormat>
  <Paragraphs>84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10</vt:i4>
      </vt:variant>
      <vt:variant>
        <vt:lpstr>Nadpisy snímků</vt:lpstr>
      </vt:variant>
      <vt:variant>
        <vt:i4>10</vt:i4>
      </vt:variant>
    </vt:vector>
  </HeadingPairs>
  <TitlesOfParts>
    <vt:vector size="20" baseType="lpstr">
      <vt:lpstr>Složený</vt:lpstr>
      <vt:lpstr>1_Motiv systému Office</vt:lpstr>
      <vt:lpstr>1_Složený</vt:lpstr>
      <vt:lpstr>2_Složený</vt:lpstr>
      <vt:lpstr>3_Složený</vt:lpstr>
      <vt:lpstr>4_Složený</vt:lpstr>
      <vt:lpstr>5_Složený</vt:lpstr>
      <vt:lpstr>6_Složený</vt:lpstr>
      <vt:lpstr>7_Složený</vt:lpstr>
      <vt:lpstr>8_Složený</vt:lpstr>
      <vt:lpstr>Název školy: ZŠ Klášterec nad Ohří, Krátká 676 Autor: Mgr. Veronika Kubincová Název materiálu: VY_32_INOVACE_4_25_ test ekonomika Číslo projektu: CZ.1.07/1.4.00/21.1115  </vt:lpstr>
      <vt:lpstr>TEST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Klášterec nad Ohří, Krátká 676 Autor: Mgr. Veronika Kubincová Název materiálu: VY_32_INOVACE_4_25_ test ekonomika Číslo projektu: CZ.1.07/1.4.00/21.1115  </dc:title>
  <dc:creator>Kabinet</dc:creator>
  <cp:lastModifiedBy>Kabinet</cp:lastModifiedBy>
  <cp:revision>4</cp:revision>
  <dcterms:created xsi:type="dcterms:W3CDTF">2012-02-03T19:40:56Z</dcterms:created>
  <dcterms:modified xsi:type="dcterms:W3CDTF">2012-06-03T19:50:39Z</dcterms:modified>
</cp:coreProperties>
</file>