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</p:sldMasterIdLst>
  <p:notesMasterIdLst>
    <p:notesMasterId r:id="rId19"/>
  </p:notesMasterIdLst>
  <p:sldIdLst>
    <p:sldId id="258" r:id="rId10"/>
    <p:sldId id="257" r:id="rId11"/>
    <p:sldId id="259" r:id="rId12"/>
    <p:sldId id="260" r:id="rId13"/>
    <p:sldId id="261" r:id="rId14"/>
    <p:sldId id="262" r:id="rId15"/>
    <p:sldId id="263" r:id="rId16"/>
    <p:sldId id="264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E73E6-2A34-4482-A5BF-38302012D6D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6ACB92-EDF7-433E-9439-6C185798F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585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858541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56681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0448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46058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61648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510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6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27629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12549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011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29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863710E-05A5-4795-A0FC-5CA55AF82B0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AFA5598-9955-4B5C-B517-DBC6170FC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753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03F277F-0426-439D-A05D-7CB96CAC904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2478068-D87E-43F2-9E0C-827FA429FE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92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446581-D2C7-4CF2-A25C-851A2FB4809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58D996-FDB6-438A-B3B7-C77EE919FA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46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6EBBE01-BB98-434D-9C66-5F06EDDEA0A1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D261A9F-A29D-479D-8486-5A4ACFD0B0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440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BDB1AA3-0F34-479F-8F58-C3E3D5122F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A1FC637-2B89-43EE-BF35-E28ECCCD57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603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8AA9EE0-AE07-404D-AEFF-600F6357554C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1240BF0-25CE-43B2-9DB8-92FCA0FBB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656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534EC95-1C21-49A6-88DD-52C0ED3CF88F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7B932B5-ACED-4F00-994A-13E895412F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324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6E86FA-F7F5-4CC1-8645-3CF0FD84F57B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12D200F-5A80-422A-BC22-71A1B23ED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288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E3DA675-1A6B-42A5-946D-0AB564FD95C0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3E801C5-4259-4B51-8DF3-746AF58BF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825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ADEFA02-511B-4ECD-9EAD-4768BABB466E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11B04A0-FD1A-49D1-B681-39F5FC8BBD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896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C624D35-3E44-467D-A8B3-D145CBB091BD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396F6EA-7514-4C40-A321-67989D4374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327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0033743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71210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8843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3150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1482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445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2000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5824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97328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262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812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835319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33771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94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60565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51966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403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23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199152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59797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14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06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582613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44079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2809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2886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03463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539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479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61630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111453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337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80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360049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13443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5685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20613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795519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196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7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18675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974189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302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56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8566884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29156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1473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41580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4331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548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02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54727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24567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27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357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304679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55179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2786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22226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19925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960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929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56163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4239377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283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014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9856687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10308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9384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31350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59540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609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625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5471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196842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935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057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459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D0864FD1-8375-4491-BB72-313B853C27E8}" type="datetime1">
              <a:rPr lang="cs-CZ"/>
              <a:pPr>
                <a:defRPr/>
              </a:pPr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70F5BEF-7A27-4B1F-A6A6-96A6EDC88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959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886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254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86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471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354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830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8DD16AE-5B56-462A-A2F1-804DC58F685F}" type="datetimeFigureOut">
              <a:rPr lang="cs-CZ" smtClean="0">
                <a:solidFill>
                  <a:srgbClr val="B13F9A"/>
                </a:solidFill>
              </a:rPr>
              <a:pPr/>
              <a:t>3.6.2012</a:t>
            </a:fld>
            <a:endParaRPr lang="cs-CZ">
              <a:solidFill>
                <a:srgbClr val="B13F9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13F9A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451CDC0-8153-42A0-B0B3-A7BABA623F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097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3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Obrázek 7"/>
          <p:cNvPicPr>
            <a:picLocks noChangeAspect="1" noChangeArrowheads="1"/>
          </p:cNvPicPr>
          <p:nvPr/>
        </p:nvPicPr>
        <p:blipFill>
          <a:blip r:embed="rId5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VY_32_INOVACE_5_25_ Právo jako systém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Slouží k seznámení s učivem Právo jako systém. Objasní si pojmy: právo a morálka, </a:t>
            </a:r>
            <a:r>
              <a:rPr lang="cs-CZ" sz="24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osoba fyzická - právnická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266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Právo a morálka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Právo jako systém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4780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>
            <a:normAutofit/>
          </a:bodyPr>
          <a:lstStyle/>
          <a:p>
            <a:r>
              <a:rPr lang="cs-CZ" b="1" i="1" u="sng" dirty="0" smtClean="0">
                <a:solidFill>
                  <a:schemeClr val="tx2">
                    <a:lumMod val="75000"/>
                  </a:schemeClr>
                </a:solidFill>
              </a:rPr>
              <a:t>Právo x Morálka</a:t>
            </a:r>
            <a:endParaRPr lang="cs-CZ" b="1" i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Jaký je rozdíl mezi morálkou a právem?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04559" y="1988840"/>
            <a:ext cx="81369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prstClr val="black"/>
                </a:solidFill>
              </a:rPr>
              <a:t>MORÁLKA</a:t>
            </a:r>
            <a:r>
              <a:rPr lang="cs-CZ" sz="3200" dirty="0">
                <a:solidFill>
                  <a:prstClr val="black"/>
                </a:solidFill>
              </a:rPr>
              <a:t> = mravnost</a:t>
            </a:r>
          </a:p>
          <a:p>
            <a:r>
              <a:rPr lang="cs-CZ" sz="3200" dirty="0">
                <a:solidFill>
                  <a:prstClr val="black"/>
                </a:solidFill>
              </a:rPr>
              <a:t>		soustava norem a pravidel v dané společnosti</a:t>
            </a:r>
          </a:p>
          <a:p>
            <a:r>
              <a:rPr lang="cs-CZ" sz="3200" i="1" u="sng" dirty="0">
                <a:solidFill>
                  <a:prstClr val="black"/>
                </a:solidFill>
              </a:rPr>
              <a:t>Etické normy: </a:t>
            </a:r>
            <a:r>
              <a:rPr lang="cs-CZ" sz="3200" dirty="0">
                <a:solidFill>
                  <a:prstClr val="black"/>
                </a:solidFill>
              </a:rPr>
              <a:t>vycházejí z lidí, nejsou právně stíhatelné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NIKDE NEJSOU NAPSANÉ, PŘESTO VÍM, ŽE SE TAK MÁM CHOVAT !!!!!!!!</a:t>
            </a:r>
          </a:p>
        </p:txBody>
      </p:sp>
    </p:spTree>
    <p:extLst>
      <p:ext uri="{BB962C8B-B14F-4D97-AF65-F5344CB8AC3E}">
        <p14:creationId xmlns:p14="http://schemas.microsoft.com/office/powerpoint/2010/main" val="2288385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6409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prstClr val="black"/>
                </a:solidFill>
              </a:rPr>
              <a:t>PRÁVO: </a:t>
            </a:r>
            <a:r>
              <a:rPr lang="cs-CZ" sz="3200" dirty="0">
                <a:solidFill>
                  <a:prstClr val="black"/>
                </a:solidFill>
              </a:rPr>
              <a:t>soubor předpisů, podle kterých se řídí život lidí ve společnosti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i="1" u="sng" dirty="0">
                <a:solidFill>
                  <a:prstClr val="black"/>
                </a:solidFill>
              </a:rPr>
              <a:t>Právní normy: </a:t>
            </a:r>
            <a:r>
              <a:rPr lang="cs-CZ" sz="3200" dirty="0">
                <a:solidFill>
                  <a:prstClr val="black"/>
                </a:solidFill>
              </a:rPr>
              <a:t>závazné, vynutitelné zákonem, jejich porušení se trestá dle zákona.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3284984"/>
            <a:ext cx="86409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prstClr val="black"/>
                </a:solidFill>
              </a:rPr>
              <a:t>Posloupnost právních norem dle významu:</a:t>
            </a:r>
          </a:p>
          <a:p>
            <a:pPr marL="457200" indent="-457200">
              <a:buFont typeface="Wingdings"/>
              <a:buChar char="@"/>
            </a:pPr>
            <a:r>
              <a:rPr lang="cs-CZ" sz="3200" dirty="0">
                <a:solidFill>
                  <a:prstClr val="black"/>
                </a:solidFill>
                <a:sym typeface="Wingdings"/>
              </a:rPr>
              <a:t>Ústava České republiky a ústavní zákony</a:t>
            </a:r>
          </a:p>
          <a:p>
            <a:pPr marL="457200" indent="-457200">
              <a:buFont typeface="Wingdings"/>
              <a:buChar char="@"/>
            </a:pPr>
            <a:r>
              <a:rPr lang="cs-CZ" sz="3200" dirty="0">
                <a:solidFill>
                  <a:prstClr val="black"/>
                </a:solidFill>
                <a:sym typeface="Wingdings"/>
              </a:rPr>
              <a:t>Zákony a jiná opatření</a:t>
            </a:r>
          </a:p>
          <a:p>
            <a:pPr marL="457200" indent="-457200">
              <a:buFont typeface="Wingdings"/>
              <a:buChar char="@"/>
            </a:pPr>
            <a:r>
              <a:rPr lang="cs-CZ" sz="3200" dirty="0">
                <a:solidFill>
                  <a:prstClr val="black"/>
                </a:solidFill>
                <a:sym typeface="Wingdings"/>
              </a:rPr>
              <a:t>Vládní nařízení</a:t>
            </a:r>
          </a:p>
          <a:p>
            <a:pPr marL="457200" indent="-457200">
              <a:buFont typeface="Wingdings"/>
              <a:buChar char="@"/>
            </a:pPr>
            <a:r>
              <a:rPr lang="cs-CZ" sz="3200" dirty="0">
                <a:solidFill>
                  <a:prstClr val="black"/>
                </a:solidFill>
                <a:sym typeface="Wingdings"/>
              </a:rPr>
              <a:t>Vyhlášky ministerstev</a:t>
            </a:r>
          </a:p>
          <a:p>
            <a:pPr marL="457200" indent="-457200">
              <a:buFont typeface="Wingdings"/>
              <a:buChar char="@"/>
            </a:pPr>
            <a:r>
              <a:rPr lang="cs-CZ" sz="3200" dirty="0">
                <a:solidFill>
                  <a:prstClr val="black"/>
                </a:solidFill>
                <a:sym typeface="Wingdings"/>
              </a:rPr>
              <a:t>Vyhlášky nižších orgánů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21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78098"/>
          </a:xfrm>
        </p:spPr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40768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Níže jsou uvedena porušení zákona, či mravních norem. Urči, zda se jedná o porušení mravních, či právních norem!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40890" y="4429854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pomluvy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0879" y="3697537"/>
            <a:ext cx="10166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vražda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08450" y="4535542"/>
            <a:ext cx="10390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krádež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76056" y="3906634"/>
            <a:ext cx="1762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daňový únik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763688" y="5058762"/>
            <a:ext cx="17638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nezdvořilost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3528" y="5733256"/>
            <a:ext cx="24584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jízda na červenou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535996" y="5445224"/>
            <a:ext cx="20922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Neplnění slibů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957323" y="4691464"/>
            <a:ext cx="10422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urážky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40890" y="3212976"/>
            <a:ext cx="20670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B13F9A">
                    <a:lumMod val="75000"/>
                  </a:srgbClr>
                </a:solidFill>
              </a:rPr>
              <a:t>Mravní normy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3212976"/>
            <a:ext cx="19656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B13F9A">
                    <a:lumMod val="75000"/>
                  </a:srgbClr>
                </a:solidFill>
              </a:rPr>
              <a:t>Právní normy</a:t>
            </a:r>
          </a:p>
        </p:txBody>
      </p:sp>
    </p:spTree>
    <p:extLst>
      <p:ext uri="{BB962C8B-B14F-4D97-AF65-F5344CB8AC3E}">
        <p14:creationId xmlns:p14="http://schemas.microsoft.com/office/powerpoint/2010/main" val="3054947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81481E-6 L 0.31944 0.0067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72" y="324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22222E-6 L 0.00156 -0.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" y="-5000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4.81481E-6 L -0.17361 -0.1132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81" y="-5671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6296E-6 L 0.15747 -0.0421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65" y="-2106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22222E-6 L -0.57865 0.0507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41" y="2523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07407E-6 L 0.5349 -0.0064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736" y="-324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07407E-6 L -0.49636 0.00393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26" y="185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-0.02361 L 0.08281 0.183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36" y="10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u="sng" dirty="0">
                <a:solidFill>
                  <a:srgbClr val="B13F9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Právní způsobilost</a:t>
            </a:r>
            <a:r>
              <a:rPr lang="cs-CZ" sz="3200" dirty="0">
                <a:solidFill>
                  <a:prstClr val="black"/>
                </a:solidFill>
              </a:rPr>
              <a:t>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504" y="1268760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Od kdy jsi způsobilý k právům a povinnostem? A od kdy k právním úkonům?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5516" y="1996301"/>
            <a:ext cx="87129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Způsobilost k právům a povinnostem: </a:t>
            </a:r>
          </a:p>
          <a:p>
            <a:r>
              <a:rPr lang="cs-CZ" sz="3200" dirty="0">
                <a:solidFill>
                  <a:prstClr val="black"/>
                </a:solidFill>
              </a:rPr>
              <a:t>	od narození do smrti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Způsobilost k právním úkonům:</a:t>
            </a:r>
          </a:p>
          <a:p>
            <a:r>
              <a:rPr lang="cs-CZ" sz="3200" dirty="0">
                <a:solidFill>
                  <a:prstClr val="black"/>
                </a:solidFill>
              </a:rPr>
              <a:t>	od 18 let (dosažení plnoletosti)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93096"/>
            <a:ext cx="2533365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4687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40960" cy="1296144"/>
          </a:xfrm>
        </p:spPr>
        <p:txBody>
          <a:bodyPr>
            <a:normAutofit fontScale="90000"/>
          </a:bodyPr>
          <a:lstStyle/>
          <a:p>
            <a:r>
              <a:rPr lang="cs-CZ" b="1" i="1" u="sng" dirty="0" smtClean="0"/>
              <a:t>Na jaké právo se obrátíš v následujících případech? 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51845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sym typeface="Wingdings"/>
              </a:rPr>
              <a:t></a:t>
            </a:r>
            <a:r>
              <a:rPr lang="cs-CZ" sz="3200" dirty="0">
                <a:solidFill>
                  <a:prstClr val="black"/>
                </a:solidFill>
              </a:rPr>
              <a:t>Rozvod</a:t>
            </a:r>
          </a:p>
          <a:p>
            <a:r>
              <a:rPr lang="cs-CZ" sz="3200" dirty="0">
                <a:solidFill>
                  <a:prstClr val="black"/>
                </a:solidFill>
                <a:sym typeface="Wingdings"/>
              </a:rPr>
              <a:t> </a:t>
            </a:r>
            <a:r>
              <a:rPr lang="cs-CZ" sz="3200" dirty="0">
                <a:solidFill>
                  <a:prstClr val="black"/>
                </a:solidFill>
              </a:rPr>
              <a:t>Závadná pracovní smlouva</a:t>
            </a:r>
          </a:p>
          <a:p>
            <a:r>
              <a:rPr lang="cs-CZ" sz="3200" dirty="0">
                <a:solidFill>
                  <a:prstClr val="black"/>
                </a:solidFill>
                <a:sym typeface="Wingdings"/>
              </a:rPr>
              <a:t> </a:t>
            </a:r>
            <a:r>
              <a:rPr lang="cs-CZ" sz="3200" dirty="0">
                <a:solidFill>
                  <a:prstClr val="black"/>
                </a:solidFill>
              </a:rPr>
              <a:t>Výpis z obchodního rejstříku</a:t>
            </a:r>
          </a:p>
          <a:p>
            <a:r>
              <a:rPr lang="cs-CZ" sz="3200" dirty="0">
                <a:solidFill>
                  <a:prstClr val="black"/>
                </a:solidFill>
                <a:sym typeface="Wingdings"/>
              </a:rPr>
              <a:t> </a:t>
            </a:r>
            <a:r>
              <a:rPr lang="cs-CZ" sz="3200" dirty="0">
                <a:solidFill>
                  <a:prstClr val="black"/>
                </a:solidFill>
              </a:rPr>
              <a:t>Vražda</a:t>
            </a:r>
          </a:p>
          <a:p>
            <a:r>
              <a:rPr lang="cs-CZ" sz="3200" dirty="0">
                <a:solidFill>
                  <a:prstClr val="black"/>
                </a:solidFill>
                <a:sym typeface="Wingdings"/>
              </a:rPr>
              <a:t> </a:t>
            </a:r>
            <a:r>
              <a:rPr lang="cs-CZ" sz="3200" dirty="0">
                <a:solidFill>
                  <a:prstClr val="black"/>
                </a:solidFill>
              </a:rPr>
              <a:t>Finanční podvod</a:t>
            </a:r>
          </a:p>
          <a:p>
            <a:pPr marL="457200" indent="-457200">
              <a:buFont typeface="Wingdings"/>
              <a:buChar char="¬"/>
            </a:pPr>
            <a:r>
              <a:rPr lang="cs-CZ" sz="3200" dirty="0">
                <a:solidFill>
                  <a:prstClr val="black"/>
                </a:solidFill>
              </a:rPr>
              <a:t>Porušení občanského soužití</a:t>
            </a:r>
          </a:p>
          <a:p>
            <a:pPr marL="457200" indent="-457200">
              <a:buFont typeface="Wingdings"/>
              <a:buChar char="¬"/>
            </a:pPr>
            <a:r>
              <a:rPr lang="cs-CZ" sz="3200" dirty="0">
                <a:solidFill>
                  <a:prstClr val="black"/>
                </a:solidFill>
              </a:rPr>
              <a:t>Podpis mezinárodní smlouvy</a:t>
            </a:r>
          </a:p>
          <a:p>
            <a:pPr marL="457200" indent="-457200">
              <a:buFont typeface="Wingdings"/>
              <a:buChar char="¬"/>
            </a:pPr>
            <a:r>
              <a:rPr lang="cs-CZ" sz="3200" dirty="0">
                <a:solidFill>
                  <a:prstClr val="black"/>
                </a:solidFill>
              </a:rPr>
              <a:t>Ochrana Ústavy</a:t>
            </a:r>
          </a:p>
          <a:p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40854" y="1628800"/>
            <a:ext cx="338437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Rodinné právo</a:t>
            </a:r>
          </a:p>
          <a:p>
            <a:r>
              <a:rPr lang="cs-CZ" sz="3200" dirty="0">
                <a:solidFill>
                  <a:prstClr val="black"/>
                </a:solidFill>
              </a:rPr>
              <a:t>Pracovní právo</a:t>
            </a:r>
          </a:p>
          <a:p>
            <a:r>
              <a:rPr lang="cs-CZ" sz="3200" dirty="0">
                <a:solidFill>
                  <a:prstClr val="black"/>
                </a:solidFill>
              </a:rPr>
              <a:t>Obchodní právo</a:t>
            </a:r>
          </a:p>
          <a:p>
            <a:r>
              <a:rPr lang="cs-CZ" sz="3200" dirty="0">
                <a:solidFill>
                  <a:prstClr val="black"/>
                </a:solidFill>
              </a:rPr>
              <a:t>Trestní právo</a:t>
            </a:r>
          </a:p>
          <a:p>
            <a:r>
              <a:rPr lang="cs-CZ" sz="3200" dirty="0">
                <a:solidFill>
                  <a:prstClr val="black"/>
                </a:solidFill>
              </a:rPr>
              <a:t>Finanční právo</a:t>
            </a:r>
          </a:p>
          <a:p>
            <a:r>
              <a:rPr lang="cs-CZ" sz="3200" dirty="0">
                <a:solidFill>
                  <a:prstClr val="black"/>
                </a:solidFill>
              </a:rPr>
              <a:t>Občanské právo</a:t>
            </a:r>
          </a:p>
          <a:p>
            <a:r>
              <a:rPr lang="cs-CZ" sz="3200" dirty="0">
                <a:solidFill>
                  <a:prstClr val="black"/>
                </a:solidFill>
              </a:rPr>
              <a:t>Mezinárodní právo</a:t>
            </a:r>
          </a:p>
          <a:p>
            <a:r>
              <a:rPr lang="cs-CZ" sz="3200" dirty="0">
                <a:solidFill>
                  <a:prstClr val="black"/>
                </a:solidFill>
              </a:rPr>
              <a:t>Ústavní právo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5877272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Do sešitu si napiš právní odvětví: a opiš z tabule práva.</a:t>
            </a:r>
          </a:p>
        </p:txBody>
      </p:sp>
    </p:spTree>
    <p:extLst>
      <p:ext uri="{BB962C8B-B14F-4D97-AF65-F5344CB8AC3E}">
        <p14:creationId xmlns:p14="http://schemas.microsoft.com/office/powerpoint/2010/main" val="1392511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/>
          <a:lstStyle/>
          <a:p>
            <a:r>
              <a:rPr lang="cs-CZ" b="1" u="sng" dirty="0" smtClean="0"/>
              <a:t>Osoba fyzická a právnická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7129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u="sng" dirty="0">
              <a:solidFill>
                <a:prstClr val="black"/>
              </a:solidFill>
            </a:endParaRPr>
          </a:p>
          <a:p>
            <a:r>
              <a:rPr lang="cs-CZ" sz="3200" b="1" u="sng" dirty="0">
                <a:solidFill>
                  <a:prstClr val="black"/>
                </a:solidFill>
              </a:rPr>
              <a:t>Osoba fyzická: </a:t>
            </a:r>
            <a:r>
              <a:rPr lang="cs-CZ" sz="3200" dirty="0">
                <a:solidFill>
                  <a:prstClr val="black"/>
                </a:solidFill>
              </a:rPr>
              <a:t>vystupuje sama za sebe, každý z nás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b="1" u="sng" dirty="0">
                <a:solidFill>
                  <a:prstClr val="black"/>
                </a:solidFill>
              </a:rPr>
              <a:t>Osoba právnická: </a:t>
            </a:r>
            <a:r>
              <a:rPr lang="cs-CZ" sz="3200" dirty="0">
                <a:solidFill>
                  <a:prstClr val="black"/>
                </a:solidFill>
              </a:rPr>
              <a:t>vystupuje jménem skupiny lidí (firma, politická strana, stát, organizace)</a:t>
            </a:r>
          </a:p>
        </p:txBody>
      </p:sp>
      <p:pic>
        <p:nvPicPr>
          <p:cNvPr id="3074" name="Picture 2" descr="C:\Users\Kabinet\AppData\Local\Temp\MP9001785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39329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binet\AppData\Local\Temp\MP90043956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020" y="4039329"/>
            <a:ext cx="3672128" cy="2451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6248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71296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Obrázky použity ze sady Office, obrázky autora</a:t>
            </a: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400" dirty="0">
                <a:solidFill>
                  <a:prstClr val="black"/>
                </a:solidFill>
              </a:rPr>
              <a:t> JANOŠKOVÁ, </a:t>
            </a:r>
            <a:r>
              <a:rPr lang="cs-CZ" sz="2400" dirty="0" err="1">
                <a:solidFill>
                  <a:prstClr val="black"/>
                </a:solidFill>
              </a:rPr>
              <a:t>D.,a</a:t>
            </a:r>
            <a:r>
              <a:rPr lang="cs-CZ" sz="2400" dirty="0">
                <a:solidFill>
                  <a:prstClr val="black"/>
                </a:solidFill>
              </a:rPr>
              <a:t> kol. autorů. Občanská výchova 8, Rodinná výchova 8, učebnice pro základní školy a víceletá gymnázia. 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2005. ISBN 80-7238-393-0.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JANOŠKOVÁ, D., ONDRÁČKOVÁ, M.,ČABALOVÁ,D. Občanská výchova 8, Rodinná výchova 8, příručka pro učitele. 1st </a:t>
            </a:r>
            <a:r>
              <a:rPr lang="cs-CZ" sz="2400" dirty="0" err="1">
                <a:solidFill>
                  <a:prstClr val="black"/>
                </a:solidFill>
              </a:rPr>
              <a:t>ed</a:t>
            </a:r>
            <a:r>
              <a:rPr lang="cs-CZ" sz="2400" dirty="0">
                <a:solidFill>
                  <a:prstClr val="black"/>
                </a:solidFill>
              </a:rPr>
              <a:t>. Plzeň: Fraus, 2005. ISBN 80-7238-394-9.</a:t>
            </a:r>
          </a:p>
          <a:p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i="1" dirty="0"/>
              <a:t>Citováno dne 3.2.2012</a:t>
            </a:r>
          </a:p>
          <a:p>
            <a:r>
              <a:rPr lang="cs-CZ" sz="2400" i="1" smtClean="0"/>
              <a:t>DUM </a:t>
            </a:r>
            <a:r>
              <a:rPr lang="cs-CZ" sz="2400" i="1" dirty="0"/>
              <a:t>uložen na- http://</a:t>
            </a:r>
            <a:r>
              <a:rPr lang="cs-CZ" sz="2400" i="1" dirty="0" smtClean="0"/>
              <a:t>dumy.cz/materialy/prehled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8616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7_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380</Words>
  <Application>Microsoft Office PowerPoint</Application>
  <PresentationFormat>Předvádění na obrazovce (4:3)</PresentationFormat>
  <Paragraphs>71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9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Jmění</vt:lpstr>
      <vt:lpstr>1_Motiv systému Office</vt:lpstr>
      <vt:lpstr>1_Jmění</vt:lpstr>
      <vt:lpstr>2_Jmění</vt:lpstr>
      <vt:lpstr>3_Jmění</vt:lpstr>
      <vt:lpstr>4_Jmění</vt:lpstr>
      <vt:lpstr>5_Jmění</vt:lpstr>
      <vt:lpstr>6_Jmění</vt:lpstr>
      <vt:lpstr>7_Jmění</vt:lpstr>
      <vt:lpstr>Název školy: ZŠ Klášterec nad Ohří, Krátká 676 Autor: Mgr. Veronika Kubincová Název materiálu: VY_32_INOVACE_5_25_ Právo jako systém Číslo projektu: CZ.1.07/1.4.00/21.1115  </vt:lpstr>
      <vt:lpstr>Právo jako systém</vt:lpstr>
      <vt:lpstr>Právo x Morálka</vt:lpstr>
      <vt:lpstr>Prezentace aplikace PowerPoint</vt:lpstr>
      <vt:lpstr>Úkol:</vt:lpstr>
      <vt:lpstr>Prezentace aplikace PowerPoint</vt:lpstr>
      <vt:lpstr>Na jaké právo se obrátíš v následujících případech? </vt:lpstr>
      <vt:lpstr>Osoba fyzická a právnická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Veronika Kubincová Název materiálu: VY_32_INOVACE_5_25_ Právo jako systém Číslo projektu: CZ.1.07/1.4.00/21.1115  </dc:title>
  <dc:creator>Kabinet</dc:creator>
  <cp:lastModifiedBy>Kabinet</cp:lastModifiedBy>
  <cp:revision>4</cp:revision>
  <dcterms:created xsi:type="dcterms:W3CDTF">2012-02-03T19:43:28Z</dcterms:created>
  <dcterms:modified xsi:type="dcterms:W3CDTF">2012-06-03T19:50:58Z</dcterms:modified>
</cp:coreProperties>
</file>