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20" r:id="rId5"/>
  </p:sldMasterIdLst>
  <p:notesMasterIdLst>
    <p:notesMasterId r:id="rId15"/>
  </p:notesMasterIdLst>
  <p:sldIdLst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C7B0EA-4838-4F14-8530-03015AAFB53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27CDBB-653B-4E1F-93EF-9225F0827C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912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76F7D50-94CB-4547-947F-493CFABD2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E7E53A3-932D-4C1F-B84B-AD68DC654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586845"/>
      </p:ext>
    </p:extLst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E2E043B-02E1-494F-97D9-7A25688B23A4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D879232-136A-4451-8B2B-56C70A6958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936797"/>
      </p:ext>
    </p:extLst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AB40E6B-5F7B-492C-9D66-8DEC3D4C655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781ACC1-FE4A-4FE2-AF77-1C0D085E6A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872927"/>
      </p:ext>
    </p:extLst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DF3724-F277-4A54-8A32-C7C737F1FF4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33C6354-E8FA-4926-82DB-52D48CA99E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86775"/>
      </p:ext>
    </p:extLst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8E8E10-B583-4BA7-B9F9-A3DE470E5A35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0E1162-E99C-4B7B-AF75-7F720811E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78353"/>
      </p:ext>
    </p:extLst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B505672-8827-4BE1-A44F-2ED246210A1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CCFE74B-D659-4656-8D37-5FC6CFB503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479650"/>
      </p:ext>
    </p:extLst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0282E9-A7A1-4A35-84E4-F45F233230D4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F775C54-4661-4402-810B-9C4251B9F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152880"/>
      </p:ext>
    </p:extLst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B996DC0-C855-471E-847D-104C606C8FD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DD1AE97-6DBB-4D07-A320-7B45242C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846206"/>
      </p:ext>
    </p:extLst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F27B2CB-8557-4E18-BF7D-D38E498FA38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78E558D-FAB6-4722-B551-3920947778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137163"/>
      </p:ext>
    </p:extLst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CB0362-0750-451A-928F-1D57A01F7B3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2BCBCC-4E00-489E-9AC1-26A384E4B6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302833"/>
      </p:ext>
    </p:extLst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D21082-92C2-4DA8-B17C-3FC983489A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6143009-862B-43CE-8494-EBC44159E5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324284"/>
      </p:ext>
    </p:extLst>
  </p:cSld>
  <p:clrMapOvr>
    <a:masterClrMapping/>
  </p:clrMapOvr>
  <p:transition spd="slow"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CDA23-B16E-49B9-83B0-91F212C218F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996326"/>
      </p:ext>
    </p:extLst>
  </p:cSld>
  <p:clrMapOvr>
    <a:masterClrMapping/>
  </p:clrMapOvr>
  <p:transition spd="slow"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B810-6FC2-4868-8CB9-52D0C8C5152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0C92D-3129-4B4C-953A-77687FB9C01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287750"/>
      </p:ext>
    </p:extLst>
  </p:cSld>
  <p:clrMapOvr>
    <a:masterClrMapping/>
  </p:clrMapOvr>
  <p:transition spd="slow"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F88C3-C130-4290-9454-DDFB85391CE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618127"/>
      </p:ext>
    </p:extLst>
  </p:cSld>
  <p:clrMapOvr>
    <a:masterClrMapping/>
  </p:clrMapOvr>
  <p:transition spd="slow">
    <p:dissolv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9A3E5-C12B-4EBA-8013-098835A9C859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1F3DF-D295-4FCB-BE51-7599C00F613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845386"/>
      </p:ext>
    </p:extLst>
  </p:cSld>
  <p:clrMapOvr>
    <a:masterClrMapping/>
  </p:clrMapOvr>
  <p:transition spd="slow">
    <p:dissolv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0CD04-765D-47AE-8CBA-68FB9D311CC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23F38-365A-46F9-92A4-A943ADDE889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248024"/>
      </p:ext>
    </p:extLst>
  </p:cSld>
  <p:clrMapOvr>
    <a:masterClrMapping/>
  </p:clrMapOvr>
  <p:transition spd="slow">
    <p:dissolv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664E7-ED52-4592-99C3-0516D615B58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84FA8-C2F1-4A57-BB84-EFB84CA93E0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408238"/>
      </p:ext>
    </p:extLst>
  </p:cSld>
  <p:clrMapOvr>
    <a:masterClrMapping/>
  </p:clrMapOvr>
  <p:transition spd="slow">
    <p:dissolv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3793C-4E84-431C-8037-A55DA8420F5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8A163-C0CB-4A51-9661-217A03180CE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429270"/>
      </p:ext>
    </p:extLst>
  </p:cSld>
  <p:clrMapOvr>
    <a:masterClrMapping/>
  </p:clrMapOvr>
  <p:transition spd="slow">
    <p:dissolv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FADE3-D442-41BB-B3F7-A8B7D06FF76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73CD1-DE8A-4571-8B7E-13B5FB10DA4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922177"/>
      </p:ext>
    </p:extLst>
  </p:cSld>
  <p:clrMapOvr>
    <a:masterClrMapping/>
  </p:clrMapOvr>
  <p:transition spd="slow">
    <p:dissolv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EF2AE-FF6C-43FB-B149-64860B37557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582021"/>
      </p:ext>
    </p:extLst>
  </p:cSld>
  <p:clrMapOvr>
    <a:masterClrMapping/>
  </p:clrMapOvr>
  <p:transition spd="slow">
    <p:dissolv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1E26B-8E9D-4925-A86C-099881FA710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B1777-26FC-4DCC-8DF4-6AD0DDC26A2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811414"/>
      </p:ext>
    </p:extLst>
  </p:cSld>
  <p:clrMapOvr>
    <a:masterClrMapping/>
  </p:clrMapOvr>
  <p:transition spd="slow">
    <p:dissolv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491-BF87-4FE4-A9DE-A6F30745DFAE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80-57B1-4557-B825-1EB2D346969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979143"/>
      </p:ext>
    </p:extLst>
  </p:cSld>
  <p:clrMapOvr>
    <a:masterClrMapping/>
  </p:clrMapOvr>
  <p:transition spd="slow">
    <p:dissolv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CDA23-B16E-49B9-83B0-91F212C218F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23295"/>
      </p:ext>
    </p:extLst>
  </p:cSld>
  <p:clrMapOvr>
    <a:masterClrMapping/>
  </p:clrMapOvr>
  <p:transition spd="slow">
    <p:dissolv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B810-6FC2-4868-8CB9-52D0C8C5152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0C92D-3129-4B4C-953A-77687FB9C01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774641"/>
      </p:ext>
    </p:extLst>
  </p:cSld>
  <p:clrMapOvr>
    <a:masterClrMapping/>
  </p:clrMapOvr>
  <p:transition spd="slow">
    <p:dissolv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F88C3-C130-4290-9454-DDFB85391CE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357129"/>
      </p:ext>
    </p:extLst>
  </p:cSld>
  <p:clrMapOvr>
    <a:masterClrMapping/>
  </p:clrMapOvr>
  <p:transition spd="slow">
    <p:dissolv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9A3E5-C12B-4EBA-8013-098835A9C859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1F3DF-D295-4FCB-BE51-7599C00F613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675442"/>
      </p:ext>
    </p:extLst>
  </p:cSld>
  <p:clrMapOvr>
    <a:masterClrMapping/>
  </p:clrMapOvr>
  <p:transition spd="slow">
    <p:dissolv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0CD04-765D-47AE-8CBA-68FB9D311CC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23F38-365A-46F9-92A4-A943ADDE889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556488"/>
      </p:ext>
    </p:extLst>
  </p:cSld>
  <p:clrMapOvr>
    <a:masterClrMapping/>
  </p:clrMapOvr>
  <p:transition spd="slow">
    <p:dissolv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664E7-ED52-4592-99C3-0516D615B58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84FA8-C2F1-4A57-BB84-EFB84CA93E0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13917"/>
      </p:ext>
    </p:extLst>
  </p:cSld>
  <p:clrMapOvr>
    <a:masterClrMapping/>
  </p:clrMapOvr>
  <p:transition spd="slow">
    <p:dissolv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3793C-4E84-431C-8037-A55DA8420F5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8A163-C0CB-4A51-9661-217A03180CE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959863"/>
      </p:ext>
    </p:extLst>
  </p:cSld>
  <p:clrMapOvr>
    <a:masterClrMapping/>
  </p:clrMapOvr>
  <p:transition spd="slow">
    <p:dissolv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FADE3-D442-41BB-B3F7-A8B7D06FF76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73CD1-DE8A-4571-8B7E-13B5FB10DA4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499648"/>
      </p:ext>
    </p:extLst>
  </p:cSld>
  <p:clrMapOvr>
    <a:masterClrMapping/>
  </p:clrMapOvr>
  <p:transition spd="slow">
    <p:dissolv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EF2AE-FF6C-43FB-B149-64860B37557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63299"/>
      </p:ext>
    </p:extLst>
  </p:cSld>
  <p:clrMapOvr>
    <a:masterClrMapping/>
  </p:clrMapOvr>
  <p:transition spd="slow">
    <p:dissolv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1E26B-8E9D-4925-A86C-099881FA710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B1777-26FC-4DCC-8DF4-6AD0DDC26A2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147579"/>
      </p:ext>
    </p:extLst>
  </p:cSld>
  <p:clrMapOvr>
    <a:masterClrMapping/>
  </p:clrMapOvr>
  <p:transition spd="slow">
    <p:dissolv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491-BF87-4FE4-A9DE-A6F30745DFAE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80-57B1-4557-B825-1EB2D346969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027329"/>
      </p:ext>
    </p:extLst>
  </p:cSld>
  <p:clrMapOvr>
    <a:masterClrMapping/>
  </p:clrMapOvr>
  <p:transition spd="slow">
    <p:dissolv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CDA23-B16E-49B9-83B0-91F212C218F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341387"/>
      </p:ext>
    </p:extLst>
  </p:cSld>
  <p:clrMapOvr>
    <a:masterClrMapping/>
  </p:clrMapOvr>
  <p:transition spd="slow">
    <p:dissolv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B810-6FC2-4868-8CB9-52D0C8C5152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0C92D-3129-4B4C-953A-77687FB9C01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45715"/>
      </p:ext>
    </p:extLst>
  </p:cSld>
  <p:clrMapOvr>
    <a:masterClrMapping/>
  </p:clrMapOvr>
  <p:transition spd="slow">
    <p:dissolv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F88C3-C130-4290-9454-DDFB85391CE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115301"/>
      </p:ext>
    </p:extLst>
  </p:cSld>
  <p:clrMapOvr>
    <a:masterClrMapping/>
  </p:clrMapOvr>
  <p:transition spd="slow">
    <p:dissolv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9A3E5-C12B-4EBA-8013-098835A9C859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1F3DF-D295-4FCB-BE51-7599C00F613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423345"/>
      </p:ext>
    </p:extLst>
  </p:cSld>
  <p:clrMapOvr>
    <a:masterClrMapping/>
  </p:clrMapOvr>
  <p:transition spd="slow">
    <p:dissolv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0CD04-765D-47AE-8CBA-68FB9D311CC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23F38-365A-46F9-92A4-A943ADDE889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129852"/>
      </p:ext>
    </p:extLst>
  </p:cSld>
  <p:clrMapOvr>
    <a:masterClrMapping/>
  </p:clrMapOvr>
  <p:transition spd="slow">
    <p:dissolv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664E7-ED52-4592-99C3-0516D615B58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84FA8-C2F1-4A57-BB84-EFB84CA93E0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745639"/>
      </p:ext>
    </p:extLst>
  </p:cSld>
  <p:clrMapOvr>
    <a:masterClrMapping/>
  </p:clrMapOvr>
  <p:transition spd="slow">
    <p:dissolv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3793C-4E84-431C-8037-A55DA8420F5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8A163-C0CB-4A51-9661-217A03180CE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360391"/>
      </p:ext>
    </p:extLst>
  </p:cSld>
  <p:clrMapOvr>
    <a:masterClrMapping/>
  </p:clrMapOvr>
  <p:transition spd="slow">
    <p:dissolv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FADE3-D442-41BB-B3F7-A8B7D06FF76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73CD1-DE8A-4571-8B7E-13B5FB10DA4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182631"/>
      </p:ext>
    </p:extLst>
  </p:cSld>
  <p:clrMapOvr>
    <a:masterClrMapping/>
  </p:clrMapOvr>
  <p:transition spd="slow">
    <p:dissolv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EF2AE-FF6C-43FB-B149-64860B37557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02409"/>
      </p:ext>
    </p:extLst>
  </p:cSld>
  <p:clrMapOvr>
    <a:masterClrMapping/>
  </p:clrMapOvr>
  <p:transition spd="slow">
    <p:dissolve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1E26B-8E9D-4925-A86C-099881FA710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B1777-26FC-4DCC-8DF4-6AD0DDC26A2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709717"/>
      </p:ext>
    </p:extLst>
  </p:cSld>
  <p:clrMapOvr>
    <a:masterClrMapping/>
  </p:clrMapOvr>
  <p:transition spd="slow">
    <p:dissolv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491-BF87-4FE4-A9DE-A6F30745DFAE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80-57B1-4557-B825-1EB2D346969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048484"/>
      </p:ext>
    </p:extLst>
  </p:cSld>
  <p:clrMapOvr>
    <a:masterClrMapping/>
  </p:clrMapOvr>
  <p:transition spd="slow">
    <p:dissolve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AF182B-1EFF-4242-BBCF-FE1F962AEA50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CDA23-B16E-49B9-83B0-91F212C218F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859805"/>
      </p:ext>
    </p:extLst>
  </p:cSld>
  <p:clrMapOvr>
    <a:masterClrMapping/>
  </p:clrMapOvr>
  <p:transition spd="slow">
    <p:dissolve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B810-6FC2-4868-8CB9-52D0C8C5152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0C92D-3129-4B4C-953A-77687FB9C01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5508780"/>
      </p:ext>
    </p:extLst>
  </p:cSld>
  <p:clrMapOvr>
    <a:masterClrMapping/>
  </p:clrMapOvr>
  <p:transition spd="slow">
    <p:dissolve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8A083-89D0-4147-8422-5ACBD7238146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FF88C3-C130-4290-9454-DDFB85391CE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75148"/>
      </p:ext>
    </p:extLst>
  </p:cSld>
  <p:clrMapOvr>
    <a:masterClrMapping/>
  </p:clrMapOvr>
  <p:transition spd="slow">
    <p:dissolve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9A3E5-C12B-4EBA-8013-098835A9C859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E1F3DF-D295-4FCB-BE51-7599C00F613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817027"/>
      </p:ext>
    </p:extLst>
  </p:cSld>
  <p:clrMapOvr>
    <a:masterClrMapping/>
  </p:clrMapOvr>
  <p:transition spd="slow">
    <p:dissolve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0CD04-765D-47AE-8CBA-68FB9D311CC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23F38-365A-46F9-92A4-A943ADDE889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916960"/>
      </p:ext>
    </p:extLst>
  </p:cSld>
  <p:clrMapOvr>
    <a:masterClrMapping/>
  </p:clrMapOvr>
  <p:transition spd="slow">
    <p:dissolve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664E7-ED52-4592-99C3-0516D615B58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84FA8-C2F1-4A57-BB84-EFB84CA93E0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583798"/>
      </p:ext>
    </p:extLst>
  </p:cSld>
  <p:clrMapOvr>
    <a:masterClrMapping/>
  </p:clrMapOvr>
  <p:transition spd="slow">
    <p:dissolve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3793C-4E84-431C-8037-A55DA8420F5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8A163-C0CB-4A51-9661-217A03180CE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860001"/>
      </p:ext>
    </p:extLst>
  </p:cSld>
  <p:clrMapOvr>
    <a:masterClrMapping/>
  </p:clrMapOvr>
  <p:transition spd="slow">
    <p:dissolve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FADE3-D442-41BB-B3F7-A8B7D06FF76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73CD1-DE8A-4571-8B7E-13B5FB10DA4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079669"/>
      </p:ext>
    </p:extLst>
  </p:cSld>
  <p:clrMapOvr>
    <a:masterClrMapping/>
  </p:clrMapOvr>
  <p:transition spd="slow">
    <p:dissolve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C403E-7367-4188-BFB7-B37C61744A0A}" type="datetimeFigureOut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EF2AE-FF6C-43FB-B149-64860B37557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019572"/>
      </p:ext>
    </p:extLst>
  </p:cSld>
  <p:clrMapOvr>
    <a:masterClrMapping/>
  </p:clrMapOvr>
  <p:transition spd="slow">
    <p:dissolve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1E26B-8E9D-4925-A86C-099881FA710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B1777-26FC-4DCC-8DF4-6AD0DDC26A2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080677"/>
      </p:ext>
    </p:extLst>
  </p:cSld>
  <p:clrMapOvr>
    <a:masterClrMapping/>
  </p:clrMapOvr>
  <p:transition spd="slow">
    <p:dissolve/>
  </p:transition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491-BF87-4FE4-A9DE-A6F30745DFAE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80-57B1-4557-B825-1EB2D346969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465044"/>
      </p:ext>
    </p:extLst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97C3BD58-D347-4E73-9C98-04F506AF1D25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BCF3D125-345E-4945-A7C5-BF42306402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34FB1D7-8C3A-411D-B39D-B819405CDC7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0D6D71-1636-469D-A725-691ACD9F274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649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34FB1D7-8C3A-411D-B39D-B819405CDC7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0D6D71-1636-469D-A725-691ACD9F274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7847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dissolve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34FB1D7-8C3A-411D-B39D-B819405CDC7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0D6D71-1636-469D-A725-691ACD9F274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4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dissolve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6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34FB1D7-8C3A-411D-B39D-B819405CDC7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3.6.2012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0D6D71-1636-469D-A725-691ACD9F274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9890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dissolve/>
  </p:transition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slavnedny/568717-15-brezen-den-okupace-nacisty" TargetMode="External"/><Relationship Id="rId2" Type="http://schemas.openxmlformats.org/officeDocument/2006/relationships/hyperlink" Target="http://www.stream.cz/slavnedny/666846-7-brezen-den-kdy-byl-patentovan-telefon" TargetMode="External"/><Relationship Id="rId1" Type="http://schemas.openxmlformats.org/officeDocument/2006/relationships/slideLayout" Target="../slideLayouts/slideLayout50.xml"/><Relationship Id="rId4" Type="http://schemas.openxmlformats.org/officeDocument/2006/relationships/hyperlink" Target="http://www.stream.cz/slavnedny/570710-22-brezen-den-kdy-se-zrodilo-kino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slavnedny/568717-15-brezen-den-okupace-nacisty" TargetMode="External"/><Relationship Id="rId2" Type="http://schemas.openxmlformats.org/officeDocument/2006/relationships/hyperlink" Target="http://www.stream.cz/slavnedny/570710-22-brezen-den-kdy-se-zrodilo-kino" TargetMode="External"/><Relationship Id="rId1" Type="http://schemas.openxmlformats.org/officeDocument/2006/relationships/slideLayout" Target="../slideLayouts/slideLayout46.xml"/><Relationship Id="rId4" Type="http://schemas.openxmlformats.org/officeDocument/2006/relationships/hyperlink" Target="http://www.stream.cz/slavnedny/666846-7-brezen-den-kdy-byl-patentovan-telef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VY_32_INOVACE_7_25_ Březen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K výkladu a seznámení s látkou. Svátky během roka – dozví se o svátcích během měsíce března, shlédne video o významných událostech tohoto měsíce.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6276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endParaRPr lang="cs-CZ" dirty="0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z="9600" smtClean="0"/>
              <a:t>	BŘEZEN</a:t>
            </a:r>
          </a:p>
          <a:p>
            <a:pPr algn="ctr" eaLnBrk="1" hangingPunct="1">
              <a:buFont typeface="Arial" charset="0"/>
              <a:buNone/>
            </a:pPr>
            <a:endParaRPr lang="cs-CZ" sz="9600" smtClean="0"/>
          </a:p>
        </p:txBody>
      </p:sp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3789363"/>
            <a:ext cx="4772025" cy="253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565346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511925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Pranostiky na březen</a:t>
            </a:r>
            <a:endParaRPr lang="cs-CZ" dirty="0"/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179388" y="1628775"/>
            <a:ext cx="8713787" cy="304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prstClr val="black"/>
                </a:solidFill>
              </a:rPr>
              <a:t>Březen za kamna vlezem, duben ještě tam budem….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prstClr val="black"/>
                </a:solidFill>
              </a:rPr>
              <a:t>Březnové slunce má krátké ruce.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pl-PL" sz="3200">
                <a:solidFill>
                  <a:prstClr val="black"/>
                </a:solidFill>
              </a:rPr>
              <a:t>Jak prší v březnu, tak také v červnu</a:t>
            </a:r>
            <a:endParaRPr lang="cs-CZ" sz="3200">
              <a:solidFill>
                <a:prstClr val="black"/>
              </a:solidFill>
            </a:endParaRPr>
          </a:p>
        </p:txBody>
      </p:sp>
      <p:pic>
        <p:nvPicPr>
          <p:cNvPr id="19460" name="Picture 2" descr="C:\Users\Kabinet\AppData\Local\Temp\MC900440405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50" y="1981200"/>
            <a:ext cx="2743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665663"/>
            <a:ext cx="1200150" cy="2192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29728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6511925" cy="1143000"/>
          </a:xfrm>
        </p:spPr>
        <p:txBody>
          <a:bodyPr/>
          <a:lstStyle/>
          <a:p>
            <a:pPr algn="l">
              <a:defRPr/>
            </a:pPr>
            <a:r>
              <a:rPr lang="cs-CZ" dirty="0" smtClean="0"/>
              <a:t>Březen</a:t>
            </a:r>
            <a:endParaRPr lang="cs-CZ" dirty="0"/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250825" y="1557338"/>
            <a:ext cx="8497888" cy="353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prstClr val="black"/>
                </a:solidFill>
              </a:rPr>
              <a:t>Březen je první jarní měsíc.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prstClr val="black"/>
                </a:solidFill>
              </a:rPr>
              <a:t>21.3. – první jarní den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prstClr val="black"/>
                </a:solidFill>
              </a:rPr>
              <a:t>	- jarní rovnodennost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3200">
              <a:solidFill>
                <a:prstClr val="black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prstClr val="black"/>
                </a:solidFill>
              </a:rPr>
              <a:t>Příroda se probouzí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>
                <a:solidFill>
                  <a:prstClr val="black"/>
                </a:solidFill>
              </a:rPr>
              <a:t>po zimním spánku.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563" y="14288"/>
            <a:ext cx="3500437" cy="444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457312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6511925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Březen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950" y="1136650"/>
            <a:ext cx="8856663" cy="4524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3200" dirty="0">
                <a:solidFill>
                  <a:prstClr val="black"/>
                </a:solidFill>
                <a:latin typeface="Arial" charset="0"/>
                <a:cs typeface="Arial" charset="0"/>
              </a:rPr>
              <a:t>Březen je: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FontTx/>
              <a:buChar char="-"/>
              <a:defRPr/>
            </a:pPr>
            <a:r>
              <a:rPr lang="cs-CZ" sz="3200" dirty="0">
                <a:solidFill>
                  <a:prstClr val="black"/>
                </a:solidFill>
                <a:latin typeface="Arial" charset="0"/>
                <a:cs typeface="Arial" charset="0"/>
              </a:rPr>
              <a:t>měsíc internetu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FontTx/>
              <a:buChar char="-"/>
              <a:defRPr/>
            </a:pPr>
            <a:r>
              <a:rPr lang="cs-CZ" sz="3200" dirty="0">
                <a:solidFill>
                  <a:prstClr val="black"/>
                </a:solidFill>
                <a:latin typeface="Arial" charset="0"/>
                <a:cs typeface="Arial" charset="0"/>
              </a:rPr>
              <a:t>měsíc knihy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32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Arial" charset="0"/>
                <a:cs typeface="Arial" charset="0"/>
              </a:rPr>
              <a:t>8.3. - Mezinárodní den žen</a:t>
            </a:r>
            <a:r>
              <a:rPr lang="cs-CZ" sz="3200" dirty="0">
                <a:solidFill>
                  <a:prstClr val="black"/>
                </a:solidFill>
                <a:latin typeface="Arial" charset="0"/>
                <a:cs typeface="Arial" charset="0"/>
              </a:rPr>
              <a:t>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3200" dirty="0">
                <a:solidFill>
                  <a:prstClr val="black"/>
                </a:solidFill>
                <a:latin typeface="Arial" charset="0"/>
                <a:cs typeface="Arial" charset="0"/>
              </a:rPr>
              <a:t>Slaví se od roku 1911. Připomíná stávku Newyorských švadlen za zlepšení životních podmínek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3200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21508" name="Picture 2" descr="C:\Users\Kabinet\AppData\Local\Temp\MP90042768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3288" y="838200"/>
            <a:ext cx="1711325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8987">
            <a:off x="3981450" y="4873625"/>
            <a:ext cx="2049463" cy="157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329710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280400" cy="501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/>
              <a:t>12.3. - Vstup ČR do NATO</a:t>
            </a:r>
            <a:r>
              <a:rPr lang="cs-CZ" sz="3200"/>
              <a:t>. </a:t>
            </a:r>
          </a:p>
          <a:p>
            <a:pPr eaLnBrk="1" hangingPunct="1"/>
            <a:r>
              <a:rPr lang="cs-CZ" sz="3200"/>
              <a:t>Česká republika se stala členem NATO 12.3.1999, tím se toto datum zařadilo mezi významné dny ČR.</a:t>
            </a:r>
          </a:p>
          <a:p>
            <a:pPr eaLnBrk="1" hangingPunct="1"/>
            <a:endParaRPr lang="cs-CZ" sz="3200"/>
          </a:p>
          <a:p>
            <a:pPr eaLnBrk="1" hangingPunct="1"/>
            <a:r>
              <a:rPr lang="cs-CZ" sz="3200" b="1"/>
              <a:t>22.3. - Světový den vody</a:t>
            </a:r>
            <a:r>
              <a:rPr lang="cs-CZ" sz="3200"/>
              <a:t>. Tento den má poukázat na problém, že na světě trpí nedostatkem pitné vody více než miliarda lidí a že celosvětově dochází k podceňování důležitosti rozvoje vodních zdrojů. </a:t>
            </a:r>
          </a:p>
        </p:txBody>
      </p:sp>
      <p:pic>
        <p:nvPicPr>
          <p:cNvPr id="22531" name="Picture 2" descr="C:\Users\Kabinet\AppData\Local\Temp\MP90043314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050" y="5492750"/>
            <a:ext cx="4168775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313044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950" y="1588"/>
            <a:ext cx="6511925" cy="474662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250825" y="1052513"/>
            <a:ext cx="8642350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/>
              <a:t>24.3. - Den Horské služby v ČR</a:t>
            </a:r>
          </a:p>
          <a:p>
            <a:pPr eaLnBrk="1" hangingPunct="1"/>
            <a:endParaRPr lang="cs-CZ" sz="3200" b="1"/>
          </a:p>
          <a:p>
            <a:pPr eaLnBrk="1" hangingPunct="1"/>
            <a:r>
              <a:rPr lang="cs-CZ" sz="3200" b="1"/>
              <a:t>28.3. - Český den učitelů</a:t>
            </a:r>
            <a:r>
              <a:rPr lang="cs-CZ" sz="3200"/>
              <a:t>. Tento den se narodil Jan Amos Komenský</a:t>
            </a:r>
          </a:p>
          <a:p>
            <a:pPr eaLnBrk="1" hangingPunct="1"/>
            <a:endParaRPr lang="cs-CZ" sz="3200"/>
          </a:p>
          <a:p>
            <a:pPr eaLnBrk="1" hangingPunct="1"/>
            <a:endParaRPr lang="cs-CZ" sz="3200"/>
          </a:p>
          <a:p>
            <a:pPr eaLnBrk="1" hangingPunct="1"/>
            <a:endParaRPr lang="cs-CZ" sz="3200"/>
          </a:p>
        </p:txBody>
      </p:sp>
      <p:pic>
        <p:nvPicPr>
          <p:cNvPr id="2355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3273425"/>
            <a:ext cx="3516313" cy="2636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8" y="3716338"/>
            <a:ext cx="2632075" cy="314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409082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712968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Významné dny v březnu</a:t>
            </a:r>
            <a:endParaRPr lang="cs-CZ" dirty="0"/>
          </a:p>
        </p:txBody>
      </p:sp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539750" y="1125538"/>
            <a:ext cx="8424863" cy="532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/>
              <a:t>Den, kdy byl patentován telefon</a:t>
            </a:r>
          </a:p>
          <a:p>
            <a:pPr eaLnBrk="1" hangingPunct="1"/>
            <a:r>
              <a:rPr lang="cs-CZ" sz="2800">
                <a:hlinkClick r:id="rId2"/>
              </a:rPr>
              <a:t>http://www.stream.cz/slavnedny/666846-7-brezen-den-kdy-byl-patentovan-telefon</a:t>
            </a:r>
            <a:endParaRPr lang="cs-CZ" sz="2800"/>
          </a:p>
          <a:p>
            <a:pPr eaLnBrk="1" hangingPunct="1"/>
            <a:endParaRPr lang="cs-CZ" sz="2800" u="sng"/>
          </a:p>
          <a:p>
            <a:pPr eaLnBrk="1" hangingPunct="1"/>
            <a:r>
              <a:rPr lang="cs-CZ" sz="2800"/>
              <a:t>Den okupace</a:t>
            </a:r>
          </a:p>
          <a:p>
            <a:pPr eaLnBrk="1" hangingPunct="1"/>
            <a:r>
              <a:rPr lang="cs-CZ" sz="2800">
                <a:hlinkClick r:id="rId3"/>
              </a:rPr>
              <a:t>http://www.stream.cz/slavnedny/568717-15-brezen-den-okupace-nacisty</a:t>
            </a:r>
            <a:endParaRPr lang="cs-CZ" sz="2800"/>
          </a:p>
          <a:p>
            <a:pPr eaLnBrk="1" hangingPunct="1"/>
            <a:endParaRPr lang="cs-CZ" sz="2800"/>
          </a:p>
          <a:p>
            <a:pPr eaLnBrk="1" hangingPunct="1"/>
            <a:r>
              <a:rPr lang="cs-CZ" sz="2800"/>
              <a:t>Kino</a:t>
            </a:r>
          </a:p>
          <a:p>
            <a:pPr eaLnBrk="1" hangingPunct="1"/>
            <a:r>
              <a:rPr lang="cs-CZ" sz="2800">
                <a:hlinkClick r:id="rId4"/>
              </a:rPr>
              <a:t>http://www.stream.cz/slavnedny/570710-22-brezen-den-kdy-se-zrodilo-kino</a:t>
            </a:r>
            <a:endParaRPr lang="cs-CZ" sz="2800"/>
          </a:p>
          <a:p>
            <a:pPr eaLnBrk="1" hangingPunct="1"/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299329698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568952" cy="1143000"/>
          </a:xfrm>
        </p:spPr>
        <p:txBody>
          <a:bodyPr/>
          <a:lstStyle/>
          <a:p>
            <a:pPr marL="320040" indent="-320040" algn="l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u="sng" dirty="0" smtClean="0"/>
              <a:t>Použitá literatura a odkazy: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8313" y="1700213"/>
            <a:ext cx="8229600" cy="4681537"/>
          </a:xfrm>
        </p:spPr>
        <p:txBody>
          <a:bodyPr rtlCol="0">
            <a:normAutofit fontScale="70000" lnSpcReduction="20000"/>
          </a:bodyPr>
          <a:lstStyle/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Obrázky použity ze sady Office, fotografie autorky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0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www.stream.cz/slavnedny/570710-22-brezen-den-kdy-se-zrodilo-kino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</a:p>
          <a:p>
            <a:pPr eaLnBrk="1" hangingPunct="1">
              <a:defRPr/>
            </a:pPr>
            <a:r>
              <a:rPr lang="cs-CZ" sz="2000" dirty="0" smtClean="0">
                <a:hlinkClick r:id="rId3"/>
              </a:rPr>
              <a:t>http://www.stream.cz/slavnedny/568717-15-brezen-den-okupace-nacisty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>
                <a:hlinkClick r:id="rId4"/>
              </a:rPr>
              <a:t>http://www.stream.cz/slavnedny/666846-7-brezen-den-kdy-byl-patentovan-telefon</a:t>
            </a:r>
            <a:endParaRPr lang="cs-CZ" sz="2000" dirty="0" smtClean="0"/>
          </a:p>
          <a:p>
            <a:pPr marL="46037" indent="0" eaLnBrk="1" hangingPunct="1">
              <a:buFont typeface="Georgia" pitchFamily="18" charset="0"/>
              <a:buNone/>
              <a:defRPr/>
            </a:pPr>
            <a:endParaRPr lang="cs-CZ" sz="2000" dirty="0" smtClean="0"/>
          </a:p>
          <a:p>
            <a:pPr eaLnBrk="1" hangingPunct="1">
              <a:defRPr/>
            </a:pPr>
            <a:endParaRPr lang="cs-CZ" sz="2000" dirty="0" smtClean="0"/>
          </a:p>
          <a:p>
            <a:pPr marL="0" indent="0" eaLnBrk="1" fontAlgn="auto" hangingPunct="1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Není-li 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uvedeno jinak je materiál dílem autorky podle učebních osnov odpovídajících ŠVP vyučovaných podle učebnic: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SKÁCELOVÁ, J., MRÁZOVÁ, L. </a:t>
            </a:r>
            <a:r>
              <a:rPr lang="cs-CZ" sz="20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Výchova k Občanství pro 6. ročník. 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1st </a:t>
            </a:r>
            <a:r>
              <a:rPr lang="cs-CZ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ed</a:t>
            </a: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Brno: Nová škola, 2010. ISBN 978-80-7289-127-6.</a:t>
            </a: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182880" eaLnBrk="1" fontAlgn="auto" hangingPunct="1"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VELEBNÁ, E., MAJER, K. </a:t>
            </a:r>
            <a:r>
              <a:rPr lang="cs-CZ" sz="20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Lidové zvyky a obyčeje v křesťanském roce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r>
              <a:rPr lang="cs-CZ" sz="20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Albra</a:t>
            </a:r>
            <a:r>
              <a:rPr lang="cs-CZ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, 1996.</a:t>
            </a:r>
          </a:p>
          <a:p>
            <a:pPr marL="0" indent="0" eaLnBrk="1" fontAlgn="auto" hangingPunct="1">
              <a:buClr>
                <a:schemeClr val="accent6">
                  <a:lumMod val="75000"/>
                </a:schemeClr>
              </a:buClr>
              <a:buFont typeface="Arial" charset="0"/>
              <a:buNone/>
              <a:defRPr/>
            </a:pPr>
            <a:endParaRPr lang="cs-CZ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46037" indent="0">
              <a:buNone/>
            </a:pPr>
            <a:r>
              <a:rPr lang="cs-CZ" sz="2000" i="1" dirty="0"/>
              <a:t>Citováno dne </a:t>
            </a:r>
            <a:r>
              <a:rPr lang="cs-CZ" sz="2000" i="1" dirty="0" smtClean="0"/>
              <a:t>12.3.2012</a:t>
            </a:r>
            <a:endParaRPr lang="cs-CZ" sz="2000" i="1" dirty="0"/>
          </a:p>
          <a:p>
            <a:pPr marL="46037" indent="0">
              <a:buNone/>
            </a:pPr>
            <a:r>
              <a:rPr lang="cs-CZ" sz="2000" i="1" smtClean="0"/>
              <a:t>DUM </a:t>
            </a:r>
            <a:r>
              <a:rPr lang="cs-CZ" sz="2000" i="1" dirty="0"/>
              <a:t>uložen na-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93149359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318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1_Motiv systému Office</vt:lpstr>
      <vt:lpstr>1_Aerodynamika</vt:lpstr>
      <vt:lpstr>2_Aerodynamika</vt:lpstr>
      <vt:lpstr>3_Aerodynamika</vt:lpstr>
      <vt:lpstr>Aerodynamika</vt:lpstr>
      <vt:lpstr>Název školy: ZŠ Klášterec nad Ohří, Krátká 676 Autor: Mgr. Veronika Kubincová Název materiálu: VY_32_INOVACE_7_25_ Březen Číslo projektu: CZ.1.07/1.4.00/21.1115  </vt:lpstr>
      <vt:lpstr>Prezentace aplikace PowerPoint</vt:lpstr>
      <vt:lpstr>Pranostiky na březen</vt:lpstr>
      <vt:lpstr>Březen</vt:lpstr>
      <vt:lpstr>Březen</vt:lpstr>
      <vt:lpstr>Prezentace aplikace PowerPoint</vt:lpstr>
      <vt:lpstr>Prezentace aplikace PowerPoint</vt:lpstr>
      <vt:lpstr>Významné dny v březnu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VY_32_INOVACE_7_25_ Březen Číslo projektu: CZ.1.07/1.4.00/21.1115  </dc:title>
  <dc:creator>Kabinet</dc:creator>
  <cp:lastModifiedBy>Kabinet</cp:lastModifiedBy>
  <cp:revision>4</cp:revision>
  <dcterms:created xsi:type="dcterms:W3CDTF">2012-03-12T07:32:58Z</dcterms:created>
  <dcterms:modified xsi:type="dcterms:W3CDTF">2012-06-03T19:51:31Z</dcterms:modified>
</cp:coreProperties>
</file>