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  <p:sldMasterId id="2147483768" r:id="rId10"/>
  </p:sldMasterIdLst>
  <p:notesMasterIdLst>
    <p:notesMasterId r:id="rId21"/>
  </p:notesMasterIdLst>
  <p:sldIdLst>
    <p:sldId id="257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E46EC-2253-4232-A140-F489F913A50D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65916F-5EEC-4EA4-8755-45816231F0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51409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863710E-05A5-4795-A0FC-5CA55AF82B0E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AFA5598-9955-4B5C-B517-DBC6170FC4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252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03F277F-0426-439D-A05D-7CB96CAC904D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2478068-D87E-43F2-9E0C-827FA429FE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636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9446581-D2C7-4CF2-A25C-851A2FB4809D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758D996-FDB6-438A-B3B7-C77EE919FA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067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6EBBE01-BB98-434D-9C66-5F06EDDEA0A1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D261A9F-A29D-479D-8486-5A4ACFD0B0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249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BDB1AA3-0F34-479F-8F58-C3E3D5122FC0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A1FC637-2B89-43EE-BF35-E28ECCCD57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752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8AA9EE0-AE07-404D-AEFF-600F6357554C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1240BF0-25CE-43B2-9DB8-92FCA0FBBC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2287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534EC95-1C21-49A6-88DD-52C0ED3CF88F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7B932B5-ACED-4F00-994A-13E895412F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453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E6E86FA-F7F5-4CC1-8645-3CF0FD84F57B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12D200F-5A80-422A-BC22-71A1B23ED3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504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E3DA675-1A6B-42A5-946D-0AB564FD95C0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3E801C5-4259-4B51-8DF3-746AF58BF2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03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ADEFA02-511B-4ECD-9EAD-4768BABB466E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11B04A0-FD1A-49D1-B681-39F5FC8BBD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154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C624D35-3E44-467D-A8B3-D145CBB091BD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396F6EA-7514-4C40-A321-67989D4374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9099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39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89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91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33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0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687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80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72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24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68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62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27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46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40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1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30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55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55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013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18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97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116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36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29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45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38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02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74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455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08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51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42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657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03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11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38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18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241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3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61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00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04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72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92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44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3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27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453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70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62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94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44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13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97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06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19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76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48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28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8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460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06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4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911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538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34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99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55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26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0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8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08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089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45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604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682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88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89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7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97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45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83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58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085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9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18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29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30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18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96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45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039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251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92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57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42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79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53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1E4D2-F75C-4CA7-BBDF-BE5E208ACB05}" type="datetimeFigureOut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1DBA2-15D0-4582-BE75-F36160BBCCA8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095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D0864FD1-8375-4491-BB72-313B853C27E8}" type="datetime1">
              <a:rPr lang="cs-CZ"/>
              <a:pPr>
                <a:defRPr/>
              </a:pPr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070F5BEF-7A27-4B1F-A6A6-96A6EDC884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6298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D0864FD1-8375-4491-BB72-313B853C27E8}" type="datetime1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>
                <a:defRPr/>
              </a:pPr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070F5BEF-7A27-4B1F-A6A6-96A6EDC8842D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988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D0864FD1-8375-4491-BB72-313B853C27E8}" type="datetime1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>
                <a:defRPr/>
              </a:pPr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070F5BEF-7A27-4B1F-A6A6-96A6EDC8842D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437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D0864FD1-8375-4491-BB72-313B853C27E8}" type="datetime1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>
                <a:defRPr/>
              </a:pPr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070F5BEF-7A27-4B1F-A6A6-96A6EDC8842D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601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D0864FD1-8375-4491-BB72-313B853C27E8}" type="datetime1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>
                <a:defRPr/>
              </a:pPr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070F5BEF-7A27-4B1F-A6A6-96A6EDC8842D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570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D0864FD1-8375-4491-BB72-313B853C27E8}" type="datetime1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>
                <a:defRPr/>
              </a:pPr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070F5BEF-7A27-4B1F-A6A6-96A6EDC8842D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305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D0864FD1-8375-4491-BB72-313B853C27E8}" type="datetime1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>
                <a:defRPr/>
              </a:pPr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070F5BEF-7A27-4B1F-A6A6-96A6EDC8842D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848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D0864FD1-8375-4491-BB72-313B853C27E8}" type="datetime1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>
                <a:defRPr/>
              </a:pPr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070F5BEF-7A27-4B1F-A6A6-96A6EDC8842D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563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D0864FD1-8375-4491-BB72-313B853C27E8}" type="datetime1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>
                <a:defRPr/>
              </a:pPr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070F5BEF-7A27-4B1F-A6A6-96A6EDC8842D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295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D0864FD1-8375-4491-BB72-313B853C27E8}" type="datetime1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>
                <a:defRPr/>
              </a:pPr>
              <a:t>3.6.2012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070F5BEF-7A27-4B1F-A6A6-96A6EDC8842D}" type="slidenum">
              <a:rPr lang="cs-CZ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802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3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Obrázek 7"/>
          <p:cNvPicPr>
            <a:picLocks noChangeAspect="1" noChangeArrowheads="1"/>
          </p:cNvPicPr>
          <p:nvPr/>
        </p:nvPicPr>
        <p:blipFill>
          <a:blip r:embed="rId5">
            <a:lum bright="4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Nadpis 3"/>
          <p:cNvSpPr>
            <a:spLocks noGrp="1"/>
          </p:cNvSpPr>
          <p:nvPr>
            <p:ph type="ctrTitle"/>
          </p:nvPr>
        </p:nvSpPr>
        <p:spPr>
          <a:xfrm>
            <a:off x="468313" y="549275"/>
            <a:ext cx="7772400" cy="2087563"/>
          </a:xfrm>
        </p:spPr>
        <p:txBody>
          <a:bodyPr/>
          <a:lstStyle/>
          <a:p>
            <a:pPr algn="l" eaLnBrk="1" hangingPunct="1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Autor: Mgr. Veronika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Kubincová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VY_32_INOVACE_8_25_ Velikonoce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468313" y="3141663"/>
            <a:ext cx="7559675" cy="1824037"/>
          </a:xfrm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Anotace: </a:t>
            </a:r>
            <a:r>
              <a:rPr lang="cs-CZ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Prezentace pro 8. ročník. K výkladu a seznámení s látkou. Svátky během roka – dozví se informace o Velikonocích, pašijovém týdnu</a:t>
            </a:r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49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1600" y="1556792"/>
            <a:ext cx="7117180" cy="1470025"/>
          </a:xfrm>
        </p:spPr>
        <p:txBody>
          <a:bodyPr/>
          <a:lstStyle/>
          <a:p>
            <a:r>
              <a:rPr lang="cs-CZ" sz="6600" dirty="0" smtClean="0"/>
              <a:t>Velikonoce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3429000"/>
            <a:ext cx="7117180" cy="861420"/>
          </a:xfrm>
        </p:spPr>
        <p:txBody>
          <a:bodyPr>
            <a:normAutofit/>
          </a:bodyPr>
          <a:lstStyle/>
          <a:p>
            <a:r>
              <a:rPr lang="cs-CZ" sz="4000" dirty="0" smtClean="0"/>
              <a:t>Svátky jara</a:t>
            </a:r>
            <a:endParaRPr lang="cs-CZ" sz="4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212976"/>
            <a:ext cx="22098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872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7125113" cy="924475"/>
          </a:xfrm>
        </p:spPr>
        <p:txBody>
          <a:bodyPr/>
          <a:lstStyle/>
          <a:p>
            <a:r>
              <a:rPr lang="cs-CZ" sz="5400" b="1" i="1" u="sng" dirty="0" smtClean="0"/>
              <a:t>Velikonoce</a:t>
            </a:r>
            <a:endParaRPr lang="cs-CZ" sz="5400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628800"/>
            <a:ext cx="85689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prstClr val="black"/>
                </a:solidFill>
              </a:rPr>
              <a:t>Nejvýznamnější křesťanský svátek.</a:t>
            </a:r>
          </a:p>
          <a:p>
            <a:r>
              <a:rPr lang="cs-CZ" sz="3200" dirty="0">
                <a:solidFill>
                  <a:prstClr val="black"/>
                </a:solidFill>
              </a:rPr>
              <a:t>Připomíná se zmrtvýchvstání Ježíše Krista.</a:t>
            </a:r>
          </a:p>
          <a:p>
            <a:r>
              <a:rPr lang="cs-CZ" sz="3200" dirty="0">
                <a:solidFill>
                  <a:prstClr val="black"/>
                </a:solidFill>
              </a:rPr>
              <a:t>Nepravidelný svátek – </a:t>
            </a:r>
            <a:r>
              <a:rPr lang="cs-CZ" sz="3200" i="1" dirty="0">
                <a:solidFill>
                  <a:prstClr val="black"/>
                </a:solidFill>
              </a:rPr>
              <a:t>Najdeme v kalendáři úplněk po prvním jarním dnu (21.3.). Velikonoční neděle je první neděle po tomto úplňku.</a:t>
            </a:r>
          </a:p>
          <a:p>
            <a:endParaRPr lang="cs-CZ" sz="3200" i="1" dirty="0">
              <a:solidFill>
                <a:prstClr val="black"/>
              </a:solidFill>
            </a:endParaRPr>
          </a:p>
          <a:p>
            <a:r>
              <a:rPr lang="cs-CZ" sz="3200" i="1" dirty="0">
                <a:solidFill>
                  <a:prstClr val="black"/>
                </a:solidFill>
              </a:rPr>
              <a:t>Svátky jara</a:t>
            </a:r>
            <a:endParaRPr lang="cs-CZ" sz="3200" dirty="0">
              <a:solidFill>
                <a:prstClr val="black"/>
              </a:solidFill>
            </a:endParaRPr>
          </a:p>
        </p:txBody>
      </p:sp>
      <p:pic>
        <p:nvPicPr>
          <p:cNvPr id="1026" name="Picture 2" descr="C:\Users\Kabinet\AppData\Local\Temp\MP90040748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6174" y="4580339"/>
            <a:ext cx="3417826" cy="2277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abinet\AppData\Local\Temp\MP9004464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9782" y="188640"/>
            <a:ext cx="1070866" cy="1650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61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7125113" cy="924475"/>
          </a:xfrm>
        </p:spPr>
        <p:txBody>
          <a:bodyPr/>
          <a:lstStyle/>
          <a:p>
            <a:r>
              <a:rPr lang="cs-CZ" b="1" dirty="0" smtClean="0"/>
              <a:t>Velikonoce - pascha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556792"/>
            <a:ext cx="849694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prstClr val="black"/>
                </a:solidFill>
              </a:rPr>
              <a:t>Původně šlo o prastarý zvyk vítání jara.</a:t>
            </a:r>
          </a:p>
          <a:p>
            <a:endParaRPr lang="cs-CZ" sz="3200" dirty="0">
              <a:solidFill>
                <a:prstClr val="black"/>
              </a:solidFill>
            </a:endParaRPr>
          </a:p>
          <a:p>
            <a:r>
              <a:rPr lang="cs-CZ" sz="3200" dirty="0">
                <a:solidFill>
                  <a:prstClr val="black"/>
                </a:solidFill>
              </a:rPr>
              <a:t>Vlivem křesťanství si lidé o Velikonocích připomínají ukřižování Ježíše Krista, zmrtvýchvstání.</a:t>
            </a:r>
          </a:p>
          <a:p>
            <a:endParaRPr lang="cs-CZ" sz="3200" dirty="0">
              <a:solidFill>
                <a:prstClr val="black"/>
              </a:solidFill>
            </a:endParaRPr>
          </a:p>
          <a:p>
            <a:r>
              <a:rPr lang="cs-CZ" sz="3200" dirty="0">
                <a:solidFill>
                  <a:prstClr val="black"/>
                </a:solidFill>
              </a:rPr>
              <a:t>Velikonocím předchází 40 dní půstu.</a:t>
            </a:r>
          </a:p>
          <a:p>
            <a:r>
              <a:rPr lang="cs-CZ" sz="3200" dirty="0">
                <a:solidFill>
                  <a:prstClr val="black"/>
                </a:solidFill>
              </a:rPr>
              <a:t>V tomto období má každá neděle svůj název a význam. Začíná popeleční středou a končí Velikonočním pondělím.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"/>
            <a:ext cx="1619672" cy="1556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092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7125113" cy="924475"/>
          </a:xfrm>
        </p:spPr>
        <p:txBody>
          <a:bodyPr/>
          <a:lstStyle/>
          <a:p>
            <a:r>
              <a:rPr lang="cs-CZ" b="1" dirty="0" smtClean="0"/>
              <a:t>Postní doba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412776"/>
            <a:ext cx="8784976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Tx/>
              <a:buAutoNum type="arabicPeriod"/>
            </a:pPr>
            <a:r>
              <a:rPr lang="cs-CZ" sz="2400" b="1" i="1" u="sng" dirty="0">
                <a:solidFill>
                  <a:prstClr val="black"/>
                </a:solidFill>
              </a:rPr>
              <a:t>Neděle – černá</a:t>
            </a:r>
          </a:p>
          <a:p>
            <a:r>
              <a:rPr lang="cs-CZ" sz="2400" dirty="0">
                <a:solidFill>
                  <a:prstClr val="black"/>
                </a:solidFill>
              </a:rPr>
              <a:t>	ženy se zahalovaly tmavými šátky</a:t>
            </a:r>
          </a:p>
          <a:p>
            <a:r>
              <a:rPr lang="cs-CZ" sz="2400" b="1" i="1" u="sng" dirty="0">
                <a:solidFill>
                  <a:prstClr val="black"/>
                </a:solidFill>
              </a:rPr>
              <a:t>2. Neděle – pražná</a:t>
            </a:r>
          </a:p>
          <a:p>
            <a:r>
              <a:rPr lang="cs-CZ" sz="2400" dirty="0">
                <a:solidFill>
                  <a:prstClr val="black"/>
                </a:solidFill>
              </a:rPr>
              <a:t>	jedlo se jídlo z praženého obilí</a:t>
            </a:r>
          </a:p>
          <a:p>
            <a:r>
              <a:rPr lang="cs-CZ" sz="2400" b="1" i="1" u="sng" dirty="0">
                <a:solidFill>
                  <a:prstClr val="black"/>
                </a:solidFill>
              </a:rPr>
              <a:t>3. Neděle – kýchavá</a:t>
            </a:r>
          </a:p>
          <a:p>
            <a:r>
              <a:rPr lang="cs-CZ" sz="2400" dirty="0">
                <a:solidFill>
                  <a:prstClr val="black"/>
                </a:solidFill>
              </a:rPr>
              <a:t>	kolikrát člověk kýchne, tolik let bude ještě žít, nebo za tolik let zemře</a:t>
            </a:r>
          </a:p>
          <a:p>
            <a:r>
              <a:rPr lang="cs-CZ" sz="2400" b="1" i="1" u="sng" dirty="0">
                <a:solidFill>
                  <a:prstClr val="black"/>
                </a:solidFill>
              </a:rPr>
              <a:t>4. Neděle – </a:t>
            </a:r>
            <a:r>
              <a:rPr lang="cs-CZ" sz="2400" b="1" i="1" u="sng" dirty="0" err="1">
                <a:solidFill>
                  <a:prstClr val="black"/>
                </a:solidFill>
              </a:rPr>
              <a:t>družebná</a:t>
            </a:r>
            <a:endParaRPr lang="cs-CZ" sz="2400" b="1" i="1" u="sng" dirty="0">
              <a:solidFill>
                <a:prstClr val="black"/>
              </a:solidFill>
            </a:endParaRPr>
          </a:p>
          <a:p>
            <a:r>
              <a:rPr lang="cs-CZ" sz="2400" dirty="0">
                <a:solidFill>
                  <a:prstClr val="black"/>
                </a:solidFill>
              </a:rPr>
              <a:t>	mládež se sešla na návsi a veselila se</a:t>
            </a:r>
          </a:p>
          <a:p>
            <a:r>
              <a:rPr lang="cs-CZ" sz="2400" b="1" i="1" u="sng" dirty="0">
                <a:solidFill>
                  <a:prstClr val="black"/>
                </a:solidFill>
              </a:rPr>
              <a:t>5. Neděle – smrtná</a:t>
            </a:r>
          </a:p>
          <a:p>
            <a:r>
              <a:rPr lang="cs-CZ" sz="2400" dirty="0">
                <a:solidFill>
                  <a:prstClr val="black"/>
                </a:solidFill>
              </a:rPr>
              <a:t>	Vynášela se „Smrtka“, „Morana“, figurka ze slámy a hadrů se hodila do potoka</a:t>
            </a:r>
          </a:p>
          <a:p>
            <a:r>
              <a:rPr lang="cs-CZ" sz="2400" b="1" i="1" u="sng" dirty="0">
                <a:solidFill>
                  <a:prstClr val="black"/>
                </a:solidFill>
              </a:rPr>
              <a:t>6. Neděle -  květná</a:t>
            </a:r>
          </a:p>
          <a:p>
            <a:r>
              <a:rPr lang="cs-CZ" sz="2400" dirty="0">
                <a:solidFill>
                  <a:prstClr val="black"/>
                </a:solidFill>
              </a:rPr>
              <a:t>	trhají se kočičky</a:t>
            </a:r>
          </a:p>
          <a:p>
            <a:pPr marL="514350" indent="-514350">
              <a:buFontTx/>
              <a:buAutoNum type="arabicPeriod"/>
            </a:pPr>
            <a:endParaRPr lang="cs-CZ" sz="3200" dirty="0">
              <a:solidFill>
                <a:prstClr val="black"/>
              </a:solidFill>
            </a:endParaRPr>
          </a:p>
        </p:txBody>
      </p:sp>
      <p:pic>
        <p:nvPicPr>
          <p:cNvPr id="3074" name="Picture 2" descr="C:\Users\Kabinet\AppData\Local\Temp\MP9004230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093" y="21495"/>
            <a:ext cx="2064395" cy="3104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86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7125113" cy="924475"/>
          </a:xfrm>
        </p:spPr>
        <p:txBody>
          <a:bodyPr/>
          <a:lstStyle/>
          <a:p>
            <a:r>
              <a:rPr lang="cs-CZ" sz="4800" b="1" i="1" u="sng" dirty="0" smtClean="0"/>
              <a:t>Pašijový týden</a:t>
            </a:r>
            <a:endParaRPr lang="cs-CZ" sz="4800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268760"/>
            <a:ext cx="885698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3200" dirty="0">
                <a:solidFill>
                  <a:prstClr val="black"/>
                </a:solidFill>
              </a:rPr>
              <a:t>Poslední týden půstu před Velikonocemi</a:t>
            </a:r>
          </a:p>
          <a:p>
            <a:pPr marL="514350" indent="-514350">
              <a:buFontTx/>
              <a:buAutoNum type="arabicParenR"/>
            </a:pPr>
            <a:r>
              <a:rPr lang="cs-CZ" sz="3200" b="1" i="1" u="sng" dirty="0">
                <a:solidFill>
                  <a:srgbClr val="F47E5A">
                    <a:lumMod val="75000"/>
                  </a:srgbClr>
                </a:solidFill>
              </a:rPr>
              <a:t>Škaredá středa</a:t>
            </a:r>
          </a:p>
          <a:p>
            <a:endParaRPr lang="cs-CZ" sz="3200" dirty="0">
              <a:solidFill>
                <a:prstClr val="black"/>
              </a:solidFill>
            </a:endParaRPr>
          </a:p>
          <a:p>
            <a:pPr marL="457200" indent="-457200">
              <a:buFontTx/>
              <a:buChar char="-"/>
            </a:pPr>
            <a:r>
              <a:rPr lang="cs-CZ" sz="3200" dirty="0">
                <a:solidFill>
                  <a:prstClr val="black"/>
                </a:solidFill>
              </a:rPr>
              <a:t>Jidáš se škaredil, mračil na Ježíše</a:t>
            </a:r>
          </a:p>
          <a:p>
            <a:endParaRPr lang="cs-CZ" sz="3200" dirty="0">
              <a:solidFill>
                <a:prstClr val="black"/>
              </a:solidFill>
            </a:endParaRPr>
          </a:p>
          <a:p>
            <a:pPr marL="457200" indent="-457200">
              <a:buFontTx/>
              <a:buChar char="-"/>
            </a:pPr>
            <a:r>
              <a:rPr lang="cs-CZ" sz="3200" dirty="0">
                <a:solidFill>
                  <a:prstClr val="black"/>
                </a:solidFill>
              </a:rPr>
              <a:t>Nikdo se tento den nesmí mračit, jinak se bude mračit všechny středy v roce</a:t>
            </a:r>
          </a:p>
        </p:txBody>
      </p:sp>
      <p:pic>
        <p:nvPicPr>
          <p:cNvPr id="4098" name="Picture 2" descr="C:\Users\Kabinet\AppData\Local\Temp\MP9002628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777661"/>
            <a:ext cx="3088316" cy="2053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Kabinet\AppData\Local\Temp\MP90042768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738526"/>
            <a:ext cx="2843808" cy="2092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910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32656"/>
            <a:ext cx="864096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u="sng" dirty="0">
                <a:solidFill>
                  <a:srgbClr val="F47E5A">
                    <a:lumMod val="75000"/>
                  </a:srgbClr>
                </a:solidFill>
              </a:rPr>
              <a:t>Zelený čtvrtek</a:t>
            </a:r>
          </a:p>
          <a:p>
            <a:r>
              <a:rPr lang="cs-CZ" sz="3200" b="1" i="1" u="sng" dirty="0">
                <a:solidFill>
                  <a:srgbClr val="F47E5A">
                    <a:lumMod val="75000"/>
                  </a:srgbClr>
                </a:solidFill>
              </a:rPr>
              <a:t> </a:t>
            </a:r>
          </a:p>
          <a:p>
            <a:pPr marL="457200" indent="-457200">
              <a:buFontTx/>
              <a:buChar char="-"/>
            </a:pPr>
            <a:r>
              <a:rPr lang="cs-CZ" sz="3200" dirty="0">
                <a:solidFill>
                  <a:prstClr val="black"/>
                </a:solidFill>
              </a:rPr>
              <a:t>V tento den mají kněží zelené roucho</a:t>
            </a:r>
          </a:p>
          <a:p>
            <a:pPr marL="457200" indent="-457200">
              <a:buFontTx/>
              <a:buChar char="-"/>
            </a:pPr>
            <a:r>
              <a:rPr lang="cs-CZ" sz="3200" dirty="0">
                <a:solidFill>
                  <a:prstClr val="black"/>
                </a:solidFill>
              </a:rPr>
              <a:t>Mělo by se jíst zelené jídlo</a:t>
            </a:r>
          </a:p>
          <a:p>
            <a:endParaRPr lang="cs-CZ" sz="3200" dirty="0">
              <a:solidFill>
                <a:prstClr val="black"/>
              </a:solidFill>
            </a:endParaRPr>
          </a:p>
          <a:p>
            <a:endParaRPr lang="cs-CZ" sz="3200" dirty="0">
              <a:solidFill>
                <a:prstClr val="black"/>
              </a:solidFill>
            </a:endParaRPr>
          </a:p>
          <a:p>
            <a:r>
              <a:rPr lang="cs-CZ" sz="3200" b="1" i="1" u="sng" dirty="0">
                <a:solidFill>
                  <a:srgbClr val="F47E5A">
                    <a:lumMod val="75000"/>
                  </a:srgbClr>
                </a:solidFill>
              </a:rPr>
              <a:t>Velký pátek</a:t>
            </a:r>
          </a:p>
          <a:p>
            <a:endParaRPr lang="cs-CZ" sz="3200" b="1" i="1" u="sng" dirty="0">
              <a:solidFill>
                <a:srgbClr val="F47E5A">
                  <a:lumMod val="75000"/>
                </a:srgbClr>
              </a:solidFill>
            </a:endParaRPr>
          </a:p>
          <a:p>
            <a:pPr marL="457200" indent="-457200">
              <a:buFontTx/>
              <a:buChar char="-"/>
            </a:pPr>
            <a:r>
              <a:rPr lang="cs-CZ" sz="3200" dirty="0">
                <a:solidFill>
                  <a:prstClr val="black"/>
                </a:solidFill>
              </a:rPr>
              <a:t>Ukřižování Ježíše Krista</a:t>
            </a:r>
          </a:p>
          <a:p>
            <a:pPr marL="457200" indent="-457200">
              <a:buFontTx/>
              <a:buChar char="-"/>
            </a:pPr>
            <a:r>
              <a:rPr lang="cs-CZ" sz="3200" dirty="0">
                <a:solidFill>
                  <a:prstClr val="black"/>
                </a:solidFill>
              </a:rPr>
              <a:t>V tento den se otevírá země a na krátkou chvíli odhaluje ukryté poklady.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0247" y="1988840"/>
            <a:ext cx="2549771" cy="2065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6093296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V kterém večerníčku poslal pán služebnictvo pro poklady???</a:t>
            </a:r>
          </a:p>
        </p:txBody>
      </p:sp>
    </p:spTree>
    <p:extLst>
      <p:ext uri="{BB962C8B-B14F-4D97-AF65-F5344CB8AC3E}">
        <p14:creationId xmlns:p14="http://schemas.microsoft.com/office/powerpoint/2010/main" val="339990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871296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u="sng" dirty="0">
                <a:solidFill>
                  <a:srgbClr val="F47E5A">
                    <a:lumMod val="75000"/>
                  </a:srgbClr>
                </a:solidFill>
              </a:rPr>
              <a:t>Bílá sobota</a:t>
            </a:r>
          </a:p>
          <a:p>
            <a:endParaRPr lang="cs-CZ" sz="3200" dirty="0">
              <a:solidFill>
                <a:prstClr val="black"/>
              </a:solidFill>
            </a:endParaRPr>
          </a:p>
          <a:p>
            <a:pPr marL="457200" indent="-457200">
              <a:buFontTx/>
              <a:buChar char="-"/>
            </a:pPr>
            <a:r>
              <a:rPr lang="cs-CZ" sz="3200" dirty="0">
                <a:solidFill>
                  <a:prstClr val="black"/>
                </a:solidFill>
              </a:rPr>
              <a:t>Koná se jen noční bohoslužba</a:t>
            </a:r>
          </a:p>
          <a:p>
            <a:pPr marL="457200" indent="-457200">
              <a:buFontTx/>
              <a:buChar char="-"/>
            </a:pPr>
            <a:r>
              <a:rPr lang="cs-CZ" sz="3200" dirty="0">
                <a:solidFill>
                  <a:prstClr val="black"/>
                </a:solidFill>
              </a:rPr>
              <a:t>Lidé doma uhasili ohně a pak je znova zapálili ohněm z kostela</a:t>
            </a:r>
          </a:p>
          <a:p>
            <a:endParaRPr lang="cs-CZ" sz="3200" dirty="0">
              <a:solidFill>
                <a:prstClr val="black"/>
              </a:solidFill>
            </a:endParaRPr>
          </a:p>
          <a:p>
            <a:r>
              <a:rPr lang="cs-CZ" sz="3200" b="1" i="1" u="sng" dirty="0">
                <a:solidFill>
                  <a:srgbClr val="F47E5A">
                    <a:lumMod val="75000"/>
                  </a:srgbClr>
                </a:solidFill>
              </a:rPr>
              <a:t>Neděle velikonoční</a:t>
            </a:r>
          </a:p>
          <a:p>
            <a:endParaRPr lang="cs-CZ" sz="3200" b="1" i="1" u="sng" dirty="0">
              <a:solidFill>
                <a:srgbClr val="F47E5A">
                  <a:lumMod val="75000"/>
                </a:srgbClr>
              </a:solidFill>
            </a:endParaRPr>
          </a:p>
          <a:p>
            <a:pPr marL="457200" indent="-457200">
              <a:buFontTx/>
              <a:buChar char="-"/>
            </a:pPr>
            <a:r>
              <a:rPr lang="cs-CZ" sz="3200" dirty="0">
                <a:solidFill>
                  <a:prstClr val="black"/>
                </a:solidFill>
              </a:rPr>
              <a:t>Byly svěceny velikonoční pokrmy: beránek, mazanec…</a:t>
            </a:r>
          </a:p>
          <a:p>
            <a:pPr marL="457200" indent="-457200">
              <a:buFontTx/>
              <a:buChar char="-"/>
            </a:pPr>
            <a:r>
              <a:rPr lang="cs-CZ" sz="3200" dirty="0">
                <a:solidFill>
                  <a:prstClr val="black"/>
                </a:solidFill>
              </a:rPr>
              <a:t>Po období půstu si organismus musel znova zvykat na jídlo</a:t>
            </a:r>
          </a:p>
        </p:txBody>
      </p:sp>
    </p:spTree>
    <p:extLst>
      <p:ext uri="{BB962C8B-B14F-4D97-AF65-F5344CB8AC3E}">
        <p14:creationId xmlns:p14="http://schemas.microsoft.com/office/powerpoint/2010/main" val="47127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332656"/>
            <a:ext cx="878497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u="sng" dirty="0">
                <a:solidFill>
                  <a:srgbClr val="F47E5A">
                    <a:lumMod val="75000"/>
                  </a:srgbClr>
                </a:solidFill>
              </a:rPr>
              <a:t>Pondělí velikonoční</a:t>
            </a:r>
          </a:p>
          <a:p>
            <a:endParaRPr lang="cs-CZ" sz="3200" dirty="0">
              <a:solidFill>
                <a:prstClr val="black"/>
              </a:solidFill>
            </a:endParaRPr>
          </a:p>
          <a:p>
            <a:pPr marL="457200" indent="-457200">
              <a:buFontTx/>
              <a:buChar char="-"/>
            </a:pPr>
            <a:r>
              <a:rPr lang="cs-CZ" sz="3200" dirty="0">
                <a:solidFill>
                  <a:prstClr val="black"/>
                </a:solidFill>
              </a:rPr>
              <a:t>pomlázka, chlapci chodí  na koledu s pomlázkami a šlehají děvčata, aby byly celý rok zdravé a čilé.</a:t>
            </a:r>
          </a:p>
          <a:p>
            <a:pPr marL="457200" indent="-457200">
              <a:buFontTx/>
              <a:buChar char="-"/>
            </a:pPr>
            <a:r>
              <a:rPr lang="cs-CZ" sz="3200" dirty="0">
                <a:solidFill>
                  <a:prstClr val="black"/>
                </a:solidFill>
              </a:rPr>
              <a:t>dostali kraslice, vejce je spojeno s oslavou jara, symbol nového života</a:t>
            </a:r>
          </a:p>
        </p:txBody>
      </p:sp>
      <p:pic>
        <p:nvPicPr>
          <p:cNvPr id="6146" name="Picture 2" descr="C:\Users\Kabinet\AppData\Local\Temp\MP9003090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29" y="4454276"/>
            <a:ext cx="3657600" cy="239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Kabinet\AppData\Local\Temp\MP9003999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6645" y="3872086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570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7125113" cy="924475"/>
          </a:xfrm>
        </p:spPr>
        <p:txBody>
          <a:bodyPr/>
          <a:lstStyle/>
          <a:p>
            <a:r>
              <a:rPr lang="cs-CZ" dirty="0" smtClean="0"/>
              <a:t>Použitá literatura a odkazy: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484784"/>
            <a:ext cx="878497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182880">
              <a:buClr>
                <a:srgbClr val="B56FF4">
                  <a:lumMod val="75000"/>
                </a:srgbClr>
              </a:buClr>
              <a:defRPr/>
            </a:pPr>
            <a:r>
              <a:rPr lang="cs-CZ" dirty="0">
                <a:solidFill>
                  <a:prstClr val="black"/>
                </a:solidFill>
              </a:rPr>
              <a:t>Obrázky použity ze sady Office</a:t>
            </a:r>
          </a:p>
          <a:p>
            <a:pPr marL="46037">
              <a:defRPr/>
            </a:pPr>
            <a:endParaRPr lang="cs-CZ" dirty="0">
              <a:solidFill>
                <a:prstClr val="black"/>
              </a:solidFill>
            </a:endParaRPr>
          </a:p>
          <a:p>
            <a:pPr>
              <a:defRPr/>
            </a:pPr>
            <a:endParaRPr lang="cs-CZ" dirty="0">
              <a:solidFill>
                <a:prstClr val="black"/>
              </a:solidFill>
            </a:endParaRPr>
          </a:p>
          <a:p>
            <a:pPr>
              <a:buClr>
                <a:srgbClr val="B56FF4">
                  <a:lumMod val="75000"/>
                </a:srgbClr>
              </a:buClr>
              <a:defRPr/>
            </a:pPr>
            <a:endParaRPr lang="cs-CZ" dirty="0">
              <a:solidFill>
                <a:prstClr val="black"/>
              </a:solidFill>
            </a:endParaRPr>
          </a:p>
          <a:p>
            <a:pPr>
              <a:buClr>
                <a:srgbClr val="B56FF4">
                  <a:lumMod val="75000"/>
                </a:srgbClr>
              </a:buClr>
              <a:defRPr/>
            </a:pPr>
            <a:r>
              <a:rPr lang="cs-CZ" dirty="0">
                <a:solidFill>
                  <a:prstClr val="black"/>
                </a:solidFill>
              </a:rPr>
              <a:t>Není-li uvedeno jinak je materiál dílem autorky podle učebních osnov odpovídajících ŠVP vyučovaných podle učebnic:</a:t>
            </a:r>
          </a:p>
          <a:p>
            <a:pPr indent="-182880">
              <a:buClr>
                <a:srgbClr val="B56FF4">
                  <a:lumMod val="75000"/>
                </a:srgbClr>
              </a:buClr>
              <a:defRPr/>
            </a:pPr>
            <a:endParaRPr lang="cs-CZ" dirty="0">
              <a:solidFill>
                <a:prstClr val="black"/>
              </a:solidFill>
            </a:endParaRPr>
          </a:p>
          <a:p>
            <a:pPr indent="-182880">
              <a:buClr>
                <a:srgbClr val="B56FF4">
                  <a:lumMod val="75000"/>
                </a:srgbClr>
              </a:buClr>
              <a:defRPr/>
            </a:pPr>
            <a:r>
              <a:rPr lang="cs-CZ" dirty="0">
                <a:solidFill>
                  <a:prstClr val="black"/>
                </a:solidFill>
              </a:rPr>
              <a:t>SKÁCELOVÁ, J., MRÁZOVÁ, L. </a:t>
            </a:r>
            <a:r>
              <a:rPr lang="cs-CZ" i="1" dirty="0">
                <a:solidFill>
                  <a:prstClr val="black"/>
                </a:solidFill>
              </a:rPr>
              <a:t>Výchova k Občanství pro 6. ročník. </a:t>
            </a:r>
            <a:r>
              <a:rPr lang="cs-CZ" dirty="0">
                <a:solidFill>
                  <a:prstClr val="black"/>
                </a:solidFill>
              </a:rPr>
              <a:t>1st </a:t>
            </a:r>
            <a:r>
              <a:rPr lang="cs-CZ" dirty="0" err="1">
                <a:solidFill>
                  <a:prstClr val="black"/>
                </a:solidFill>
              </a:rPr>
              <a:t>ed</a:t>
            </a:r>
            <a:r>
              <a:rPr lang="cs-CZ" dirty="0">
                <a:solidFill>
                  <a:prstClr val="black"/>
                </a:solidFill>
              </a:rPr>
              <a:t>. Brno: Nová škola, 2010. ISBN 978-80-7289-127-6.</a:t>
            </a:r>
          </a:p>
          <a:p>
            <a:pPr indent="-182880">
              <a:buClr>
                <a:srgbClr val="B56FF4">
                  <a:lumMod val="75000"/>
                </a:srgbClr>
              </a:buClr>
              <a:defRPr/>
            </a:pPr>
            <a:endParaRPr lang="cs-CZ" dirty="0">
              <a:solidFill>
                <a:prstClr val="black"/>
              </a:solidFill>
            </a:endParaRPr>
          </a:p>
          <a:p>
            <a:pPr indent="-182880">
              <a:buClr>
                <a:srgbClr val="B56FF4">
                  <a:lumMod val="75000"/>
                </a:srgbClr>
              </a:buClr>
              <a:defRPr/>
            </a:pPr>
            <a:r>
              <a:rPr lang="cs-CZ" dirty="0">
                <a:solidFill>
                  <a:prstClr val="black"/>
                </a:solidFill>
              </a:rPr>
              <a:t>VELEBNÁ, E., MAJER, K. </a:t>
            </a:r>
            <a:r>
              <a:rPr lang="cs-CZ" i="1" dirty="0">
                <a:solidFill>
                  <a:prstClr val="black"/>
                </a:solidFill>
              </a:rPr>
              <a:t>Lidové zvyky a obyčeje v křesťanském roce</a:t>
            </a:r>
            <a:r>
              <a:rPr lang="cs-CZ" dirty="0">
                <a:solidFill>
                  <a:prstClr val="black"/>
                </a:solidFill>
              </a:rPr>
              <a:t>. </a:t>
            </a:r>
            <a:r>
              <a:rPr lang="cs-CZ" dirty="0" err="1">
                <a:solidFill>
                  <a:prstClr val="black"/>
                </a:solidFill>
              </a:rPr>
              <a:t>Albra</a:t>
            </a:r>
            <a:r>
              <a:rPr lang="cs-CZ" dirty="0">
                <a:solidFill>
                  <a:prstClr val="black"/>
                </a:solidFill>
              </a:rPr>
              <a:t>, 1996.</a:t>
            </a:r>
          </a:p>
          <a:p>
            <a:pPr>
              <a:buClr>
                <a:srgbClr val="B56FF4">
                  <a:lumMod val="75000"/>
                </a:srgbClr>
              </a:buClr>
              <a:defRPr/>
            </a:pPr>
            <a:endParaRPr lang="cs-CZ" dirty="0">
              <a:solidFill>
                <a:prstClr val="black"/>
              </a:solidFill>
            </a:endParaRPr>
          </a:p>
          <a:p>
            <a:pPr>
              <a:buClr>
                <a:srgbClr val="B56FF4">
                  <a:lumMod val="75000"/>
                </a:srgbClr>
              </a:buClr>
              <a:defRPr/>
            </a:pPr>
            <a:endParaRPr lang="cs-CZ" dirty="0">
              <a:solidFill>
                <a:prstClr val="black"/>
              </a:solidFill>
            </a:endParaRPr>
          </a:p>
          <a:p>
            <a:r>
              <a:rPr lang="cs-CZ" i="1" dirty="0"/>
              <a:t>Citováno dne </a:t>
            </a:r>
            <a:r>
              <a:rPr lang="cs-CZ" i="1" dirty="0" smtClean="0"/>
              <a:t>12.3.2012</a:t>
            </a:r>
            <a:endParaRPr lang="cs-CZ" i="1" dirty="0"/>
          </a:p>
          <a:p>
            <a:r>
              <a:rPr lang="cs-CZ" i="1" dirty="0"/>
              <a:t>DUM uložen na- http://dumy.cz/materialy/prehled</a:t>
            </a:r>
          </a:p>
          <a:p>
            <a:endParaRPr lang="cs-CZ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41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364</Words>
  <Application>Microsoft Office PowerPoint</Application>
  <PresentationFormat>Předvádění na obrazovce (4:3)</PresentationFormat>
  <Paragraphs>75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10</vt:i4>
      </vt:variant>
      <vt:variant>
        <vt:lpstr>Nadpisy snímků</vt:lpstr>
      </vt:variant>
      <vt:variant>
        <vt:i4>10</vt:i4>
      </vt:variant>
    </vt:vector>
  </HeadingPairs>
  <TitlesOfParts>
    <vt:vector size="20" baseType="lpstr">
      <vt:lpstr>1_Motiv systému Office</vt:lpstr>
      <vt:lpstr>Spring</vt:lpstr>
      <vt:lpstr>1_Spring</vt:lpstr>
      <vt:lpstr>2_Spring</vt:lpstr>
      <vt:lpstr>3_Spring</vt:lpstr>
      <vt:lpstr>4_Spring</vt:lpstr>
      <vt:lpstr>5_Spring</vt:lpstr>
      <vt:lpstr>6_Spring</vt:lpstr>
      <vt:lpstr>7_Spring</vt:lpstr>
      <vt:lpstr>8_Spring</vt:lpstr>
      <vt:lpstr>Název školy: ZŠ Klášterec nad Ohří, Krátká 676 Autor: Mgr. Veronika Kubincová Název materiálu: VY_32_INOVACE_8_25_ Velikonoce Číslo projektu: CZ.1.07/1.4.00/21.1115  </vt:lpstr>
      <vt:lpstr>Velikonoce</vt:lpstr>
      <vt:lpstr>Velikonoce</vt:lpstr>
      <vt:lpstr>Velikonoce - pascha</vt:lpstr>
      <vt:lpstr>Postní doba</vt:lpstr>
      <vt:lpstr>Pašijový týden</vt:lpstr>
      <vt:lpstr>Prezentace aplikace PowerPoint</vt:lpstr>
      <vt:lpstr>Prezentace aplikace PowerPoint</vt:lpstr>
      <vt:lpstr>Prezentace aplikace PowerPoint</vt:lpstr>
      <vt:lpstr>Použitá literatura a odkazy: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Klášterec nad Ohří, Krátká 676 Autor: Mgr. Veronika Kubincová Název materiálu: VY_32_INOVACE_8_25_ Velikonoce Číslo projektu: CZ.1.07/1.4.00/21.1115  </dc:title>
  <dc:creator>Kabinet</dc:creator>
  <cp:lastModifiedBy>Kabinet</cp:lastModifiedBy>
  <cp:revision>2</cp:revision>
  <dcterms:created xsi:type="dcterms:W3CDTF">2012-03-12T08:16:52Z</dcterms:created>
  <dcterms:modified xsi:type="dcterms:W3CDTF">2012-06-03T19:53:05Z</dcterms:modified>
</cp:coreProperties>
</file>