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</p:sldMasterIdLst>
  <p:notesMasterIdLst>
    <p:notesMasterId r:id="rId19"/>
  </p:notesMasterIdLst>
  <p:sldIdLst>
    <p:sldId id="257" r:id="rId10"/>
    <p:sldId id="265" r:id="rId11"/>
    <p:sldId id="258" r:id="rId12"/>
    <p:sldId id="259" r:id="rId13"/>
    <p:sldId id="260" r:id="rId14"/>
    <p:sldId id="261" r:id="rId15"/>
    <p:sldId id="262" r:id="rId16"/>
    <p:sldId id="263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97E90-CBDB-4799-9276-59E7D4C3FC9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5C96CC-7526-455F-AD47-AC518A5778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243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CD7018-73DA-41E0-97E6-0E72D976D335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F255D68-326F-4A66-9F2A-6D9840EE5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99554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347D47-5FA3-4AF6-B58B-ED37A431E592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28EFC1-9203-4E36-BAA8-ED8BBEA34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447334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FDFBDCC-7F4B-4745-BB14-F9EC26350F2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EF71900-FF5E-441C-A7CF-16EDC5658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121590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84201CB-85F6-4B18-A445-95ADE36E8022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1BC6C9-6BF7-44B9-A7BD-A97847A48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45615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5671AA1-440A-44A2-BB1B-4FCAC01D0E8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AF40000-3B27-4C22-B5B9-C355EB1B8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11038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25EFA19-5C74-4ACA-B4E7-7F7052BDEF6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4283421-1725-4EB5-93AF-A2C685991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822010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DF75301-8AC5-44B1-85E5-4594FEC39789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2E23CD-1F76-40BA-80E1-E1853D4CA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203823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7C60E84-967A-4EC0-B814-6B04A7CB3F36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BEAC5F-2088-4C3B-A603-9405886B7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812312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2152328-02C3-4C85-A4C3-ECF9FDD5F713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49E0F3F-3BAD-416E-A100-A14440FB8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27559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CBB7E5-63B6-4094-9EA2-71C13AC5587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8F2526D-EE24-438E-AB17-EC5AE319B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4840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EE8FA05-98DD-41D4-A7DA-AFE6EFC2BD17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6A8A397-D395-4591-B73A-4CF566423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08272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828437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617068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448507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247444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564413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226034"/>
      </p:ext>
    </p:extLst>
  </p:cSld>
  <p:clrMapOvr>
    <a:masterClrMapping/>
  </p:clrMapOvr>
  <p:transition spd="slow">
    <p:randomBar dir="vert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953954"/>
      </p:ext>
    </p:extLst>
  </p:cSld>
  <p:clrMapOvr>
    <a:masterClrMapping/>
  </p:clrMapOvr>
  <p:transition spd="slow">
    <p:randomBar dir="vert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448211"/>
      </p:ext>
    </p:extLst>
  </p:cSld>
  <p:clrMapOvr>
    <a:masterClrMapping/>
  </p:clrMapOvr>
  <p:transition spd="slow">
    <p:randomBar dir="vert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754597"/>
      </p:ext>
    </p:extLst>
  </p:cSld>
  <p:clrMapOvr>
    <a:masterClrMapping/>
  </p:clrMapOvr>
  <p:transition spd="slow">
    <p:randomBar dir="vert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00088"/>
      </p:ext>
    </p:extLst>
  </p:cSld>
  <p:clrMapOvr>
    <a:masterClrMapping/>
  </p:clrMapOvr>
  <p:transition spd="slow">
    <p:randomBar dir="vert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571363"/>
      </p:ext>
    </p:extLst>
  </p:cSld>
  <p:clrMapOvr>
    <a:masterClrMapping/>
  </p:clrMapOvr>
  <p:transition spd="slow">
    <p:randomBar dir="vert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81610"/>
      </p:ext>
    </p:extLst>
  </p:cSld>
  <p:clrMapOvr>
    <a:masterClrMapping/>
  </p:clrMapOvr>
  <p:transition spd="slow">
    <p:randomBar dir="vert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504630"/>
      </p:ext>
    </p:extLst>
  </p:cSld>
  <p:clrMapOvr>
    <a:masterClrMapping/>
  </p:clrMapOvr>
  <p:transition spd="slow">
    <p:randomBar dir="vert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558744"/>
      </p:ext>
    </p:extLst>
  </p:cSld>
  <p:clrMapOvr>
    <a:masterClrMapping/>
  </p:clrMapOvr>
  <p:transition spd="slow">
    <p:randomBar dir="vert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21945"/>
      </p:ext>
    </p:extLst>
  </p:cSld>
  <p:clrMapOvr>
    <a:masterClrMapping/>
  </p:clrMapOvr>
  <p:transition spd="slow">
    <p:randomBar dir="vert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81035"/>
      </p:ext>
    </p:extLst>
  </p:cSld>
  <p:clrMapOvr>
    <a:masterClrMapping/>
  </p:clrMapOvr>
  <p:transition spd="slow">
    <p:randomBar dir="vert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656333"/>
      </p:ext>
    </p:extLst>
  </p:cSld>
  <p:clrMapOvr>
    <a:masterClrMapping/>
  </p:clrMapOvr>
  <p:transition spd="slow">
    <p:randomBar dir="vert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824164"/>
      </p:ext>
    </p:extLst>
  </p:cSld>
  <p:clrMapOvr>
    <a:masterClrMapping/>
  </p:clrMapOvr>
  <p:transition spd="slow">
    <p:randomBar dir="vert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746857"/>
      </p:ext>
    </p:extLst>
  </p:cSld>
  <p:clrMapOvr>
    <a:masterClrMapping/>
  </p:clrMapOvr>
  <p:transition spd="slow">
    <p:randomBar dir="vert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788843"/>
      </p:ext>
    </p:extLst>
  </p:cSld>
  <p:clrMapOvr>
    <a:masterClrMapping/>
  </p:clrMapOvr>
  <p:transition spd="slow">
    <p:randomBar dir="vert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0908"/>
      </p:ext>
    </p:extLst>
  </p:cSld>
  <p:clrMapOvr>
    <a:masterClrMapping/>
  </p:clrMapOvr>
  <p:transition spd="slow">
    <p:randomBar dir="vert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848030"/>
      </p:ext>
    </p:extLst>
  </p:cSld>
  <p:clrMapOvr>
    <a:masterClrMapping/>
  </p:clrMapOvr>
  <p:transition spd="slow">
    <p:randomBar dir="vert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227045"/>
      </p:ext>
    </p:extLst>
  </p:cSld>
  <p:clrMapOvr>
    <a:masterClrMapping/>
  </p:clrMapOvr>
  <p:transition spd="slow">
    <p:randomBar dir="vert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833143"/>
      </p:ext>
    </p:extLst>
  </p:cSld>
  <p:clrMapOvr>
    <a:masterClrMapping/>
  </p:clrMapOvr>
  <p:transition spd="slow">
    <p:randomBar dir="vert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210852"/>
      </p:ext>
    </p:extLst>
  </p:cSld>
  <p:clrMapOvr>
    <a:masterClrMapping/>
  </p:clrMapOvr>
  <p:transition spd="slow">
    <p:randomBar dir="vert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671342"/>
      </p:ext>
    </p:extLst>
  </p:cSld>
  <p:clrMapOvr>
    <a:masterClrMapping/>
  </p:clrMapOvr>
  <p:transition spd="slow">
    <p:randomBar dir="vert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138332"/>
      </p:ext>
    </p:extLst>
  </p:cSld>
  <p:clrMapOvr>
    <a:masterClrMapping/>
  </p:clrMapOvr>
  <p:transition spd="slow">
    <p:randomBar dir="vert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739538"/>
      </p:ext>
    </p:extLst>
  </p:cSld>
  <p:clrMapOvr>
    <a:masterClrMapping/>
  </p:clrMapOvr>
  <p:transition spd="slow">
    <p:randomBar dir="vert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03089"/>
      </p:ext>
    </p:extLst>
  </p:cSld>
  <p:clrMapOvr>
    <a:masterClrMapping/>
  </p:clrMapOvr>
  <p:transition spd="slow">
    <p:randomBar dir="vert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992977"/>
      </p:ext>
    </p:extLst>
  </p:cSld>
  <p:clrMapOvr>
    <a:masterClrMapping/>
  </p:clrMapOvr>
  <p:transition spd="slow">
    <p:randomBar dir="vert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616895"/>
      </p:ext>
    </p:extLst>
  </p:cSld>
  <p:clrMapOvr>
    <a:masterClrMapping/>
  </p:clrMapOvr>
  <p:transition spd="slow">
    <p:randomBar dir="vert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969654"/>
      </p:ext>
    </p:extLst>
  </p:cSld>
  <p:clrMapOvr>
    <a:masterClrMapping/>
  </p:clrMapOvr>
  <p:transition spd="slow">
    <p:randomBar dir="vert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701612"/>
      </p:ext>
    </p:extLst>
  </p:cSld>
  <p:clrMapOvr>
    <a:masterClrMapping/>
  </p:clrMapOvr>
  <p:transition spd="slow">
    <p:randomBar dir="vert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37121"/>
      </p:ext>
    </p:extLst>
  </p:cSld>
  <p:clrMapOvr>
    <a:masterClrMapping/>
  </p:clrMapOvr>
  <p:transition spd="slow">
    <p:randomBar dir="vert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292965"/>
      </p:ext>
    </p:extLst>
  </p:cSld>
  <p:clrMapOvr>
    <a:masterClrMapping/>
  </p:clrMapOvr>
  <p:transition spd="slow">
    <p:randomBar dir="vert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344168"/>
      </p:ext>
    </p:extLst>
  </p:cSld>
  <p:clrMapOvr>
    <a:masterClrMapping/>
  </p:clrMapOvr>
  <p:transition spd="slow">
    <p:randomBar dir="vert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446065"/>
      </p:ext>
    </p:extLst>
  </p:cSld>
  <p:clrMapOvr>
    <a:masterClrMapping/>
  </p:clrMapOvr>
  <p:transition spd="slow">
    <p:randomBar dir="vert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66349"/>
      </p:ext>
    </p:extLst>
  </p:cSld>
  <p:clrMapOvr>
    <a:masterClrMapping/>
  </p:clrMapOvr>
  <p:transition spd="slow">
    <p:randomBar dir="vert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419000"/>
      </p:ext>
    </p:extLst>
  </p:cSld>
  <p:clrMapOvr>
    <a:masterClrMapping/>
  </p:clrMapOvr>
  <p:transition spd="slow">
    <p:randomBar dir="vert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347578"/>
      </p:ext>
    </p:extLst>
  </p:cSld>
  <p:clrMapOvr>
    <a:masterClrMapping/>
  </p:clrMapOvr>
  <p:transition spd="slow">
    <p:randomBar dir="vert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07684"/>
      </p:ext>
    </p:extLst>
  </p:cSld>
  <p:clrMapOvr>
    <a:masterClrMapping/>
  </p:clrMapOvr>
  <p:transition spd="slow">
    <p:randomBar dir="vert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14528"/>
      </p:ext>
    </p:extLst>
  </p:cSld>
  <p:clrMapOvr>
    <a:masterClrMapping/>
  </p:clrMapOvr>
  <p:transition spd="slow">
    <p:randomBar dir="vert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894488"/>
      </p:ext>
    </p:extLst>
  </p:cSld>
  <p:clrMapOvr>
    <a:masterClrMapping/>
  </p:clrMapOvr>
  <p:transition spd="slow">
    <p:randomBar dir="vert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726532"/>
      </p:ext>
    </p:extLst>
  </p:cSld>
  <p:clrMapOvr>
    <a:masterClrMapping/>
  </p:clrMapOvr>
  <p:transition spd="slow">
    <p:randomBar dir="vert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38659"/>
      </p:ext>
    </p:extLst>
  </p:cSld>
  <p:clrMapOvr>
    <a:masterClrMapping/>
  </p:clrMapOvr>
  <p:transition spd="slow">
    <p:randomBar dir="vert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861163"/>
      </p:ext>
    </p:extLst>
  </p:cSld>
  <p:clrMapOvr>
    <a:masterClrMapping/>
  </p:clrMapOvr>
  <p:transition spd="slow">
    <p:randomBar dir="vert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432312"/>
      </p:ext>
    </p:extLst>
  </p:cSld>
  <p:clrMapOvr>
    <a:masterClrMapping/>
  </p:clrMapOvr>
  <p:transition spd="slow">
    <p:randomBar dir="vert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968250"/>
      </p:ext>
    </p:extLst>
  </p:cSld>
  <p:clrMapOvr>
    <a:masterClrMapping/>
  </p:clrMapOvr>
  <p:transition spd="slow">
    <p:randomBar dir="vert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370316"/>
      </p:ext>
    </p:extLst>
  </p:cSld>
  <p:clrMapOvr>
    <a:masterClrMapping/>
  </p:clrMapOvr>
  <p:transition spd="slow">
    <p:randomBar dir="vert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639982"/>
      </p:ext>
    </p:extLst>
  </p:cSld>
  <p:clrMapOvr>
    <a:masterClrMapping/>
  </p:clrMapOvr>
  <p:transition spd="slow">
    <p:randomBar dir="vert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392166"/>
      </p:ext>
    </p:extLst>
  </p:cSld>
  <p:clrMapOvr>
    <a:masterClrMapping/>
  </p:clrMapOvr>
  <p:transition spd="slow">
    <p:randomBar dir="vert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623949"/>
      </p:ext>
    </p:extLst>
  </p:cSld>
  <p:clrMapOvr>
    <a:masterClrMapping/>
  </p:clrMapOvr>
  <p:transition spd="slow">
    <p:randomBar dir="vert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859276"/>
      </p:ext>
    </p:extLst>
  </p:cSld>
  <p:clrMapOvr>
    <a:masterClrMapping/>
  </p:clrMapOvr>
  <p:transition spd="slow">
    <p:randomBar dir="vert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01264"/>
      </p:ext>
    </p:extLst>
  </p:cSld>
  <p:clrMapOvr>
    <a:masterClrMapping/>
  </p:clrMapOvr>
  <p:transition spd="slow">
    <p:randomBar dir="vert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18373"/>
      </p:ext>
    </p:extLst>
  </p:cSld>
  <p:clrMapOvr>
    <a:masterClrMapping/>
  </p:clrMapOvr>
  <p:transition spd="slow">
    <p:randomBar dir="vert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920430"/>
      </p:ext>
    </p:extLst>
  </p:cSld>
  <p:clrMapOvr>
    <a:masterClrMapping/>
  </p:clrMapOvr>
  <p:transition spd="slow">
    <p:randomBar dir="vert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046539"/>
      </p:ext>
    </p:extLst>
  </p:cSld>
  <p:clrMapOvr>
    <a:masterClrMapping/>
  </p:clrMapOvr>
  <p:transition spd="slow">
    <p:randomBar dir="vert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369175"/>
      </p:ext>
    </p:extLst>
  </p:cSld>
  <p:clrMapOvr>
    <a:masterClrMapping/>
  </p:clrMapOvr>
  <p:transition spd="slow">
    <p:randomBar dir="vert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93662"/>
      </p:ext>
    </p:extLst>
  </p:cSld>
  <p:clrMapOvr>
    <a:masterClrMapping/>
  </p:clrMapOvr>
  <p:transition spd="slow">
    <p:randomBar dir="vert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072318"/>
      </p:ext>
    </p:extLst>
  </p:cSld>
  <p:clrMapOvr>
    <a:masterClrMapping/>
  </p:clrMapOvr>
  <p:transition spd="slow">
    <p:randomBar dir="vert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41895"/>
      </p:ext>
    </p:extLst>
  </p:cSld>
  <p:clrMapOvr>
    <a:masterClrMapping/>
  </p:clrMapOvr>
  <p:transition spd="slow">
    <p:randomBar dir="vert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952853"/>
      </p:ext>
    </p:extLst>
  </p:cSld>
  <p:clrMapOvr>
    <a:masterClrMapping/>
  </p:clrMapOvr>
  <p:transition spd="slow">
    <p:randomBar dir="vert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297496"/>
      </p:ext>
    </p:extLst>
  </p:cSld>
  <p:clrMapOvr>
    <a:masterClrMapping/>
  </p:clrMapOvr>
  <p:transition spd="slow">
    <p:randomBar dir="vert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395945"/>
      </p:ext>
    </p:extLst>
  </p:cSld>
  <p:clrMapOvr>
    <a:masterClrMapping/>
  </p:clrMapOvr>
  <p:transition spd="slow">
    <p:randomBar dir="vert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772261"/>
      </p:ext>
    </p:extLst>
  </p:cSld>
  <p:clrMapOvr>
    <a:masterClrMapping/>
  </p:clrMapOvr>
  <p:transition spd="slow">
    <p:randomBar dir="vert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524903"/>
      </p:ext>
    </p:extLst>
  </p:cSld>
  <p:clrMapOvr>
    <a:masterClrMapping/>
  </p:clrMapOvr>
  <p:transition spd="slow">
    <p:randomBar dir="vert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624034"/>
      </p:ext>
    </p:extLst>
  </p:cSld>
  <p:clrMapOvr>
    <a:masterClrMapping/>
  </p:clrMapOvr>
  <p:transition spd="slow">
    <p:randomBar dir="vert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975369"/>
      </p:ext>
    </p:extLst>
  </p:cSld>
  <p:clrMapOvr>
    <a:masterClrMapping/>
  </p:clrMapOvr>
  <p:transition spd="slow">
    <p:randomBar dir="vert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505034"/>
      </p:ext>
    </p:extLst>
  </p:cSld>
  <p:clrMapOvr>
    <a:masterClrMapping/>
  </p:clrMapOvr>
  <p:transition spd="slow">
    <p:randomBar dir="vert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524046"/>
      </p:ext>
    </p:extLst>
  </p:cSld>
  <p:clrMapOvr>
    <a:masterClrMapping/>
  </p:clrMapOvr>
  <p:transition spd="slow">
    <p:randomBar dir="vert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20478"/>
      </p:ext>
    </p:extLst>
  </p:cSld>
  <p:clrMapOvr>
    <a:masterClrMapping/>
  </p:clrMapOvr>
  <p:transition spd="slow">
    <p:randomBar dir="vert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360744"/>
      </p:ext>
    </p:extLst>
  </p:cSld>
  <p:clrMapOvr>
    <a:masterClrMapping/>
  </p:clrMapOvr>
  <p:transition spd="slow">
    <p:randomBar dir="vert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51378"/>
      </p:ext>
    </p:extLst>
  </p:cSld>
  <p:clrMapOvr>
    <a:masterClrMapping/>
  </p:clrMapOvr>
  <p:transition spd="slow">
    <p:randomBar dir="vert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996600"/>
      </p:ext>
    </p:extLst>
  </p:cSld>
  <p:clrMapOvr>
    <a:masterClrMapping/>
  </p:clrMapOvr>
  <p:transition spd="slow">
    <p:randomBar dir="vert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320729"/>
      </p:ext>
    </p:extLst>
  </p:cSld>
  <p:clrMapOvr>
    <a:masterClrMapping/>
  </p:clrMapOvr>
  <p:transition spd="slow">
    <p:randomBar dir="vert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681342"/>
      </p:ext>
    </p:extLst>
  </p:cSld>
  <p:clrMapOvr>
    <a:masterClrMapping/>
  </p:clrMapOvr>
  <p:transition spd="slow">
    <p:randomBar dir="vert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355016"/>
      </p:ext>
    </p:extLst>
  </p:cSld>
  <p:clrMapOvr>
    <a:masterClrMapping/>
  </p:clrMapOvr>
  <p:transition spd="slow">
    <p:randomBar dir="vert"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7FE82-6258-40BF-ABA9-15E9ECF7B387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010545"/>
      </p:ext>
    </p:extLst>
  </p:cSld>
  <p:clrMapOvr>
    <a:masterClrMapping/>
  </p:clrMapOvr>
  <p:transition spd="slow">
    <p:randomBar dir="vert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F6C67-F004-4BB6-9383-EAEE4623E88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AB419-6E98-4A8D-A8DE-30CBE2FF5380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016000"/>
      </p:ext>
    </p:extLst>
  </p:cSld>
  <p:clrMapOvr>
    <a:masterClrMapping/>
  </p:clrMapOvr>
  <p:transition spd="slow">
    <p:randomBar dir="vert"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0D716-44E0-41A0-BC90-96B0DD337E4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705231"/>
      </p:ext>
    </p:extLst>
  </p:cSld>
  <p:clrMapOvr>
    <a:masterClrMapping/>
  </p:clrMapOvr>
  <p:transition spd="slow">
    <p:randomBar dir="vert"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A599E-7B4F-4EED-BDDF-B2C5440014F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D8FAE-74C8-445E-B1EB-71C4986C5416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722988"/>
      </p:ext>
    </p:extLst>
  </p:cSld>
  <p:clrMapOvr>
    <a:masterClrMapping/>
  </p:clrMapOvr>
  <p:transition spd="slow">
    <p:randomBar dir="vert"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4E088-1F2B-416D-AC89-A3C4751D7DDA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D4AAD-8277-4B02-B0BA-C3BC677E5D7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538756"/>
      </p:ext>
    </p:extLst>
  </p:cSld>
  <p:clrMapOvr>
    <a:masterClrMapping/>
  </p:clrMapOvr>
  <p:transition spd="slow">
    <p:randomBar dir="vert"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F8AE-FD54-438F-9E7B-B65C00B59AC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F9E13-AA8E-4F69-B1A5-7EB702AB7FA2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237582"/>
      </p:ext>
    </p:extLst>
  </p:cSld>
  <p:clrMapOvr>
    <a:masterClrMapping/>
  </p:clrMapOvr>
  <p:transition spd="slow">
    <p:randomBar dir="vert"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C898-07C1-4DA1-BEC0-06D5B28C7CC2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E9941-6261-4C42-9F07-6E42E9F7C82E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801503"/>
      </p:ext>
    </p:extLst>
  </p:cSld>
  <p:clrMapOvr>
    <a:masterClrMapping/>
  </p:clrMapOvr>
  <p:transition spd="slow">
    <p:randomBar dir="vert"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683D-1020-4BED-8D68-92A0BA442D9E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086B5-DF5F-4F6A-898D-CFC0A91B369F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66806"/>
      </p:ext>
    </p:extLst>
  </p:cSld>
  <p:clrMapOvr>
    <a:masterClrMapping/>
  </p:clrMapOvr>
  <p:transition spd="slow">
    <p:randomBar dir="vert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25239-09B0-4D7A-A58A-ACB35E484BE5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38543"/>
      </p:ext>
    </p:extLst>
  </p:cSld>
  <p:clrMapOvr>
    <a:masterClrMapping/>
  </p:clrMapOvr>
  <p:transition spd="slow">
    <p:randomBar dir="vert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B2BED-E4DD-4C10-9993-BE67D3AF41B4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5FA7-F715-4107-9628-5C0C9C4C95CB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598663"/>
      </p:ext>
    </p:extLst>
  </p:cSld>
  <p:clrMapOvr>
    <a:masterClrMapping/>
  </p:clrMapOvr>
  <p:transition spd="slow">
    <p:randomBar dir="vert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B475F-1180-4B02-83E1-30BA71FC92B6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53FF3-3F84-4567-BB9C-D1F3B44738BD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730532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4FAD5237-B505-4004-A04E-2A353511E595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CFE9762F-9B15-4F23-A0D6-7404C5DA0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821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348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574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898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3533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738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923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52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DA84B4B-27E3-4EE5-B490-6BF924A442EB}" type="datetime1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F6C0C52-7E6F-49C6-8687-57553AFA363C}" type="slidenum">
              <a:rPr lang="cs-CZ">
                <a:solidFill>
                  <a:srgbClr val="292934">
                    <a:lumMod val="50000"/>
                    <a:lumOff val="50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292934">
                  <a:lumMod val="50000"/>
                  <a:lumOff val="50000"/>
                </a:srgb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321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676772-23-duben-den-kdy-byl-objeven-virus-hiv" TargetMode="External"/><Relationship Id="rId2" Type="http://schemas.openxmlformats.org/officeDocument/2006/relationships/hyperlink" Target="http://www.stream.cz/slavnedny/673526-4-duben-den-kdy-bylo-zalozeno-nato" TargetMode="External"/><Relationship Id="rId1" Type="http://schemas.openxmlformats.org/officeDocument/2006/relationships/slideLayout" Target="../slideLayouts/slideLayout72.xml"/><Relationship Id="rId4" Type="http://schemas.openxmlformats.org/officeDocument/2006/relationships/hyperlink" Target="http://www.stream.cz/slavnedny/679372-30-duben-den-kdy-hitler-spachal-sebevrazdu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676772-23-duben-den-kdy-byl-objeven-virus-hiv" TargetMode="External"/><Relationship Id="rId2" Type="http://schemas.openxmlformats.org/officeDocument/2006/relationships/hyperlink" Target="http://www.stream.cz/slavnedny/673526-4-duben-den-kdy-bylo-zalozeno-nato" TargetMode="External"/><Relationship Id="rId1" Type="http://schemas.openxmlformats.org/officeDocument/2006/relationships/slideLayout" Target="../slideLayouts/slideLayout7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VY_32_INOVACE_9_25_ Duben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Svátky během roka – dozví se o svátcích během měsíce dubna, shlédne video o významných událostech tohoto měsíce.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1233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9600" smtClean="0"/>
              <a:t>	DUBEN</a:t>
            </a:r>
          </a:p>
          <a:p>
            <a:pPr algn="ctr" eaLnBrk="1" hangingPunct="1">
              <a:buFont typeface="Arial" charset="0"/>
              <a:buNone/>
            </a:pPr>
            <a:endParaRPr lang="cs-CZ" sz="9600" smtClean="0"/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3573463"/>
            <a:ext cx="4772025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0653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1925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Pranostiky na duben</a:t>
            </a:r>
            <a:endParaRPr lang="cs-CZ" dirty="0"/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179388" y="1628775"/>
            <a:ext cx="8713787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Na velikonoce jasno - bude laciné máslo.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Svatého Marka deštivo - sedm týdnů blátivo.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Na svatého Jiří vylézají hadi a štíři.</a:t>
            </a:r>
          </a:p>
        </p:txBody>
      </p:sp>
      <p:pic>
        <p:nvPicPr>
          <p:cNvPr id="1946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0" y="4183063"/>
            <a:ext cx="2655888" cy="216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7" descr="C:\Users\Kabinet\AppData\Local\Temp\MP90040697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365625"/>
            <a:ext cx="3511550" cy="233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18506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1925" cy="1143000"/>
          </a:xfrm>
        </p:spPr>
        <p:txBody>
          <a:bodyPr/>
          <a:lstStyle/>
          <a:p>
            <a:pPr algn="l">
              <a:defRPr/>
            </a:pPr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250825" y="1557338"/>
            <a:ext cx="8497888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Duben je druhý jarní měsíc.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Během dubna je velmi proměnlivé počasí – aprílové počasí.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>
                <a:solidFill>
                  <a:srgbClr val="292934"/>
                </a:solidFill>
              </a:rPr>
              <a:t>1.4. </a:t>
            </a:r>
            <a:r>
              <a:rPr lang="cs-CZ" sz="3200">
                <a:solidFill>
                  <a:srgbClr val="292934"/>
                </a:solidFill>
              </a:rPr>
              <a:t>–</a:t>
            </a:r>
            <a:r>
              <a:rPr lang="cs-CZ" sz="3200" b="1">
                <a:solidFill>
                  <a:srgbClr val="292934"/>
                </a:solidFill>
              </a:rPr>
              <a:t> apríl </a:t>
            </a:r>
            <a:r>
              <a:rPr lang="cs-CZ" sz="3200">
                <a:solidFill>
                  <a:srgbClr val="292934"/>
                </a:solidFill>
              </a:rPr>
              <a:t>– den známý různými žertíky, legráckami</a:t>
            </a:r>
          </a:p>
        </p:txBody>
      </p:sp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221163"/>
            <a:ext cx="2447925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4242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28040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i="1" u="sng">
                <a:solidFill>
                  <a:srgbClr val="292934"/>
                </a:solidFill>
              </a:rPr>
              <a:t>7. duben - Světový den zdraví:</a:t>
            </a:r>
            <a:r>
              <a:rPr lang="cs-CZ" sz="3200" i="1" u="sng">
                <a:solidFill>
                  <a:srgbClr val="292934"/>
                </a:solidFill>
              </a:rPr>
              <a:t> </a:t>
            </a:r>
            <a:r>
              <a:rPr lang="cs-CZ" sz="3200">
                <a:solidFill>
                  <a:srgbClr val="292934"/>
                </a:solidFill>
              </a:rPr>
              <a:t>Zdravé životní prostředí pro děti, tvorba budoucnosti života </a:t>
            </a:r>
            <a:endParaRPr lang="cs-CZ" sz="3200" b="1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i="1" u="sng">
                <a:solidFill>
                  <a:srgbClr val="292934"/>
                </a:solidFill>
              </a:rPr>
              <a:t>22. 4</a:t>
            </a:r>
            <a:r>
              <a:rPr lang="cs-CZ" sz="3200" i="1" u="sng">
                <a:solidFill>
                  <a:srgbClr val="292934"/>
                </a:solidFill>
              </a:rPr>
              <a:t>. - </a:t>
            </a:r>
            <a:r>
              <a:rPr lang="cs-CZ" sz="3200" b="1" i="1" u="sng">
                <a:solidFill>
                  <a:srgbClr val="292934"/>
                </a:solidFill>
              </a:rPr>
              <a:t>Den Země (Earth Day</a:t>
            </a:r>
            <a:r>
              <a:rPr lang="cs-CZ" sz="3200" i="1" u="sng">
                <a:solidFill>
                  <a:srgbClr val="292934"/>
                </a:solidFill>
              </a:rPr>
              <a:t>):</a:t>
            </a:r>
            <a:r>
              <a:rPr lang="cs-CZ" sz="3200">
                <a:solidFill>
                  <a:srgbClr val="292934"/>
                </a:solidFill>
              </a:rPr>
              <a:t> poprvé ho uspořádali američtí studenti v roce 1970, v České republice se slaví od roku 1990 </a:t>
            </a:r>
          </a:p>
        </p:txBody>
      </p:sp>
      <p:pic>
        <p:nvPicPr>
          <p:cNvPr id="21507" name="Picture 4" descr="C:\Users\Kabinet\AppData\Local\Temp\MP9004308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4149725"/>
            <a:ext cx="3421063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12018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323850" y="260350"/>
            <a:ext cx="8424863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u="sng">
                <a:solidFill>
                  <a:srgbClr val="292934"/>
                </a:solidFill>
              </a:rPr>
              <a:t>24.4. – Sv. Jiří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Na svatého Jiří vylézají hadi štíři.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Pověst o svatém Jiří vypraví o jeho vítězném boji s drakem.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Sv. Jiří je považován za ochránce jara.</a:t>
            </a:r>
          </a:p>
        </p:txBody>
      </p:sp>
    </p:spTree>
    <p:extLst>
      <p:ext uri="{BB962C8B-B14F-4D97-AF65-F5344CB8AC3E}">
        <p14:creationId xmlns:p14="http://schemas.microsoft.com/office/powerpoint/2010/main" val="35932624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1588"/>
            <a:ext cx="6511925" cy="47466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250825" y="1052513"/>
            <a:ext cx="864235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 b="1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i="1" u="sng">
                <a:solidFill>
                  <a:srgbClr val="292934"/>
                </a:solidFill>
              </a:rPr>
              <a:t>30.4. – Pálení čarodějnic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V noci z 30.4. na 1.5. zvyk „pálení čarodějnic“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srgbClr val="292934"/>
                </a:solidFill>
              </a:rPr>
              <a:t>Od středověku lidé věřili, že tuto noc mají velkou moc zlé síly. Proto se čarodějnice pálily na hranici.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</p:txBody>
      </p:sp>
      <p:pic>
        <p:nvPicPr>
          <p:cNvPr id="23556" name="Picture 6" descr="C:\Users\Kabinet\AppData\Local\Temp\MC9003825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644900"/>
            <a:ext cx="3200400" cy="32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8752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1296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Významné dny v dubnu</a:t>
            </a:r>
            <a:endParaRPr lang="cs-CZ" dirty="0"/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539750" y="1125538"/>
            <a:ext cx="8424863" cy="532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</a:rPr>
              <a:t>Den, kdy bylo založeno nato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  <a:hlinkClick r:id="rId2"/>
              </a:rPr>
              <a:t>http://www.stream.cz/slavnedny/673526-4-duben-den-kdy-bylo-zalozeno-nato</a:t>
            </a:r>
            <a:endParaRPr lang="cs-CZ" sz="28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2800" u="sng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</a:rPr>
              <a:t>Den, kdy byl objeven virus HIV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  <a:hlinkClick r:id="rId3"/>
              </a:rPr>
              <a:t>http://www.stream.cz/slavnedny/676772-23-duben-den-kdy-byl-objeven-virus-hiv</a:t>
            </a:r>
            <a:endParaRPr lang="cs-CZ" sz="28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28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</a:rPr>
              <a:t>Den, kdy Hitler spáchal sebevraždu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>
                <a:solidFill>
                  <a:srgbClr val="292934"/>
                </a:solidFill>
                <a:hlinkClick r:id="rId4"/>
              </a:rPr>
              <a:t>http://www.stream.cz/slavnedny/679372-30-duben-den-kdy-hitler-spachal-sebevrazdu</a:t>
            </a:r>
            <a:endParaRPr lang="cs-CZ" sz="2800">
              <a:solidFill>
                <a:srgbClr val="292934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7795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568952" cy="1143000"/>
          </a:xfrm>
        </p:spPr>
        <p:txBody>
          <a:bodyPr/>
          <a:lstStyle/>
          <a:p>
            <a:pPr marL="320040" indent="-320040" algn="l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u="sng" dirty="0" smtClean="0"/>
              <a:t>Použitá literatura a odkazy: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8313" y="1700213"/>
            <a:ext cx="8229600" cy="4681537"/>
          </a:xfrm>
        </p:spPr>
        <p:txBody>
          <a:bodyPr rtlCol="0">
            <a:normAutofit fontScale="70000" lnSpcReduction="20000"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Obrázky použity ze sady Office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1800" dirty="0" smtClean="0">
                <a:hlinkClick r:id="rId2"/>
              </a:rPr>
              <a:t>http://www.stream.cz/slavnedny/673526-4-duben-den-kdy-bylo-zalozeno-nato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3"/>
              </a:rPr>
              <a:t>http://www.stream.cz/slavnedny/676772-23-duben-den-kdy-byl-objeven-virus-hiv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http</a:t>
            </a:r>
            <a:r>
              <a:rPr lang="cs-CZ" sz="2000" dirty="0"/>
              <a:t>://www.stream.cz/slavnedny/679372-30-duben-den-kdy-hitler-spachal-sebevrazdu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Není-li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uvedeno jinak je materiál dílem autorky podle učebních osnov odpovídajících ŠVP vyučovaných podle učebnic: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SKÁCELOVÁ, J., MRÁZOVÁ, L. </a:t>
            </a: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Výchova k Občanství pro 6. ročník.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1st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ed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Brno: Nová škola, 2010. ISBN 978-80-7289-127-6.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VELEBNÁ, E., MAJER, K.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Lidové zvyky a obyčeje v křesťanském roce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Albra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1996.</a:t>
            </a:r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6037" indent="0">
              <a:buNone/>
            </a:pPr>
            <a:r>
              <a:rPr lang="cs-CZ" sz="2300" i="1" dirty="0"/>
              <a:t>Citováno dne 12.3.2012</a:t>
            </a:r>
          </a:p>
          <a:p>
            <a:pPr marL="46037" indent="0">
              <a:buNone/>
            </a:pPr>
            <a:r>
              <a:rPr lang="cs-CZ" sz="2300" i="1" dirty="0"/>
              <a:t>DUM uložen na- http://dumy.cz/materialy/prehled</a:t>
            </a:r>
            <a:endParaRPr lang="cs-CZ" sz="2300" i="1" dirty="0"/>
          </a:p>
        </p:txBody>
      </p:sp>
    </p:spTree>
    <p:extLst>
      <p:ext uri="{BB962C8B-B14F-4D97-AF65-F5344CB8AC3E}">
        <p14:creationId xmlns:p14="http://schemas.microsoft.com/office/powerpoint/2010/main" val="27672234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Aerodynamik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301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1_Motiv systému Office</vt:lpstr>
      <vt:lpstr>Aerodynamika</vt:lpstr>
      <vt:lpstr>1_Aerodynamika</vt:lpstr>
      <vt:lpstr>2_Aerodynamika</vt:lpstr>
      <vt:lpstr>3_Aerodynamika</vt:lpstr>
      <vt:lpstr>4_Aerodynamika</vt:lpstr>
      <vt:lpstr>5_Aerodynamika</vt:lpstr>
      <vt:lpstr>6_Aerodynamika</vt:lpstr>
      <vt:lpstr>7_Aerodynamika</vt:lpstr>
      <vt:lpstr>Název školy: ZŠ Klášterec nad Ohří, Krátká 676 Autor: Mgr. Veronika Kubincová Název materiálu: VY_32_INOVACE_9_25_ Duben Číslo projektu: CZ.1.07/1.4.00/21.1115  </vt:lpstr>
      <vt:lpstr>Prezentace aplikace PowerPoint</vt:lpstr>
      <vt:lpstr>Pranostiky na duben</vt:lpstr>
      <vt:lpstr>Duben</vt:lpstr>
      <vt:lpstr>Prezentace aplikace PowerPoint</vt:lpstr>
      <vt:lpstr>Prezentace aplikace PowerPoint</vt:lpstr>
      <vt:lpstr>Prezentace aplikace PowerPoint</vt:lpstr>
      <vt:lpstr>Významné dny v dubnu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VY_32_INOVACE_9_25_ Duben Číslo projektu: CZ.1.07/1.4.00/21.1115  </dc:title>
  <dc:creator>Kabinet</dc:creator>
  <cp:lastModifiedBy>Kabinet</cp:lastModifiedBy>
  <cp:revision>2</cp:revision>
  <dcterms:created xsi:type="dcterms:W3CDTF">2012-03-12T08:21:28Z</dcterms:created>
  <dcterms:modified xsi:type="dcterms:W3CDTF">2012-06-03T19:53:41Z</dcterms:modified>
</cp:coreProperties>
</file>