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</p:sldMasterIdLst>
  <p:notesMasterIdLst>
    <p:notesMasterId r:id="rId21"/>
  </p:notesMasterIdLst>
  <p:sldIdLst>
    <p:sldId id="258" r:id="rId11"/>
    <p:sldId id="257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528957-54A5-4D44-A1E7-398AD045CE6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632434-8A75-47B7-BB34-250823B0A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564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58713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58247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45354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69101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216209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39104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82431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06787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06116515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852386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820950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134969"/>
      </p:ext>
    </p:extLst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389554"/>
      </p:ext>
    </p:extLst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54613"/>
      </p:ext>
    </p:extLst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549621"/>
      </p:ext>
    </p:extLst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457099"/>
      </p:ext>
    </p:extLst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222468"/>
      </p:ext>
    </p:extLst>
  </p:cSld>
  <p:clrMapOvr>
    <a:masterClrMapping/>
  </p:clrMapOvr>
  <p:transition spd="slow">
    <p:wheel spokes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140376"/>
      </p:ext>
    </p:extLst>
  </p:cSld>
  <p:clrMapOvr>
    <a:masterClrMapping/>
  </p:clrMapOvr>
  <p:transition spd="slow">
    <p:wheel spokes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642199"/>
      </p:ext>
    </p:extLst>
  </p:cSld>
  <p:clrMapOvr>
    <a:masterClrMapping/>
  </p:clrMapOvr>
  <p:transition spd="slow">
    <p:wheel spokes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993829"/>
      </p:ext>
    </p:extLst>
  </p:cSld>
  <p:clrMapOvr>
    <a:masterClrMapping/>
  </p:clrMapOvr>
  <p:transition spd="slow">
    <p:wheel spokes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344756"/>
      </p:ext>
    </p:extLst>
  </p:cSld>
  <p:clrMapOvr>
    <a:masterClrMapping/>
  </p:clrMapOvr>
  <p:transition spd="slow">
    <p:wheel spokes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624750"/>
      </p:ext>
    </p:extLst>
  </p:cSld>
  <p:clrMapOvr>
    <a:masterClrMapping/>
  </p:clrMapOvr>
  <p:transition spd="slow">
    <p:wheel spokes="1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063276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982027"/>
      </p:ext>
    </p:extLst>
  </p:cSld>
  <p:clrMapOvr>
    <a:masterClrMapping/>
  </p:clrMapOvr>
  <p:transition spd="slow">
    <p:push dir="u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03683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499010"/>
      </p:ext>
    </p:extLst>
  </p:cSld>
  <p:clrMapOvr>
    <a:masterClrMapping/>
  </p:clrMapOvr>
  <p:transition spd="slow">
    <p:push dir="u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025276"/>
      </p:ext>
    </p:extLst>
  </p:cSld>
  <p:clrMapOvr>
    <a:masterClrMapping/>
  </p:clrMapOvr>
  <p:transition spd="slow">
    <p:push dir="u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476504"/>
      </p:ext>
    </p:extLst>
  </p:cSld>
  <p:clrMapOvr>
    <a:masterClrMapping/>
  </p:clrMapOvr>
  <p:transition spd="slow">
    <p:push dir="u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609721"/>
      </p:ext>
    </p:extLst>
  </p:cSld>
  <p:clrMapOvr>
    <a:masterClrMapping/>
  </p:clrMapOvr>
  <p:transition spd="slow">
    <p:push dir="u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26554"/>
      </p:ext>
    </p:extLst>
  </p:cSld>
  <p:clrMapOvr>
    <a:masterClrMapping/>
  </p:clrMapOvr>
  <p:transition spd="slow">
    <p:push dir="u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62671914"/>
      </p:ext>
    </p:extLst>
  </p:cSld>
  <p:clrMapOvr>
    <a:masterClrMapping/>
  </p:clrMapOvr>
  <p:transition spd="slow">
    <p:push dir="u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799214"/>
      </p:ext>
    </p:extLst>
  </p:cSld>
  <p:clrMapOvr>
    <a:masterClrMapping/>
  </p:clrMapOvr>
  <p:transition spd="slow">
    <p:push dir="u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539628"/>
      </p:ext>
    </p:extLst>
  </p:cSld>
  <p:clrMapOvr>
    <a:masterClrMapping/>
  </p:clrMapOvr>
  <p:transition spd="slow">
    <p:push dir="u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888894"/>
      </p:ext>
    </p:extLst>
  </p:cSld>
  <p:clrMapOvr>
    <a:masterClrMapping/>
  </p:clrMapOvr>
  <p:transition spd="slow">
    <p:push dir="u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845476"/>
      </p:ext>
    </p:extLst>
  </p:cSld>
  <p:clrMapOvr>
    <a:masterClrMapping/>
  </p:clrMapOvr>
  <p:transition spd="slow">
    <p:push dir="u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13015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915558"/>
      </p:ext>
    </p:extLst>
  </p:cSld>
  <p:clrMapOvr>
    <a:masterClrMapping/>
  </p:clrMapOvr>
  <p:transition spd="slow">
    <p:push dir="u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188995"/>
      </p:ext>
    </p:extLst>
  </p:cSld>
  <p:clrMapOvr>
    <a:masterClrMapping/>
  </p:clrMapOvr>
  <p:transition spd="slow">
    <p:push dir="u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774499"/>
      </p:ext>
    </p:extLst>
  </p:cSld>
  <p:clrMapOvr>
    <a:masterClrMapping/>
  </p:clrMapOvr>
  <p:transition spd="slow">
    <p:push dir="u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000503"/>
      </p:ext>
    </p:extLst>
  </p:cSld>
  <p:clrMapOvr>
    <a:masterClrMapping/>
  </p:clrMapOvr>
  <p:transition spd="slow">
    <p:push dir="u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501233"/>
      </p:ext>
    </p:extLst>
  </p:cSld>
  <p:clrMapOvr>
    <a:masterClrMapping/>
  </p:clrMapOvr>
  <p:transition spd="slow">
    <p:push dir="u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56402589"/>
      </p:ext>
    </p:extLst>
  </p:cSld>
  <p:clrMapOvr>
    <a:masterClrMapping/>
  </p:clrMapOvr>
  <p:transition spd="slow">
    <p:push dir="u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105313"/>
      </p:ext>
    </p:extLst>
  </p:cSld>
  <p:clrMapOvr>
    <a:masterClrMapping/>
  </p:clrMapOvr>
  <p:transition spd="slow">
    <p:push dir="u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980310"/>
      </p:ext>
    </p:extLst>
  </p:cSld>
  <p:clrMapOvr>
    <a:masterClrMapping/>
  </p:clrMapOvr>
  <p:transition spd="slow">
    <p:push dir="u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930394"/>
      </p:ext>
    </p:extLst>
  </p:cSld>
  <p:clrMapOvr>
    <a:masterClrMapping/>
  </p:clrMapOvr>
  <p:transition spd="slow">
    <p:push dir="u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476509"/>
      </p:ext>
    </p:extLst>
  </p:cSld>
  <p:clrMapOvr>
    <a:masterClrMapping/>
  </p:clrMapOvr>
  <p:transition spd="slow">
    <p:push dir="u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41372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24919"/>
      </p:ext>
    </p:extLst>
  </p:cSld>
  <p:clrMapOvr>
    <a:masterClrMapping/>
  </p:clrMapOvr>
  <p:transition spd="slow">
    <p:push dir="u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515347"/>
      </p:ext>
    </p:extLst>
  </p:cSld>
  <p:clrMapOvr>
    <a:masterClrMapping/>
  </p:clrMapOvr>
  <p:transition spd="slow">
    <p:push dir="u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047501"/>
      </p:ext>
    </p:extLst>
  </p:cSld>
  <p:clrMapOvr>
    <a:masterClrMapping/>
  </p:clrMapOvr>
  <p:transition spd="slow">
    <p:push dir="u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458963"/>
      </p:ext>
    </p:extLst>
  </p:cSld>
  <p:clrMapOvr>
    <a:masterClrMapping/>
  </p:clrMapOvr>
  <p:transition spd="slow">
    <p:push dir="u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419834"/>
      </p:ext>
    </p:extLst>
  </p:cSld>
  <p:clrMapOvr>
    <a:masterClrMapping/>
  </p:clrMapOvr>
  <p:transition spd="slow">
    <p:push dir="u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151631466"/>
      </p:ext>
    </p:extLst>
  </p:cSld>
  <p:clrMapOvr>
    <a:masterClrMapping/>
  </p:clrMapOvr>
  <p:transition spd="slow">
    <p:push dir="u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775503"/>
      </p:ext>
    </p:extLst>
  </p:cSld>
  <p:clrMapOvr>
    <a:masterClrMapping/>
  </p:clrMapOvr>
  <p:transition spd="slow">
    <p:push dir="u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114655"/>
      </p:ext>
    </p:extLst>
  </p:cSld>
  <p:clrMapOvr>
    <a:masterClrMapping/>
  </p:clrMapOvr>
  <p:transition spd="slow">
    <p:push dir="u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265672"/>
      </p:ext>
    </p:extLst>
  </p:cSld>
  <p:clrMapOvr>
    <a:masterClrMapping/>
  </p:clrMapOvr>
  <p:transition spd="slow">
    <p:push dir="u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849198"/>
      </p:ext>
    </p:extLst>
  </p:cSld>
  <p:clrMapOvr>
    <a:masterClrMapping/>
  </p:clrMapOvr>
  <p:transition spd="slow">
    <p:push dir="u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7149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801609"/>
      </p:ext>
    </p:extLst>
  </p:cSld>
  <p:clrMapOvr>
    <a:masterClrMapping/>
  </p:clrMapOvr>
  <p:transition spd="slow">
    <p:push dir="u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2573"/>
      </p:ext>
    </p:extLst>
  </p:cSld>
  <p:clrMapOvr>
    <a:masterClrMapping/>
  </p:clrMapOvr>
  <p:transition spd="slow">
    <p:push dir="u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61926"/>
      </p:ext>
    </p:extLst>
  </p:cSld>
  <p:clrMapOvr>
    <a:masterClrMapping/>
  </p:clrMapOvr>
  <p:transition spd="slow">
    <p:push dir="u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213240"/>
      </p:ext>
    </p:extLst>
  </p:cSld>
  <p:clrMapOvr>
    <a:masterClrMapping/>
  </p:clrMapOvr>
  <p:transition spd="slow">
    <p:push dir="u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128613"/>
      </p:ext>
    </p:extLst>
  </p:cSld>
  <p:clrMapOvr>
    <a:masterClrMapping/>
  </p:clrMapOvr>
  <p:transition spd="slow">
    <p:push dir="u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10495371"/>
      </p:ext>
    </p:extLst>
  </p:cSld>
  <p:clrMapOvr>
    <a:masterClrMapping/>
  </p:clrMapOvr>
  <p:transition spd="slow">
    <p:push dir="u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178124"/>
      </p:ext>
    </p:extLst>
  </p:cSld>
  <p:clrMapOvr>
    <a:masterClrMapping/>
  </p:clrMapOvr>
  <p:transition spd="slow">
    <p:push dir="u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494320"/>
      </p:ext>
    </p:extLst>
  </p:cSld>
  <p:clrMapOvr>
    <a:masterClrMapping/>
  </p:clrMapOvr>
  <p:transition spd="slow">
    <p:push dir="u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100395"/>
      </p:ext>
    </p:extLst>
  </p:cSld>
  <p:clrMapOvr>
    <a:masterClrMapping/>
  </p:clrMapOvr>
  <p:transition spd="slow">
    <p:push dir="u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098558"/>
      </p:ext>
    </p:extLst>
  </p:cSld>
  <p:clrMapOvr>
    <a:masterClrMapping/>
  </p:clrMapOvr>
  <p:transition spd="slow">
    <p:push dir="u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97251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157903"/>
      </p:ext>
    </p:extLst>
  </p:cSld>
  <p:clrMapOvr>
    <a:masterClrMapping/>
  </p:clrMapOvr>
  <p:transition spd="slow">
    <p:push dir="u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930843"/>
      </p:ext>
    </p:extLst>
  </p:cSld>
  <p:clrMapOvr>
    <a:masterClrMapping/>
  </p:clrMapOvr>
  <p:transition spd="slow">
    <p:push dir="u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960185"/>
      </p:ext>
    </p:extLst>
  </p:cSld>
  <p:clrMapOvr>
    <a:masterClrMapping/>
  </p:clrMapOvr>
  <p:transition spd="slow">
    <p:push dir="u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346583"/>
      </p:ext>
    </p:extLst>
  </p:cSld>
  <p:clrMapOvr>
    <a:masterClrMapping/>
  </p:clrMapOvr>
  <p:transition spd="slow">
    <p:push dir="u"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304033"/>
      </p:ext>
    </p:extLst>
  </p:cSld>
  <p:clrMapOvr>
    <a:masterClrMapping/>
  </p:clrMapOvr>
  <p:transition spd="slow">
    <p:push dir="u"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63456659"/>
      </p:ext>
    </p:extLst>
  </p:cSld>
  <p:clrMapOvr>
    <a:masterClrMapping/>
  </p:clrMapOvr>
  <p:transition spd="slow">
    <p:push dir="u"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161179"/>
      </p:ext>
    </p:extLst>
  </p:cSld>
  <p:clrMapOvr>
    <a:masterClrMapping/>
  </p:clrMapOvr>
  <p:transition spd="slow">
    <p:push dir="u"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923452"/>
      </p:ext>
    </p:extLst>
  </p:cSld>
  <p:clrMapOvr>
    <a:masterClrMapping/>
  </p:clrMapOvr>
  <p:transition spd="slow">
    <p:push dir="u"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7044898"/>
      </p:ext>
    </p:extLst>
  </p:cSld>
  <p:clrMapOvr>
    <a:masterClrMapping/>
  </p:clrMapOvr>
  <p:transition spd="slow">
    <p:push dir="u"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733478"/>
      </p:ext>
    </p:extLst>
  </p:cSld>
  <p:clrMapOvr>
    <a:masterClrMapping/>
  </p:clrMapOvr>
  <p:transition spd="slow">
    <p:push dir="u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89852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529137"/>
      </p:ext>
    </p:extLst>
  </p:cSld>
  <p:clrMapOvr>
    <a:masterClrMapping/>
  </p:clrMapOvr>
  <p:transition spd="slow">
    <p:push dir="u"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178469"/>
      </p:ext>
    </p:extLst>
  </p:cSld>
  <p:clrMapOvr>
    <a:masterClrMapping/>
  </p:clrMapOvr>
  <p:transition spd="slow">
    <p:push dir="u"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357668"/>
      </p:ext>
    </p:extLst>
  </p:cSld>
  <p:clrMapOvr>
    <a:masterClrMapping/>
  </p:clrMapOvr>
  <p:transition spd="slow">
    <p:push dir="u"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665827"/>
      </p:ext>
    </p:extLst>
  </p:cSld>
  <p:clrMapOvr>
    <a:masterClrMapping/>
  </p:clrMapOvr>
  <p:transition spd="slow">
    <p:push dir="u"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18937"/>
      </p:ext>
    </p:extLst>
  </p:cSld>
  <p:clrMapOvr>
    <a:masterClrMapping/>
  </p:clrMapOvr>
  <p:transition spd="slow">
    <p:push dir="u"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00107273"/>
      </p:ext>
    </p:extLst>
  </p:cSld>
  <p:clrMapOvr>
    <a:masterClrMapping/>
  </p:clrMapOvr>
  <p:transition spd="slow">
    <p:push dir="u"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574525"/>
      </p:ext>
    </p:extLst>
  </p:cSld>
  <p:clrMapOvr>
    <a:masterClrMapping/>
  </p:clrMapOvr>
  <p:transition spd="slow">
    <p:push dir="u"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836876"/>
      </p:ext>
    </p:extLst>
  </p:cSld>
  <p:clrMapOvr>
    <a:masterClrMapping/>
  </p:clrMapOvr>
  <p:transition spd="slow">
    <p:push dir="u"/>
  </p:transition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931867"/>
      </p:ext>
    </p:extLst>
  </p:cSld>
  <p:clrMapOvr>
    <a:masterClrMapping/>
  </p:clrMapOvr>
  <p:transition spd="slow">
    <p:push dir="u"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138765"/>
      </p:ext>
    </p:extLst>
  </p:cSld>
  <p:clrMapOvr>
    <a:masterClrMapping/>
  </p:clrMapOvr>
  <p:transition spd="slow">
    <p:push dir="u"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10049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625073"/>
      </p:ext>
    </p:extLst>
  </p:cSld>
  <p:clrMapOvr>
    <a:masterClrMapping/>
  </p:clrMapOvr>
  <p:transition spd="slow">
    <p:push dir="u"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237191"/>
      </p:ext>
    </p:extLst>
  </p:cSld>
  <p:clrMapOvr>
    <a:masterClrMapping/>
  </p:clrMapOvr>
  <p:transition spd="slow">
    <p:push dir="u"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602210"/>
      </p:ext>
    </p:extLst>
  </p:cSld>
  <p:clrMapOvr>
    <a:masterClrMapping/>
  </p:clrMapOvr>
  <p:transition spd="slow">
    <p:push dir="u"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924156"/>
      </p:ext>
    </p:extLst>
  </p:cSld>
  <p:clrMapOvr>
    <a:masterClrMapping/>
  </p:clrMapOvr>
  <p:transition spd="slow">
    <p:push dir="u"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650191"/>
      </p:ext>
    </p:extLst>
  </p:cSld>
  <p:clrMapOvr>
    <a:masterClrMapping/>
  </p:clrMapOvr>
  <p:transition spd="slow">
    <p:push dir="u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6075946"/>
      </p:ext>
    </p:extLst>
  </p:cSld>
  <p:clrMapOvr>
    <a:masterClrMapping/>
  </p:clrMapOvr>
  <p:transition spd="slow">
    <p:push dir="u"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920977"/>
      </p:ext>
    </p:extLst>
  </p:cSld>
  <p:clrMapOvr>
    <a:masterClrMapping/>
  </p:clrMapOvr>
  <p:transition spd="slow">
    <p:push dir="u"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512579"/>
      </p:ext>
    </p:extLst>
  </p:cSld>
  <p:clrMapOvr>
    <a:masterClrMapping/>
  </p:clrMapOvr>
  <p:transition spd="slow">
    <p:push dir="u"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389518"/>
      </p:ext>
    </p:extLst>
  </p:cSld>
  <p:clrMapOvr>
    <a:masterClrMapping/>
  </p:clrMapOvr>
  <p:transition spd="slow">
    <p:push dir="u"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693065"/>
      </p:ext>
    </p:extLst>
  </p:cSld>
  <p:clrMapOvr>
    <a:masterClrMapping/>
  </p:clrMapOvr>
  <p:transition spd="slow">
    <p:push dir="u"/>
  </p:transition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98107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366435"/>
      </p:ext>
    </p:extLst>
  </p:cSld>
  <p:clrMapOvr>
    <a:masterClrMapping/>
  </p:clrMapOvr>
  <p:transition spd="slow">
    <p:push dir="u"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281492"/>
      </p:ext>
    </p:extLst>
  </p:cSld>
  <p:clrMapOvr>
    <a:masterClrMapping/>
  </p:clrMapOvr>
  <p:transition spd="slow">
    <p:push dir="u"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183028"/>
      </p:ext>
    </p:extLst>
  </p:cSld>
  <p:clrMapOvr>
    <a:masterClrMapping/>
  </p:clrMapOvr>
  <p:transition spd="slow">
    <p:push dir="u"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45400"/>
      </p:ext>
    </p:extLst>
  </p:cSld>
  <p:clrMapOvr>
    <a:masterClrMapping/>
  </p:clrMapOvr>
  <p:transition spd="slow">
    <p:push dir="u"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146055"/>
      </p:ext>
    </p:extLst>
  </p:cSld>
  <p:clrMapOvr>
    <a:masterClrMapping/>
  </p:clrMapOvr>
  <p:transition spd="slow">
    <p:push dir="u"/>
  </p:transition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7968458"/>
      </p:ext>
    </p:extLst>
  </p:cSld>
  <p:clrMapOvr>
    <a:masterClrMapping/>
  </p:clrMapOvr>
  <p:transition spd="slow">
    <p:push dir="u"/>
  </p:transition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100615"/>
      </p:ext>
    </p:extLst>
  </p:cSld>
  <p:clrMapOvr>
    <a:masterClrMapping/>
  </p:clrMapOvr>
  <p:transition spd="slow">
    <p:push dir="u"/>
  </p:transition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85417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081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640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1"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529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290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572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4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205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04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FC46A2-C328-4E1D-942A-E00F67B1634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9BD2E3-4873-4AFA-BBA8-4069B7233AEE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303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VY_32_INOVACE_10_25_ Ústava ČR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K výkladu a seznámení s látkou. Seznámí se s Ústavou ČR, jejím obsahem a významem pro ČR.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7999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ÚSTAVA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62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abinet\AppData\Local\Temp\MP900302994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392" y="305139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Ústava ČR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40768"/>
            <a:ext cx="86409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Základní a nejvyšší zákon státu</a:t>
            </a:r>
          </a:p>
          <a:p>
            <a:r>
              <a:rPr lang="cs-CZ" sz="3200" dirty="0">
                <a:solidFill>
                  <a:prstClr val="black"/>
                </a:solidFill>
              </a:rPr>
              <a:t>Významný dokument obsahující řád společnosti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V platnost vešla 1.1.1993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3789040"/>
            <a:ext cx="56886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Žádné zákony, vyhlášky nemohou být v rozporu s Ústavou České republiky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67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Složení Ústavy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340768"/>
            <a:ext cx="8856984" cy="541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90000"/>
              </a:lnSpc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 Preambule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 VIII hlav (částí) rozdělených do 113 článků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 Listina základních práv a svobod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^"/>
            </a:pPr>
            <a:endParaRPr lang="cs-CZ" sz="3200" dirty="0">
              <a:solidFill>
                <a:prstClr val="blac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3200" b="1" u="sng" dirty="0">
                <a:solidFill>
                  <a:prstClr val="black"/>
                </a:solidFill>
              </a:rPr>
              <a:t>8 hlav: </a:t>
            </a:r>
            <a:r>
              <a:rPr lang="cs-CZ" sz="3200" dirty="0">
                <a:solidFill>
                  <a:prstClr val="black"/>
                </a:solidFill>
              </a:rPr>
              <a:t>	I. Základní ustanovení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II. Moc zákonodárná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III. Moc výkonná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IV. Moc soudní 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V. NKÚ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VI. ČNB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VII. Územní samospráva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black"/>
                </a:solidFill>
              </a:rPr>
              <a:t>		VIII. Přechodná a závěrečná ustanovení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48880"/>
            <a:ext cx="2304256" cy="322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9001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preambule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712968" cy="467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90000"/>
              </a:lnSpc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V preambuli je vyjádřena: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^"/>
            </a:pPr>
            <a:endParaRPr lang="cs-CZ" sz="3200" dirty="0">
              <a:solidFill>
                <a:prstClr val="black"/>
              </a:solidFill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3200" dirty="0">
                <a:solidFill>
                  <a:prstClr val="black"/>
                </a:solidFill>
              </a:rPr>
              <a:t>věrnost občanů k tradicím dávné státnosti zemí Koruny české i státnosti československé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3200" dirty="0">
                <a:solidFill>
                  <a:prstClr val="black"/>
                </a:solidFill>
              </a:rPr>
              <a:t>jejich odhodlání budovat, chránit a rozvíjet ČR jako svobodný  a demokratický stát založený na úctě k lidským právům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Jedná se o slavnostní přísahu všech občanů České republiky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179776"/>
            <a:ext cx="2611434" cy="2169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6131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AutoNum type="romanUcPeriod"/>
            </a:pPr>
            <a:r>
              <a:rPr lang="cs-CZ" sz="3200" b="1" u="sng" dirty="0">
                <a:solidFill>
                  <a:prstClr val="black"/>
                </a:solidFill>
              </a:rPr>
              <a:t>ZÁKLADNÍ USTANOVENÍ</a:t>
            </a:r>
          </a:p>
          <a:p>
            <a:pPr marL="457200" indent="-457200"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V tomto bodě je ČR charakterizována jako svrchovaný (samostatný), unitární (jednotný) a demokratický právní stát, v němž lid vykonává veškerou státní moc prostřednictvím orgánů moci zákonodárné, výkonné a soudní.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II. MOC ZÁKONODÁRNÁ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 Tento bod rozděluje moc zákonodárnou mezi horní </a:t>
            </a:r>
            <a:r>
              <a:rPr lang="cs-CZ" sz="3200" i="1" dirty="0">
                <a:solidFill>
                  <a:prstClr val="black"/>
                </a:solidFill>
                <a:sym typeface="Wingdings"/>
              </a:rPr>
              <a:t>(senát) </a:t>
            </a:r>
            <a:r>
              <a:rPr lang="cs-CZ" sz="3200" dirty="0">
                <a:solidFill>
                  <a:prstClr val="black"/>
                </a:solidFill>
                <a:sym typeface="Wingdings"/>
              </a:rPr>
              <a:t>a dolní </a:t>
            </a:r>
            <a:r>
              <a:rPr lang="cs-CZ" sz="3200" i="1" dirty="0">
                <a:solidFill>
                  <a:prstClr val="black"/>
                </a:solidFill>
                <a:sym typeface="Wingdings"/>
              </a:rPr>
              <a:t>(poslanecká sněmovna) </a:t>
            </a:r>
            <a:r>
              <a:rPr lang="cs-CZ" sz="3200" dirty="0">
                <a:solidFill>
                  <a:prstClr val="black"/>
                </a:solidFill>
                <a:sym typeface="Wingdings"/>
              </a:rPr>
              <a:t>komoru parlamentu.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876" y="5301208"/>
            <a:ext cx="3672805" cy="1357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0934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640960" cy="580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III. MOC VÝKONNÁ</a:t>
            </a:r>
          </a:p>
          <a:p>
            <a:pPr marL="457200" indent="-457200"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  <a:sym typeface="Wingdings"/>
              </a:rPr>
              <a:t>Tento bod označuje jako moc výkonnou prezidenta a vládu. Určuje jejich pravomoci a povinnosti. </a:t>
            </a:r>
          </a:p>
          <a:p>
            <a:endParaRPr lang="cs-CZ" sz="3200" dirty="0">
              <a:solidFill>
                <a:prstClr val="black"/>
              </a:solidFill>
              <a:sym typeface="Wingdings"/>
            </a:endParaRPr>
          </a:p>
          <a:p>
            <a:r>
              <a:rPr lang="cs-CZ" sz="3200" b="1" u="sng" dirty="0">
                <a:solidFill>
                  <a:prstClr val="black"/>
                </a:solidFill>
                <a:sym typeface="Wingdings"/>
              </a:rPr>
              <a:t>IV. MOC SOUDNÍ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 </a:t>
            </a:r>
            <a:r>
              <a:rPr lang="cs-CZ" sz="3200" dirty="0">
                <a:solidFill>
                  <a:prstClr val="black"/>
                </a:solidFill>
              </a:rPr>
              <a:t>Uplatňuje se při ochraně práv. Určuje soustavu soudů v ČR.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>
                <a:solidFill>
                  <a:prstClr val="black"/>
                </a:solidFill>
              </a:rPr>
              <a:t>Nejvyšší soud </a:t>
            </a:r>
            <a:r>
              <a:rPr lang="cs-CZ" sz="3200" dirty="0">
                <a:solidFill>
                  <a:prstClr val="black"/>
                </a:solidFill>
              </a:rPr>
              <a:t>(v Brně), </a:t>
            </a:r>
            <a:r>
              <a:rPr lang="cs-CZ" sz="3200" b="1" dirty="0">
                <a:solidFill>
                  <a:prstClr val="black"/>
                </a:solidFill>
              </a:rPr>
              <a:t>Nejvyšší správní soud </a:t>
            </a:r>
            <a:r>
              <a:rPr lang="cs-CZ" sz="3200" dirty="0">
                <a:solidFill>
                  <a:prstClr val="black"/>
                </a:solidFill>
              </a:rPr>
              <a:t>(v Brně), </a:t>
            </a:r>
            <a:r>
              <a:rPr lang="cs-CZ" sz="3200" b="1" dirty="0">
                <a:solidFill>
                  <a:prstClr val="black"/>
                </a:solidFill>
              </a:rPr>
              <a:t>Vrchní soudy </a:t>
            </a:r>
            <a:r>
              <a:rPr lang="cs-CZ" sz="3200" dirty="0">
                <a:solidFill>
                  <a:prstClr val="black"/>
                </a:solidFill>
              </a:rPr>
              <a:t>(v Praze a Olomouci), </a:t>
            </a:r>
            <a:r>
              <a:rPr lang="cs-CZ" sz="3200" b="1" dirty="0">
                <a:solidFill>
                  <a:prstClr val="black"/>
                </a:solidFill>
              </a:rPr>
              <a:t>Krajské soudy </a:t>
            </a:r>
            <a:r>
              <a:rPr lang="cs-CZ" sz="3200" dirty="0">
                <a:solidFill>
                  <a:prstClr val="black"/>
                </a:solidFill>
              </a:rPr>
              <a:t>(v krajských městech), </a:t>
            </a:r>
            <a:r>
              <a:rPr lang="cs-CZ" sz="3200" b="1" dirty="0">
                <a:solidFill>
                  <a:prstClr val="black"/>
                </a:solidFill>
              </a:rPr>
              <a:t>Okresní soudy </a:t>
            </a:r>
            <a:r>
              <a:rPr lang="cs-CZ" sz="3200" dirty="0">
                <a:solidFill>
                  <a:prstClr val="black"/>
                </a:solidFill>
              </a:rPr>
              <a:t>(v bývalých okresních městech)</a:t>
            </a:r>
          </a:p>
        </p:txBody>
      </p:sp>
    </p:spTree>
    <p:extLst>
      <p:ext uri="{BB962C8B-B14F-4D97-AF65-F5344CB8AC3E}">
        <p14:creationId xmlns:p14="http://schemas.microsoft.com/office/powerpoint/2010/main" val="11010954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V. NEJVYŠŠÍ KONTROLNÍ ÚŘAD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457200" indent="-457200"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NKÚ je nezávislým orgánem, který kontroluje hospodaření se státním majetkem a plnění státního rozpočtu.</a:t>
            </a:r>
          </a:p>
          <a:p>
            <a:endParaRPr lang="cs-CZ" sz="3200" b="1" u="sng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VI. ČESKÁ NÁRODNÍ BANKA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30" y="3015248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077072"/>
            <a:ext cx="54726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</a:t>
            </a:r>
            <a:r>
              <a:rPr lang="cs-CZ" sz="3200" dirty="0">
                <a:solidFill>
                  <a:prstClr val="black"/>
                </a:solidFill>
              </a:rPr>
              <a:t>ČNB je ústřední bankou státu. Jejím hlavním úkolem je pečovat o cenovou stabilitu.</a:t>
            </a:r>
          </a:p>
        </p:txBody>
      </p:sp>
    </p:spTree>
    <p:extLst>
      <p:ext uri="{BB962C8B-B14F-4D97-AF65-F5344CB8AC3E}">
        <p14:creationId xmlns:p14="http://schemas.microsoft.com/office/powerpoint/2010/main" val="4136800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VII. ÚZEMNÍ SAMOSPRÁVA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457200" indent="-457200">
              <a:buFont typeface="Wingdings" pitchFamily="2" charset="2"/>
              <a:buChar char="^"/>
            </a:pPr>
            <a:r>
              <a:rPr lang="cs-CZ" sz="3200" dirty="0">
                <a:solidFill>
                  <a:prstClr val="black"/>
                </a:solidFill>
              </a:rPr>
              <a:t>ČR se člení na </a:t>
            </a:r>
            <a:r>
              <a:rPr lang="cs-CZ" sz="3200" b="1" u="sng" dirty="0">
                <a:solidFill>
                  <a:prstClr val="black"/>
                </a:solidFill>
              </a:rPr>
              <a:t>obce</a:t>
            </a:r>
            <a:r>
              <a:rPr lang="cs-CZ" sz="3200" dirty="0">
                <a:solidFill>
                  <a:prstClr val="black"/>
                </a:solidFill>
              </a:rPr>
              <a:t>, které jsou základními samosprávnými celky, a </a:t>
            </a:r>
            <a:r>
              <a:rPr lang="cs-CZ" sz="3200" b="1" u="sng" dirty="0">
                <a:solidFill>
                  <a:prstClr val="black"/>
                </a:solidFill>
              </a:rPr>
              <a:t>kraje</a:t>
            </a:r>
            <a:r>
              <a:rPr lang="cs-CZ" sz="3200" dirty="0">
                <a:solidFill>
                  <a:prstClr val="black"/>
                </a:solidFill>
              </a:rPr>
              <a:t>, které jsou vyššími územními samosprávnými celky. 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VIII. ZÁVĚREČNÁ USTANOVENÍ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150" y="3200400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149080"/>
            <a:ext cx="59766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 Obsahuje závěrečná přechodná a shrnující ustanovení týkající se Ústavy ČR.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307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JANOŠKOVÁ, </a:t>
            </a:r>
            <a:r>
              <a:rPr lang="cs-CZ" sz="2400" dirty="0" err="1">
                <a:solidFill>
                  <a:prstClr val="black"/>
                </a:solidFill>
              </a:rPr>
              <a:t>D.,a</a:t>
            </a:r>
            <a:r>
              <a:rPr lang="cs-CZ" sz="24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i="1" dirty="0"/>
              <a:t>Citováno dne 5</a:t>
            </a:r>
            <a:r>
              <a:rPr lang="cs-CZ" sz="2400" i="1" dirty="0" smtClean="0"/>
              <a:t>.4.2012</a:t>
            </a:r>
            <a:endParaRPr lang="cs-CZ" sz="2400" i="1" dirty="0"/>
          </a:p>
          <a:p>
            <a:r>
              <a:rPr lang="cs-CZ" sz="2400" i="1" dirty="0"/>
              <a:t>DUM uložen na- http://dumy.cz/materialy/prehled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843589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462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Cesta</vt:lpstr>
      <vt:lpstr>1_Motiv systému Office</vt:lpstr>
      <vt:lpstr>1_Cesta</vt:lpstr>
      <vt:lpstr>2_Cesta</vt:lpstr>
      <vt:lpstr>3_Cesta</vt:lpstr>
      <vt:lpstr>4_Cesta</vt:lpstr>
      <vt:lpstr>5_Cesta</vt:lpstr>
      <vt:lpstr>6_Cesta</vt:lpstr>
      <vt:lpstr>7_Cesta</vt:lpstr>
      <vt:lpstr>8_Cesta</vt:lpstr>
      <vt:lpstr>Název školy: ZŠ Klášterec nad Ohří, Krátká 676 Autor: Mgr. Veronika Kubincová Název materiálu: VY_32_INOVACE_10_25_ Ústava ČR Číslo projektu: CZ.1.07/1.4.00/21.1115  </vt:lpstr>
      <vt:lpstr>ÚSTAVA ČR</vt:lpstr>
      <vt:lpstr>Ústava ČR</vt:lpstr>
      <vt:lpstr>Složení Ústavy</vt:lpstr>
      <vt:lpstr>preambule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VY_32_INOVACE_10_25_ Ústava ČR Číslo projektu: CZ.1.07/1.4.00/21.1115  </dc:title>
  <dc:creator>Kabinet</dc:creator>
  <cp:lastModifiedBy>Kabinet</cp:lastModifiedBy>
  <cp:revision>2</cp:revision>
  <dcterms:created xsi:type="dcterms:W3CDTF">2012-04-04T23:07:07Z</dcterms:created>
  <dcterms:modified xsi:type="dcterms:W3CDTF">2012-06-03T19:54:21Z</dcterms:modified>
</cp:coreProperties>
</file>