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notesMasterIdLst>
    <p:notesMasterId r:id="rId21"/>
  </p:notesMasterIdLst>
  <p:sldIdLst>
    <p:sldId id="258" r:id="rId11"/>
    <p:sldId id="257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26"/>
    </mc:Choice>
    <mc:Fallback>
      <c:style val="26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spPr>
            <a:solidFill>
              <a:srgbClr val="92D050"/>
            </a:solidFill>
          </c:spPr>
          <c:invertIfNegative val="0"/>
          <c:cat>
            <c:strRef>
              <c:f>List1!$A$2:$A$5</c:f>
              <c:strCache>
                <c:ptCount val="4"/>
                <c:pt idx="0">
                  <c:v>ČSSD</c:v>
                </c:pt>
                <c:pt idx="1">
                  <c:v>ODS</c:v>
                </c:pt>
                <c:pt idx="2">
                  <c:v>KSČM</c:v>
                </c:pt>
                <c:pt idx="3">
                  <c:v>Koalice</c:v>
                </c:pt>
              </c:strCache>
            </c:strRef>
          </c:cat>
          <c:val>
            <c:numRef>
              <c:f>List1!$B$2:$B$5</c:f>
              <c:numCache>
                <c:formatCode>Vęeobecný</c:formatCode>
                <c:ptCount val="4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Sloupec2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4"/>
                <c:pt idx="0">
                  <c:v>ČSSD</c:v>
                </c:pt>
                <c:pt idx="1">
                  <c:v>ODS</c:v>
                </c:pt>
                <c:pt idx="2">
                  <c:v>KSČM</c:v>
                </c:pt>
                <c:pt idx="3">
                  <c:v>Koalice</c:v>
                </c:pt>
              </c:strCache>
            </c:strRef>
          </c:cat>
          <c:val>
            <c:numRef>
              <c:f>List1!$C$2:$C$5</c:f>
              <c:numCache>
                <c:formatCode>Vęeobecný</c:formatCode>
                <c:ptCount val="4"/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Sloupec1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4"/>
                <c:pt idx="0">
                  <c:v>ČSSD</c:v>
                </c:pt>
                <c:pt idx="1">
                  <c:v>ODS</c:v>
                </c:pt>
                <c:pt idx="2">
                  <c:v>KSČM</c:v>
                </c:pt>
                <c:pt idx="3">
                  <c:v>Koalice</c:v>
                </c:pt>
              </c:strCache>
            </c:strRef>
          </c:cat>
          <c:val>
            <c:numRef>
              <c:f>List1!$D$2:$D$5</c:f>
              <c:numCache>
                <c:formatCode>Vęeobecný</c:formatCode>
                <c:ptCount val="4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36125696"/>
        <c:axId val="36147968"/>
        <c:axId val="0"/>
      </c:bar3DChart>
      <c:catAx>
        <c:axId val="36125696"/>
        <c:scaling>
          <c:orientation val="minMax"/>
        </c:scaling>
        <c:delete val="0"/>
        <c:axPos val="b"/>
        <c:majorTickMark val="out"/>
        <c:minorTickMark val="none"/>
        <c:tickLblPos val="nextTo"/>
        <c:crossAx val="36147968"/>
        <c:crosses val="autoZero"/>
        <c:auto val="1"/>
        <c:lblAlgn val="ctr"/>
        <c:lblOffset val="100"/>
        <c:noMultiLvlLbl val="0"/>
      </c:catAx>
      <c:valAx>
        <c:axId val="36147968"/>
        <c:scaling>
          <c:orientation val="minMax"/>
        </c:scaling>
        <c:delete val="0"/>
        <c:axPos val="l"/>
        <c:majorGridlines/>
        <c:numFmt formatCode="Vęeobecný" sourceLinked="1"/>
        <c:majorTickMark val="out"/>
        <c:minorTickMark val="none"/>
        <c:tickLblPos val="nextTo"/>
        <c:crossAx val="36125696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1. kolo voleb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List1!$A$2:$A$5</c:f>
              <c:strCache>
                <c:ptCount val="3"/>
                <c:pt idx="0">
                  <c:v>kandidát 1</c:v>
                </c:pt>
                <c:pt idx="1">
                  <c:v>kandidát 2</c:v>
                </c:pt>
                <c:pt idx="2">
                  <c:v>kandidát 3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>
                  <c:v>0.45</c:v>
                </c:pt>
                <c:pt idx="1">
                  <c:v>0.3</c:v>
                </c:pt>
                <c:pt idx="2">
                  <c:v>0.1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1</a:t>
            </a:r>
            <a:r>
              <a:rPr lang="cs-CZ" baseline="0" dirty="0" smtClean="0"/>
              <a:t>.kolo</a:t>
            </a:r>
            <a:endParaRPr lang="en-US" dirty="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List1!$A$2:$A$5</c:f>
              <c:strCache>
                <c:ptCount val="3"/>
                <c:pt idx="0">
                  <c:v>kandidát 1</c:v>
                </c:pt>
                <c:pt idx="1">
                  <c:v>kandidát 2</c:v>
                </c:pt>
                <c:pt idx="2">
                  <c:v>kandidát 3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>
                  <c:v>0.4</c:v>
                </c:pt>
                <c:pt idx="1">
                  <c:v>0.25</c:v>
                </c:pt>
                <c:pt idx="2">
                  <c:v>0.35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t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2.kolo</a:t>
            </a:r>
            <a:endParaRPr lang="en-US" dirty="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List1!$A$2:$A$5</c:f>
              <c:strCache>
                <c:ptCount val="2"/>
                <c:pt idx="0">
                  <c:v>kandidát 1</c:v>
                </c:pt>
                <c:pt idx="1">
                  <c:v>kandidát 3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>
                  <c:v>0.6</c:v>
                </c:pt>
                <c:pt idx="1">
                  <c:v>0.4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t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0F3F80-5C14-422D-9281-93D19A4D7ADB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9730B-FD39-4405-A29B-A8C64207A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96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221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99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00270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95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459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53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79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56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16383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360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8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83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2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54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19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59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45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279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35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23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87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329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4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74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64971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47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95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84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09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36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00690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62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86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93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20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05039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703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60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95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89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92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96573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6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35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67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649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39355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257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33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1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66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18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9213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4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34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49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66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9101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46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76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34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86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29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3491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30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56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65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6122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182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03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58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14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12997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525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99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87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39155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87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261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293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20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35683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097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686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46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28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3067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93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863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53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69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10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58019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62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27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27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59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77992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2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336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46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12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56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72944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91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17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72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515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315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396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53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095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33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953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A59321-06A1-4177-8FF9-26D4E7DFB1D5}" type="datetimeFigureOut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3B2A8-01C8-4CF3-A8AF-6349A30F0EBD}" type="slidenum">
              <a:rPr lang="cs-CZ" smtClean="0">
                <a:solidFill>
                  <a:srgbClr val="C66951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C66951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001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VY_32_INOVACE_11_25_ Moc zákonodárná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Žáci si zopakují, co vědí o moci zákonodárné. Dozví se nové informace o systému voleb do poslanecké sněmovny a senátu.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84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MOC ZÁKONODÁRNÁ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65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Zopakujeme si co víme 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 Čechách moc zákonodárnou tvoří?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75656" y="2492896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>
                <a:solidFill>
                  <a:srgbClr val="FF0000"/>
                </a:solidFill>
              </a:rPr>
              <a:t>Poslanci a senátoři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077671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Parlament má dvě komory, které?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43808" y="3903029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>
                <a:solidFill>
                  <a:srgbClr val="FF0000"/>
                </a:solidFill>
              </a:rPr>
              <a:t>Poslaneckou sněmovnu a senát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793362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Kolik členů má parlament?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63888" y="5661247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dirty="0">
                <a:solidFill>
                  <a:srgbClr val="FF0000"/>
                </a:solidFill>
              </a:rPr>
              <a:t>281</a:t>
            </a:r>
          </a:p>
        </p:txBody>
      </p:sp>
    </p:spTree>
    <p:extLst>
      <p:ext uri="{BB962C8B-B14F-4D97-AF65-F5344CB8AC3E}">
        <p14:creationId xmlns:p14="http://schemas.microsoft.com/office/powerpoint/2010/main" val="917627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Vyjmenuj státní symboly ČR.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>
                <a:solidFill>
                  <a:srgbClr val="FF0000"/>
                </a:solidFill>
              </a:rPr>
              <a:t>Státní vlajka, hymna, malý státní znak, velký státní znak, standarta prezidenta, státní pečeť, státní barvy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474586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>
                <a:solidFill>
                  <a:prstClr val="black"/>
                </a:solidFill>
              </a:rPr>
              <a:t>Doplň:</a:t>
            </a:r>
          </a:p>
          <a:p>
            <a:r>
              <a:rPr lang="cs-CZ" sz="3200" dirty="0">
                <a:solidFill>
                  <a:prstClr val="black"/>
                </a:solidFill>
              </a:rPr>
              <a:t>Poslanecká sněmovna má …………. Poslanců volíme je na dobu …………. </a:t>
            </a:r>
          </a:p>
          <a:p>
            <a:r>
              <a:rPr lang="cs-CZ" sz="3200" dirty="0">
                <a:solidFill>
                  <a:prstClr val="black"/>
                </a:solidFill>
              </a:rPr>
              <a:t>jako zástupce volíme ………………</a:t>
            </a:r>
          </a:p>
          <a:p>
            <a:r>
              <a:rPr lang="cs-CZ" sz="3200" dirty="0">
                <a:solidFill>
                  <a:prstClr val="black"/>
                </a:solidFill>
              </a:rPr>
              <a:t>Poslancem můžeš být od …………………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38336" y="3782552"/>
            <a:ext cx="8146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200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13616" y="4293196"/>
            <a:ext cx="864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4 let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139894" y="4816416"/>
            <a:ext cx="270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politickou stranu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90809" y="5339636"/>
            <a:ext cx="1061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21 let</a:t>
            </a:r>
          </a:p>
        </p:txBody>
      </p:sp>
    </p:spTree>
    <p:extLst>
      <p:ext uri="{BB962C8B-B14F-4D97-AF65-F5344CB8AC3E}">
        <p14:creationId xmlns:p14="http://schemas.microsoft.com/office/powerpoint/2010/main" val="35982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4249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>
                <a:solidFill>
                  <a:prstClr val="black"/>
                </a:solidFill>
              </a:rPr>
              <a:t>Doplň: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Senátory volíme na dobu ………………….</a:t>
            </a:r>
          </a:p>
          <a:p>
            <a:r>
              <a:rPr lang="cs-CZ" sz="3200" dirty="0">
                <a:solidFill>
                  <a:prstClr val="black"/>
                </a:solidFill>
              </a:rPr>
              <a:t>V senátu je ……………………. senátorů</a:t>
            </a:r>
          </a:p>
          <a:p>
            <a:r>
              <a:rPr lang="cs-CZ" sz="3200" dirty="0">
                <a:solidFill>
                  <a:prstClr val="black"/>
                </a:solidFill>
              </a:rPr>
              <a:t>Při volbách volíme ………………………</a:t>
            </a:r>
          </a:p>
          <a:p>
            <a:r>
              <a:rPr lang="cs-CZ" sz="3200" dirty="0">
                <a:solidFill>
                  <a:prstClr val="black"/>
                </a:solidFill>
              </a:rPr>
              <a:t>Senátorem může být od …………………….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Hlavním úkolem zákonodárců je?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220072" y="1412776"/>
            <a:ext cx="864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6 let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74379" y="1969676"/>
            <a:ext cx="5906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81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64990" y="2492896"/>
            <a:ext cx="343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konkrétního zástupce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115074" y="3016116"/>
            <a:ext cx="1074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40 let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779912" y="4941168"/>
            <a:ext cx="3967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sym typeface="Wingdings"/>
              </a:rPr>
              <a:t>vytváří a schvalují zákony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858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Systém voleb do poslanecké sněmovny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Jak víme, poslance volíme jednou za čtyři roky ve svobodných volbách.</a:t>
            </a:r>
          </a:p>
          <a:p>
            <a:r>
              <a:rPr lang="cs-CZ" sz="2800" dirty="0">
                <a:solidFill>
                  <a:prstClr val="black"/>
                </a:solidFill>
              </a:rPr>
              <a:t>Volíme stranu jako zástupce.</a:t>
            </a: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527993070"/>
              </p:ext>
            </p:extLst>
          </p:nvPr>
        </p:nvGraphicFramePr>
        <p:xfrm>
          <a:off x="3635895" y="2790062"/>
          <a:ext cx="5507233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2996952"/>
            <a:ext cx="31683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Volby jsou vedeny poměrovým systémem.</a:t>
            </a:r>
          </a:p>
          <a:p>
            <a:r>
              <a:rPr lang="cs-CZ" sz="2800" dirty="0">
                <a:solidFill>
                  <a:prstClr val="black"/>
                </a:solidFill>
              </a:rPr>
              <a:t>Počet křesel závisí na vzájemném poměru hlasů zvolených stran.</a:t>
            </a:r>
          </a:p>
        </p:txBody>
      </p:sp>
    </p:spTree>
    <p:extLst>
      <p:ext uri="{BB962C8B-B14F-4D97-AF65-F5344CB8AC3E}">
        <p14:creationId xmlns:p14="http://schemas.microsoft.com/office/powerpoint/2010/main" val="221351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 voleb do senátu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129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Senátory volíme jednou za 6 let.</a:t>
            </a:r>
          </a:p>
          <a:p>
            <a:r>
              <a:rPr lang="cs-CZ" sz="2800" dirty="0">
                <a:solidFill>
                  <a:prstClr val="black"/>
                </a:solidFill>
              </a:rPr>
              <a:t>Volíme konkrétního kandidáta.</a:t>
            </a:r>
          </a:p>
          <a:p>
            <a:r>
              <a:rPr lang="cs-CZ" sz="2800" dirty="0">
                <a:solidFill>
                  <a:prstClr val="black"/>
                </a:solidFill>
              </a:rPr>
              <a:t>Senátorem se stává kandidát, který získá nadpoloviční většinu hlasů.</a:t>
            </a:r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2533078552"/>
              </p:ext>
            </p:extLst>
          </p:nvPr>
        </p:nvGraphicFramePr>
        <p:xfrm>
          <a:off x="225593" y="3789040"/>
          <a:ext cx="3914537" cy="2592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08004" y="4293096"/>
            <a:ext cx="42124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Zvolen byl kandidát číslo 1, s nadpoloviční většinou hlasů 53%.</a:t>
            </a:r>
          </a:p>
        </p:txBody>
      </p:sp>
    </p:spTree>
    <p:extLst>
      <p:ext uri="{BB962C8B-B14F-4D97-AF65-F5344CB8AC3E}">
        <p14:creationId xmlns:p14="http://schemas.microsoft.com/office/powerpoint/2010/main" val="349195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Kola voleb</a:t>
            </a:r>
            <a:endParaRPr lang="cs-CZ" dirty="0"/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1307284088"/>
              </p:ext>
            </p:extLst>
          </p:nvPr>
        </p:nvGraphicFramePr>
        <p:xfrm>
          <a:off x="467544" y="1412776"/>
          <a:ext cx="3912096" cy="2520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572000" y="1412776"/>
            <a:ext cx="4392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 prvním kole nebyl zvolen žádný kandidát.</a:t>
            </a:r>
          </a:p>
          <a:p>
            <a:r>
              <a:rPr lang="cs-CZ" sz="2800" dirty="0">
                <a:solidFill>
                  <a:prstClr val="black"/>
                </a:solidFill>
              </a:rPr>
              <a:t>Do druhého kola postupuje kandidát  1 a 3. </a:t>
            </a:r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422904868"/>
              </p:ext>
            </p:extLst>
          </p:nvPr>
        </p:nvGraphicFramePr>
        <p:xfrm>
          <a:off x="395536" y="4149080"/>
          <a:ext cx="3768080" cy="25360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716016" y="4437112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Volby vyhrává kandidát číslo 1</a:t>
            </a:r>
          </a:p>
        </p:txBody>
      </p:sp>
    </p:spTree>
    <p:extLst>
      <p:ext uri="{BB962C8B-B14F-4D97-AF65-F5344CB8AC3E}">
        <p14:creationId xmlns:p14="http://schemas.microsoft.com/office/powerpoint/2010/main" val="242155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129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prstClr val="black"/>
                </a:solidFill>
              </a:rPr>
              <a:t>MANDÁT: </a:t>
            </a:r>
            <a:r>
              <a:rPr lang="cs-CZ" sz="2800" dirty="0">
                <a:solidFill>
                  <a:prstClr val="black"/>
                </a:solidFill>
              </a:rPr>
              <a:t>pověření k zastupování volebního obvodu, či kraje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>
                <a:solidFill>
                  <a:prstClr val="black"/>
                </a:solidFill>
              </a:rPr>
              <a:t>POSLANECKÁ IMUNITA: </a:t>
            </a:r>
            <a:r>
              <a:rPr lang="cs-CZ" sz="2800" dirty="0">
                <a:solidFill>
                  <a:prstClr val="black"/>
                </a:solidFill>
              </a:rPr>
              <a:t>překážka v trestním postihu, poslance, či senátora nemůžeme postihnout za jejich hlasování. Mohou být stíháni pouze v případě, že k tomu dala souhlas jeho komora.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>
                <a:solidFill>
                  <a:prstClr val="black"/>
                </a:solidFill>
              </a:rPr>
              <a:t>NOVELIZACE:  </a:t>
            </a:r>
            <a:r>
              <a:rPr lang="cs-CZ" sz="2800" dirty="0">
                <a:solidFill>
                  <a:prstClr val="black"/>
                </a:solidFill>
              </a:rPr>
              <a:t>pozměňování, doplňování stávajících právních předpisů</a:t>
            </a:r>
          </a:p>
        </p:txBody>
      </p:sp>
    </p:spTree>
    <p:extLst>
      <p:ext uri="{BB962C8B-B14F-4D97-AF65-F5344CB8AC3E}">
        <p14:creationId xmlns:p14="http://schemas.microsoft.com/office/powerpoint/2010/main" val="198349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</a:t>
            </a:r>
            <a:r>
              <a:rPr lang="cs-CZ" sz="2400" dirty="0" err="1">
                <a:solidFill>
                  <a:prstClr val="black"/>
                </a:solidFill>
              </a:rPr>
              <a:t>D.,a</a:t>
            </a:r>
            <a:r>
              <a:rPr lang="cs-CZ" sz="24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dne 5.4.2012</a:t>
            </a:r>
          </a:p>
          <a:p>
            <a:r>
              <a:rPr lang="cs-CZ" sz="2400" i="1"/>
              <a:t>DUM 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2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441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Cesta</vt:lpstr>
      <vt:lpstr>1_Motiv systému Office</vt:lpstr>
      <vt:lpstr>1_Cesta</vt:lpstr>
      <vt:lpstr>2_Cesta</vt:lpstr>
      <vt:lpstr>3_Cesta</vt:lpstr>
      <vt:lpstr>4_Cesta</vt:lpstr>
      <vt:lpstr>5_Cesta</vt:lpstr>
      <vt:lpstr>6_Cesta</vt:lpstr>
      <vt:lpstr>7_Cesta</vt:lpstr>
      <vt:lpstr>8_Cesta</vt:lpstr>
      <vt:lpstr>Název školy: ZŠ Klášterec nad Ohří, Krátká 676 Autor: Mgr. Veronika Kubincová Název materiálu: VY_32_INOVACE_11_25_ Moc zákonodárná Číslo projektu: CZ.1.07/1.4.00/21.1115  </vt:lpstr>
      <vt:lpstr>Státní moc</vt:lpstr>
      <vt:lpstr>Zopakujeme si co víme …</vt:lpstr>
      <vt:lpstr>Prezentace aplikace PowerPoint</vt:lpstr>
      <vt:lpstr>Prezentace aplikace PowerPoint</vt:lpstr>
      <vt:lpstr>Systém voleb do poslanecké sněmovny</vt:lpstr>
      <vt:lpstr>Systém voleb do senátu</vt:lpstr>
      <vt:lpstr>2. Kola voleb</vt:lpstr>
      <vt:lpstr>pojmy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VY_32_INOVACE_11_25_ Moc zákonodárná Číslo projektu: CZ.1.07/1.4.00/21.1115  </dc:title>
  <dc:creator>Kabinet</dc:creator>
  <cp:lastModifiedBy>Kabinet</cp:lastModifiedBy>
  <cp:revision>2</cp:revision>
  <dcterms:created xsi:type="dcterms:W3CDTF">2012-04-04T23:13:50Z</dcterms:created>
  <dcterms:modified xsi:type="dcterms:W3CDTF">2012-06-03T19:54:49Z</dcterms:modified>
</cp:coreProperties>
</file>