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</p:sldMasterIdLst>
  <p:notesMasterIdLst>
    <p:notesMasterId r:id="rId21"/>
  </p:notesMasterIdLst>
  <p:sldIdLst>
    <p:sldId id="258" r:id="rId11"/>
    <p:sldId id="257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viewProps" Target="view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6930A3-6862-4D48-81D0-2FE451AA969C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DFEB6C-1012-4E86-9715-BAA9BD5B46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97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0172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836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F4E7ED"/>
                </a:solidFill>
              </a:rPr>
              <a:pPr/>
              <a:t>3.6.2012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1365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7893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22716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646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064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2937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119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752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408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63710E-05A5-4795-A0FC-5CA55AF82B0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FA5598-9955-4B5C-B517-DBC6170FC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019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3F277F-0426-439D-A05D-7CB96CAC904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2478068-D87E-43F2-9E0C-827FA429F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42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446581-D2C7-4CF2-A25C-851A2FB4809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58D996-FDB6-438A-B3B7-C77EE919F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692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6EBBE01-BB98-434D-9C66-5F06EDDEA0A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261A9F-A29D-479D-8486-5A4ACFD0B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2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DB1AA3-0F34-479F-8F58-C3E3D5122F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1FC637-2B89-43EE-BF35-E28ECCCD5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001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AA9EE0-AE07-404D-AEFF-600F6357554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1240BF0-25CE-43B2-9DB8-92FCA0FBB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825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34EC95-1C21-49A6-88DD-52C0ED3CF88F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B932B5-ACED-4F00-994A-13E895412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456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6E86FA-F7F5-4CC1-8645-3CF0FD84F57B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2D200F-5A80-422A-BC22-71A1B23ED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6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3DA675-1A6B-42A5-946D-0AB564FD95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E801C5-4259-4B51-8DF3-746AF58BF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05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ADEFA02-511B-4ECD-9EAD-4768BABB466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11B04A0-FD1A-49D1-B681-39F5FC8BB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85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C624D35-3E44-467D-A8B3-D145CBB091B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396F6EA-7514-4C40-A321-67989D437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298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98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7081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F4E7ED"/>
                </a:solidFill>
              </a:rPr>
              <a:pPr/>
              <a:t>3.6.2012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052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746548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784206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5097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3375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6815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7612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8907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86424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444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34753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F4E7ED"/>
                </a:solidFill>
              </a:rPr>
              <a:pPr/>
              <a:t>3.6.2012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3841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862204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8703702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1751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2372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2750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0316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83487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1769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4636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66999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F4E7ED"/>
                </a:solidFill>
              </a:rPr>
              <a:pPr/>
              <a:t>3.6.2012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34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174253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37711172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51018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19189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0921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78390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530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26149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2302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2337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F4E7ED"/>
                </a:solidFill>
              </a:rPr>
              <a:pPr/>
              <a:t>3.6.2012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625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7897820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75686458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16806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38337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3490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96698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97823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54050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5502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45416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F4E7ED"/>
                </a:solidFill>
              </a:rPr>
              <a:pPr/>
              <a:t>3.6.2012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3114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2261532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86959187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1447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61700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344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69621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60115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0710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8374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97745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F4E7ED"/>
                </a:solidFill>
              </a:rPr>
              <a:pPr/>
              <a:t>3.6.2012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4622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0175145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46151183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61268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49726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7302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67405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18778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48423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8970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851691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F4E7ED"/>
                </a:solidFill>
              </a:rPr>
              <a:pPr/>
              <a:t>3.6.2012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025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1546046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195611760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367050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430488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1936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740278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133665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164846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69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082774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F4E7ED"/>
                </a:solidFill>
              </a:rPr>
              <a:pPr/>
              <a:t>3.6.2012</a:t>
            </a:fld>
            <a:endParaRPr lang="cs-CZ">
              <a:solidFill>
                <a:srgbClr val="F4E7E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4E7E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9427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15047463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3429391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63369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087734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2282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13F9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79987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02547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171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855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D0864FD1-8375-4491-BB72-313B853C27E8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70F5BEF-7A27-4B1F-A6A6-96A6EDC88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910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35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041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512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06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392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343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477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AC3B36-DDB1-4794-9BB7-4254EA8B4314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CAC7670-2BAF-4C3C-B192-8AEA8E3A79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65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psv.cz/" TargetMode="External"/><Relationship Id="rId1" Type="http://schemas.openxmlformats.org/officeDocument/2006/relationships/slideLayout" Target="../slideLayouts/slideLayout7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VY_32_INOVACE_12_25_ Moc výkonná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K výkladu a seznámení s látkou. Žáci si zopakují, co vědí o moci výkonné. Seznámí se s pravomocemi prezidenta, vládou a ministerstvy. 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247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MOC VÝKONNÁ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6961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Autofit/>
          </a:bodyPr>
          <a:lstStyle/>
          <a:p>
            <a:r>
              <a:rPr lang="cs-CZ" sz="4400" b="1" i="1" u="sng" dirty="0" smtClean="0"/>
              <a:t>Zopakujeme si</a:t>
            </a:r>
            <a:endParaRPr lang="cs-CZ" sz="44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Kdo v ČR tvoří moc výkonnou?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527188" y="1853535"/>
            <a:ext cx="30748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prezident a vláda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5276" y="2477436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Vládu tvoří?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80996" y="3337828"/>
            <a:ext cx="72234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premiér, místopředsedové vlády a ministři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4230394"/>
            <a:ext cx="79415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Jak dlouhé je funkční období prezidenta?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44208" y="5029045"/>
            <a:ext cx="917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5 let</a:t>
            </a:r>
          </a:p>
        </p:txBody>
      </p:sp>
    </p:spTree>
    <p:extLst>
      <p:ext uri="{BB962C8B-B14F-4D97-AF65-F5344CB8AC3E}">
        <p14:creationId xmlns:p14="http://schemas.microsoft.com/office/powerpoint/2010/main" val="913618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778098"/>
          </a:xfrm>
        </p:spPr>
        <p:txBody>
          <a:bodyPr>
            <a:noAutofit/>
          </a:bodyPr>
          <a:lstStyle/>
          <a:p>
            <a:r>
              <a:rPr lang="cs-CZ" sz="4000" b="1" i="1" u="sng" dirty="0" smtClean="0"/>
              <a:t>Vzpomeneš si na prezidenty?</a:t>
            </a:r>
            <a:endParaRPr lang="cs-CZ" sz="4000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Pomohou Ti jejich iniciály.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2060848"/>
            <a:ext cx="15121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T.G.M.</a:t>
            </a:r>
          </a:p>
          <a:p>
            <a:r>
              <a:rPr lang="cs-CZ" sz="2800" dirty="0">
                <a:solidFill>
                  <a:prstClr val="black"/>
                </a:solidFill>
              </a:rPr>
              <a:t>E.B.</a:t>
            </a:r>
          </a:p>
          <a:p>
            <a:r>
              <a:rPr lang="cs-CZ" sz="2800" dirty="0">
                <a:solidFill>
                  <a:prstClr val="black"/>
                </a:solidFill>
              </a:rPr>
              <a:t>E.H.</a:t>
            </a:r>
          </a:p>
          <a:p>
            <a:r>
              <a:rPr lang="cs-CZ" sz="2800" dirty="0">
                <a:solidFill>
                  <a:prstClr val="black"/>
                </a:solidFill>
              </a:rPr>
              <a:t>K.G.</a:t>
            </a:r>
          </a:p>
          <a:p>
            <a:r>
              <a:rPr lang="cs-CZ" sz="2800" dirty="0">
                <a:solidFill>
                  <a:prstClr val="black"/>
                </a:solidFill>
              </a:rPr>
              <a:t>A.Z.</a:t>
            </a:r>
          </a:p>
          <a:p>
            <a:r>
              <a:rPr lang="cs-CZ" sz="2800" dirty="0">
                <a:solidFill>
                  <a:prstClr val="black"/>
                </a:solidFill>
              </a:rPr>
              <a:t>A.N.</a:t>
            </a:r>
          </a:p>
          <a:p>
            <a:r>
              <a:rPr lang="cs-CZ" sz="2800" dirty="0">
                <a:solidFill>
                  <a:prstClr val="black"/>
                </a:solidFill>
              </a:rPr>
              <a:t>L.S.</a:t>
            </a:r>
          </a:p>
          <a:p>
            <a:r>
              <a:rPr lang="cs-CZ" sz="2800" dirty="0">
                <a:solidFill>
                  <a:prstClr val="black"/>
                </a:solidFill>
              </a:rPr>
              <a:t>G.H.</a:t>
            </a:r>
          </a:p>
          <a:p>
            <a:r>
              <a:rPr lang="cs-CZ" sz="2800" dirty="0">
                <a:solidFill>
                  <a:prstClr val="black"/>
                </a:solidFill>
              </a:rPr>
              <a:t>V.H.</a:t>
            </a:r>
          </a:p>
          <a:p>
            <a:r>
              <a:rPr lang="cs-CZ" sz="2800" dirty="0">
                <a:solidFill>
                  <a:prstClr val="black"/>
                </a:solidFill>
              </a:rPr>
              <a:t>V.K.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11760" y="2060848"/>
            <a:ext cx="54726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T. G. Masaryk</a:t>
            </a:r>
          </a:p>
          <a:p>
            <a:r>
              <a:rPr lang="cs-CZ" sz="2800" dirty="0">
                <a:solidFill>
                  <a:prstClr val="black"/>
                </a:solidFill>
              </a:rPr>
              <a:t>Edvard Beneš</a:t>
            </a:r>
          </a:p>
          <a:p>
            <a:r>
              <a:rPr lang="cs-CZ" sz="2800" dirty="0">
                <a:solidFill>
                  <a:prstClr val="black"/>
                </a:solidFill>
              </a:rPr>
              <a:t>Emil Hácha</a:t>
            </a:r>
          </a:p>
          <a:p>
            <a:r>
              <a:rPr lang="cs-CZ" sz="2800" dirty="0">
                <a:solidFill>
                  <a:prstClr val="black"/>
                </a:solidFill>
              </a:rPr>
              <a:t>Klement Gottwald</a:t>
            </a:r>
          </a:p>
          <a:p>
            <a:r>
              <a:rPr lang="cs-CZ" sz="2800" dirty="0">
                <a:solidFill>
                  <a:prstClr val="black"/>
                </a:solidFill>
              </a:rPr>
              <a:t>Antonín Zápotocký</a:t>
            </a:r>
          </a:p>
          <a:p>
            <a:r>
              <a:rPr lang="cs-CZ" sz="2800" dirty="0">
                <a:solidFill>
                  <a:prstClr val="black"/>
                </a:solidFill>
              </a:rPr>
              <a:t>Antonín Novotný</a:t>
            </a:r>
          </a:p>
          <a:p>
            <a:r>
              <a:rPr lang="cs-CZ" sz="2800" dirty="0">
                <a:solidFill>
                  <a:prstClr val="black"/>
                </a:solidFill>
              </a:rPr>
              <a:t>Ludvík Svoboda</a:t>
            </a:r>
          </a:p>
          <a:p>
            <a:r>
              <a:rPr lang="cs-CZ" sz="2800" dirty="0">
                <a:solidFill>
                  <a:prstClr val="black"/>
                </a:solidFill>
              </a:rPr>
              <a:t>Gustav Husák</a:t>
            </a:r>
          </a:p>
          <a:p>
            <a:r>
              <a:rPr lang="cs-CZ" sz="2800" dirty="0">
                <a:solidFill>
                  <a:prstClr val="black"/>
                </a:solidFill>
              </a:rPr>
              <a:t>Václav Havel</a:t>
            </a:r>
          </a:p>
          <a:p>
            <a:r>
              <a:rPr lang="cs-CZ" sz="2800" dirty="0">
                <a:solidFill>
                  <a:prstClr val="black"/>
                </a:solidFill>
              </a:rPr>
              <a:t>Václav Klaus</a:t>
            </a:r>
          </a:p>
        </p:txBody>
      </p:sp>
    </p:spTree>
    <p:extLst>
      <p:ext uri="{BB962C8B-B14F-4D97-AF65-F5344CB8AC3E}">
        <p14:creationId xmlns:p14="http://schemas.microsoft.com/office/powerpoint/2010/main" val="1323393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vláda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Vláda je vrcholným orgánem moci výkonné.</a:t>
            </a:r>
          </a:p>
          <a:p>
            <a:r>
              <a:rPr lang="cs-CZ" sz="3200" dirty="0">
                <a:solidFill>
                  <a:prstClr val="black"/>
                </a:solidFill>
              </a:rPr>
              <a:t>Vláda řídí Českou republiku.</a:t>
            </a:r>
          </a:p>
          <a:p>
            <a:r>
              <a:rPr lang="cs-CZ" sz="3200" dirty="0">
                <a:solidFill>
                  <a:prstClr val="black"/>
                </a:solidFill>
              </a:rPr>
              <a:t>Skládá se z:</a:t>
            </a:r>
          </a:p>
          <a:p>
            <a:pPr marL="457200" indent="-457200">
              <a:buFontTx/>
              <a:buChar char="-"/>
            </a:pPr>
            <a:r>
              <a:rPr lang="cs-CZ" sz="3200" dirty="0">
                <a:solidFill>
                  <a:prstClr val="black"/>
                </a:solidFill>
              </a:rPr>
              <a:t>Předsedy vlády (premiér)</a:t>
            </a:r>
          </a:p>
          <a:p>
            <a:pPr marL="457200" indent="-457200">
              <a:buFontTx/>
              <a:buChar char="-"/>
            </a:pPr>
            <a:r>
              <a:rPr lang="cs-CZ" sz="3200" dirty="0">
                <a:solidFill>
                  <a:prstClr val="black"/>
                </a:solidFill>
              </a:rPr>
              <a:t>Místopředsedů vlády</a:t>
            </a:r>
          </a:p>
          <a:p>
            <a:pPr marL="457200" indent="-457200">
              <a:buFontTx/>
              <a:buChar char="-"/>
            </a:pPr>
            <a:r>
              <a:rPr lang="cs-CZ" sz="3200" dirty="0">
                <a:solidFill>
                  <a:prstClr val="black"/>
                </a:solidFill>
              </a:rPr>
              <a:t>Jednotlivých ministrů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Ministři řídí jednotlivá ministerstva.</a:t>
            </a:r>
          </a:p>
        </p:txBody>
      </p:sp>
    </p:spTree>
    <p:extLst>
      <p:ext uri="{BB962C8B-B14F-4D97-AF65-F5344CB8AC3E}">
        <p14:creationId xmlns:p14="http://schemas.microsoft.com/office/powerpoint/2010/main" val="340962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Dokážeš podle obrázků vyjmenovat ministerstva?</a:t>
            </a:r>
          </a:p>
        </p:txBody>
      </p:sp>
      <p:pic>
        <p:nvPicPr>
          <p:cNvPr id="1026" name="Picture 2" descr="C:\Users\Kabinet\AppData\Local\Temp\MP9004100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343" y="2949397"/>
            <a:ext cx="124874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binet\AppData\Local\Temp\MP90040179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159" y="3645024"/>
            <a:ext cx="1772539" cy="261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binet\AppData\Local\Temp\MP90028984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933" y="5073730"/>
            <a:ext cx="2382219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binet\AppData\Local\Temp\MP90043931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253" y="1572422"/>
            <a:ext cx="260344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abinet\AppData\Local\Temp\MP90042652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029" y="787730"/>
            <a:ext cx="2627025" cy="175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binet\AppData\Local\Temp\MP90038596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77" y="987535"/>
            <a:ext cx="2069976" cy="289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binet\AppData\Local\Temp\MP900399275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77" y="4293096"/>
            <a:ext cx="261029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42941" y="1203090"/>
            <a:ext cx="1391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M. obrany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6316" y="3220840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m. práce a sociálních věcí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6316" y="6415591"/>
            <a:ext cx="1449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m. kultury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781433" y="6269427"/>
            <a:ext cx="2175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m. spravedlnosti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957029" y="2436518"/>
            <a:ext cx="1529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m. dopravy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92091" y="3429000"/>
            <a:ext cx="10757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m. zdravotnictví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516216" y="6459586"/>
            <a:ext cx="12811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m. vnitra</a:t>
            </a:r>
          </a:p>
        </p:txBody>
      </p:sp>
    </p:spTree>
    <p:extLst>
      <p:ext uri="{BB962C8B-B14F-4D97-AF65-F5344CB8AC3E}">
        <p14:creationId xmlns:p14="http://schemas.microsoft.com/office/powerpoint/2010/main" val="31877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ministerstva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799288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Ministerstvo pro místní rozvoj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životního prostředí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práce a sociálních věcí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vnitra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zahraničních věcí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obrany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průmyslu a obchodu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zdravotnictví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spravedlnosti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financí</a:t>
            </a:r>
            <a:endParaRPr lang="cs-CZ" sz="2400" dirty="0">
              <a:solidFill>
                <a:prstClr val="black"/>
              </a:solidFill>
              <a:hlinkClick r:id="rId2"/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Ministerstvo školství, mládeže a tělovýchovy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dopravy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zemědělství</a:t>
            </a:r>
          </a:p>
          <a:p>
            <a:r>
              <a:rPr lang="cs-CZ" sz="2400" dirty="0">
                <a:solidFill>
                  <a:prstClr val="black"/>
                </a:solidFill>
              </a:rPr>
              <a:t>Ministerstvo kultury</a:t>
            </a:r>
          </a:p>
        </p:txBody>
      </p:sp>
    </p:spTree>
    <p:extLst>
      <p:ext uri="{BB962C8B-B14F-4D97-AF65-F5344CB8AC3E}">
        <p14:creationId xmlns:p14="http://schemas.microsoft.com/office/powerpoint/2010/main" val="3390974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prezident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 Z výkonu své funkce není nikomu odpovědný.</a:t>
            </a:r>
          </a:p>
          <a:p>
            <a:r>
              <a:rPr lang="cs-CZ" sz="2800" dirty="0">
                <a:solidFill>
                  <a:prstClr val="black"/>
                </a:solidFill>
              </a:rPr>
              <a:t>Volen na dobu 5 let.</a:t>
            </a:r>
          </a:p>
          <a:p>
            <a:r>
              <a:rPr lang="cs-CZ" sz="2800" dirty="0">
                <a:solidFill>
                  <a:prstClr val="black"/>
                </a:solidFill>
              </a:rPr>
              <a:t>Funkce prezidenta:</a:t>
            </a:r>
          </a:p>
          <a:p>
            <a:pPr marL="457200" indent="-457200">
              <a:buFontTx/>
              <a:buChar char="-"/>
            </a:pPr>
            <a:r>
              <a:rPr lang="cs-CZ" sz="2800" dirty="0">
                <a:solidFill>
                  <a:prstClr val="black"/>
                </a:solidFill>
              </a:rPr>
              <a:t>Jmenuje předsedu vlády, soudce</a:t>
            </a:r>
          </a:p>
          <a:p>
            <a:pPr marL="457200" indent="-457200">
              <a:buFontTx/>
              <a:buChar char="-"/>
            </a:pPr>
            <a:r>
              <a:rPr lang="cs-CZ" sz="2800" dirty="0">
                <a:solidFill>
                  <a:prstClr val="black"/>
                </a:solidFill>
              </a:rPr>
              <a:t>Vrchním velitelem vojsk</a:t>
            </a:r>
          </a:p>
          <a:p>
            <a:pPr marL="457200" indent="-457200">
              <a:buFontTx/>
              <a:buChar char="-"/>
            </a:pPr>
            <a:r>
              <a:rPr lang="cs-CZ" sz="2800" dirty="0">
                <a:solidFill>
                  <a:prstClr val="black"/>
                </a:solidFill>
              </a:rPr>
              <a:t>Zastupuje stát</a:t>
            </a:r>
          </a:p>
          <a:p>
            <a:pPr marL="457200" indent="-457200">
              <a:buFontTx/>
              <a:buChar char="-"/>
            </a:pPr>
            <a:r>
              <a:rPr lang="cs-CZ" sz="2800" dirty="0">
                <a:solidFill>
                  <a:prstClr val="black"/>
                </a:solidFill>
              </a:rPr>
              <a:t>Uděluje amnestie</a:t>
            </a:r>
          </a:p>
          <a:p>
            <a:pPr marL="457200" indent="-457200">
              <a:buFontTx/>
              <a:buChar char="-"/>
            </a:pPr>
            <a:r>
              <a:rPr lang="cs-CZ" sz="2800" dirty="0">
                <a:solidFill>
                  <a:prstClr val="black"/>
                </a:solidFill>
              </a:rPr>
              <a:t>Propůjčuje státní vyznamenání</a:t>
            </a:r>
          </a:p>
          <a:p>
            <a:pPr marL="457200" indent="-457200">
              <a:buFontTx/>
              <a:buChar char="-"/>
            </a:pPr>
            <a:r>
              <a:rPr lang="cs-CZ" sz="2800" dirty="0">
                <a:solidFill>
                  <a:prstClr val="black"/>
                </a:solidFill>
              </a:rPr>
              <a:t>Sjednává mezinárodní smlouvy …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5229200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>
                <a:solidFill>
                  <a:srgbClr val="B13F9A">
                    <a:lumMod val="75000"/>
                  </a:srgbClr>
                </a:solidFill>
              </a:rPr>
              <a:t>V případě úmrtí, či vážného onemocnění prezidenta přecházejí jeho funkce mezi předsedu vlády, poslanecké sněmovny a senátu</a:t>
            </a:r>
          </a:p>
        </p:txBody>
      </p:sp>
    </p:spTree>
    <p:extLst>
      <p:ext uri="{BB962C8B-B14F-4D97-AF65-F5344CB8AC3E}">
        <p14:creationId xmlns:p14="http://schemas.microsoft.com/office/powerpoint/2010/main" val="2628665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Pojmy: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>
                <a:solidFill>
                  <a:srgbClr val="B13F9A">
                    <a:lumMod val="75000"/>
                  </a:srgbClr>
                </a:solidFill>
              </a:rPr>
              <a:t>Demise: </a:t>
            </a:r>
            <a:r>
              <a:rPr lang="cs-CZ" sz="2800" dirty="0">
                <a:solidFill>
                  <a:prstClr val="black"/>
                </a:solidFill>
              </a:rPr>
              <a:t>zřeknutí se vykonávaného úřadu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b="1" i="1" u="sng" dirty="0">
                <a:solidFill>
                  <a:srgbClr val="B13F9A">
                    <a:lumMod val="75000"/>
                  </a:srgbClr>
                </a:solidFill>
              </a:rPr>
              <a:t>Legislativa: </a:t>
            </a:r>
            <a:r>
              <a:rPr lang="cs-CZ" sz="2800" dirty="0">
                <a:solidFill>
                  <a:prstClr val="black"/>
                </a:solidFill>
              </a:rPr>
              <a:t>moc zákonodárná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b="1" i="1" u="sng" dirty="0">
                <a:solidFill>
                  <a:srgbClr val="B13F9A">
                    <a:lumMod val="75000"/>
                  </a:srgbClr>
                </a:solidFill>
              </a:rPr>
              <a:t>Exekutiva: </a:t>
            </a:r>
            <a:r>
              <a:rPr lang="cs-CZ" sz="2800" dirty="0">
                <a:solidFill>
                  <a:prstClr val="black"/>
                </a:solidFill>
              </a:rPr>
              <a:t>moc výkonná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b="1" i="1" u="sng" dirty="0">
                <a:solidFill>
                  <a:srgbClr val="B13F9A">
                    <a:lumMod val="75000"/>
                  </a:srgbClr>
                </a:solidFill>
              </a:rPr>
              <a:t>Justice: </a:t>
            </a:r>
            <a:r>
              <a:rPr lang="cs-CZ" sz="2800" dirty="0">
                <a:solidFill>
                  <a:prstClr val="black"/>
                </a:solidFill>
              </a:rPr>
              <a:t>moc soudní</a:t>
            </a:r>
          </a:p>
          <a:p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35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68952" cy="850106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Použitá literatura a odkazy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42493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200" dirty="0">
                <a:solidFill>
                  <a:prstClr val="black"/>
                </a:solidFill>
              </a:rPr>
              <a:t> JANOŠKOVÁ, </a:t>
            </a:r>
            <a:r>
              <a:rPr lang="cs-CZ" sz="2200" dirty="0" err="1">
                <a:solidFill>
                  <a:prstClr val="black"/>
                </a:solidFill>
              </a:rPr>
              <a:t>D.,a</a:t>
            </a:r>
            <a:r>
              <a:rPr lang="cs-CZ" sz="2200" dirty="0">
                <a:solidFill>
                  <a:prstClr val="black"/>
                </a:solidFill>
              </a:rPr>
              <a:t> kol. autorů. Občanská výchova 8, Rodinná výchova 8, učebnice pro základní školy a víceletá gymnázia. 1st </a:t>
            </a:r>
            <a:r>
              <a:rPr lang="cs-CZ" sz="2200" dirty="0" err="1">
                <a:solidFill>
                  <a:prstClr val="black"/>
                </a:solidFill>
              </a:rPr>
              <a:t>ed</a:t>
            </a:r>
            <a:r>
              <a:rPr lang="cs-CZ" sz="2200" dirty="0">
                <a:solidFill>
                  <a:prstClr val="black"/>
                </a:solidFill>
              </a:rPr>
              <a:t>. Plzeň: Fraus, 2005. ISBN 80-7238-393-0.</a:t>
            </a:r>
          </a:p>
          <a:p>
            <a:endParaRPr lang="cs-CZ" sz="2200" dirty="0">
              <a:solidFill>
                <a:prstClr val="black"/>
              </a:solidFill>
            </a:endParaRPr>
          </a:p>
          <a:p>
            <a:r>
              <a:rPr lang="cs-CZ" sz="2200" dirty="0">
                <a:solidFill>
                  <a:prstClr val="black"/>
                </a:solidFill>
              </a:rPr>
              <a:t>JANOŠKOVÁ, D., ONDRÁČKOVÁ, M.,ČABALOVÁ,D. Občanská výchova 8, Rodinná výchova 8, příručka pro učitele. 1st </a:t>
            </a:r>
            <a:r>
              <a:rPr lang="cs-CZ" sz="2200" dirty="0" err="1">
                <a:solidFill>
                  <a:prstClr val="black"/>
                </a:solidFill>
              </a:rPr>
              <a:t>ed</a:t>
            </a:r>
            <a:r>
              <a:rPr lang="cs-CZ" sz="2200" dirty="0">
                <a:solidFill>
                  <a:prstClr val="black"/>
                </a:solidFill>
              </a:rPr>
              <a:t>. Plzeň: Fraus, 2005. ISBN 80-7238-394-9.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i="1" dirty="0"/>
              <a:t>Citováno </a:t>
            </a:r>
            <a:r>
              <a:rPr lang="cs-CZ" sz="2400" i="1"/>
              <a:t>dne </a:t>
            </a:r>
            <a:r>
              <a:rPr lang="cs-CZ" sz="2400" i="1" smtClean="0"/>
              <a:t>6.4.2012</a:t>
            </a:r>
            <a:endParaRPr lang="cs-CZ" sz="2400" i="1" dirty="0"/>
          </a:p>
          <a:p>
            <a:r>
              <a:rPr lang="cs-CZ" sz="2400" i="1" dirty="0"/>
              <a:t>DUM uložen na- http://dumy.cz/materialy/prehled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62140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8_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418</Words>
  <Application>Microsoft Office PowerPoint</Application>
  <PresentationFormat>Předvádění na obrazovce (4:3)</PresentationFormat>
  <Paragraphs>93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10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Arkýř</vt:lpstr>
      <vt:lpstr>1_Motiv systému Office</vt:lpstr>
      <vt:lpstr>1_Arkýř</vt:lpstr>
      <vt:lpstr>2_Arkýř</vt:lpstr>
      <vt:lpstr>3_Arkýř</vt:lpstr>
      <vt:lpstr>4_Arkýř</vt:lpstr>
      <vt:lpstr>5_Arkýř</vt:lpstr>
      <vt:lpstr>6_Arkýř</vt:lpstr>
      <vt:lpstr>7_Arkýř</vt:lpstr>
      <vt:lpstr>8_Arkýř</vt:lpstr>
      <vt:lpstr>Název školy: ZŠ Klášterec nad Ohří, Krátká 676 Autor: Mgr. Veronika Kubincová Název materiálu: VY_32_INOVACE_12_25_ Moc výkonná Číslo projektu: CZ.1.07/1.4.00/21.1115  </vt:lpstr>
      <vt:lpstr>Státní moc</vt:lpstr>
      <vt:lpstr>Zopakujeme si</vt:lpstr>
      <vt:lpstr>Vzpomeneš si na prezidenty?</vt:lpstr>
      <vt:lpstr>vláda</vt:lpstr>
      <vt:lpstr>Prezentace aplikace PowerPoint</vt:lpstr>
      <vt:lpstr>ministerstva</vt:lpstr>
      <vt:lpstr>prezident</vt:lpstr>
      <vt:lpstr>Pojmy:</vt:lpstr>
      <vt:lpstr>Použitá literatura a 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VY_32_INOVACE_12_25_ Moc výkonná Číslo projektu: CZ.1.07/1.4.00/21.1115  </dc:title>
  <dc:creator>Kabinet</dc:creator>
  <cp:lastModifiedBy>Kabinet</cp:lastModifiedBy>
  <cp:revision>2</cp:revision>
  <dcterms:created xsi:type="dcterms:W3CDTF">2012-04-04T23:19:48Z</dcterms:created>
  <dcterms:modified xsi:type="dcterms:W3CDTF">2012-06-03T19:55:38Z</dcterms:modified>
</cp:coreProperties>
</file>