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72" r:id="rId3"/>
    <p:sldId id="256" r:id="rId4"/>
    <p:sldId id="257" r:id="rId5"/>
    <p:sldId id="258" r:id="rId6"/>
    <p:sldId id="259" r:id="rId7"/>
    <p:sldId id="261" r:id="rId8"/>
    <p:sldId id="262" r:id="rId9"/>
    <p:sldId id="263" r:id="rId10"/>
    <p:sldId id="266" r:id="rId11"/>
    <p:sldId id="267" r:id="rId12"/>
    <p:sldId id="268" r:id="rId13"/>
    <p:sldId id="269" r:id="rId14"/>
    <p:sldId id="270" r:id="rId15"/>
    <p:sldId id="264" r:id="rId16"/>
    <p:sldId id="271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612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#1" qsCatId="simple" csTypeId="urn:microsoft.com/office/officeart/2005/8/colors/accent1_2#1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1500" b="1" dirty="0" smtClean="0"/>
            <a:t>NÁZEV:</a:t>
          </a:r>
          <a:r>
            <a:rPr lang="cs-CZ" sz="1500" b="1" baseline="0" dirty="0" smtClean="0"/>
            <a:t> VY_52_INOVACE_01_ FYZIKÁLNÍ VELIČINY </a:t>
          </a:r>
          <a:endParaRPr lang="cs-CZ" sz="1500" b="1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1500" b="1" dirty="0" smtClean="0"/>
            <a:t>NÁZEV ŠKOLY: Základní škola a Mateřská škola Osoblaha, příspěvková organizace</a:t>
          </a:r>
          <a:endParaRPr lang="cs-CZ" sz="1500" b="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1500" b="1" dirty="0" smtClean="0"/>
            <a:t>AUTOR: Mgr. Milada </a:t>
          </a:r>
          <a:r>
            <a:rPr lang="cs-CZ" sz="1500" b="1" dirty="0" err="1" smtClean="0"/>
            <a:t>Zetelová</a:t>
          </a:r>
          <a:endParaRPr lang="cs-CZ" sz="1500" b="1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1500" b="1" dirty="0" smtClean="0"/>
            <a:t>TEMA:  SÍLA</a:t>
          </a:r>
          <a:endParaRPr lang="cs-CZ" sz="1500" b="1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1500" b="1" dirty="0" smtClean="0"/>
            <a:t>ČÍSLO PROJEKTU: CZ.1.07/1.4.00/21.0816</a:t>
          </a:r>
          <a:endParaRPr lang="cs-CZ" sz="1500" b="1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B7A74979-6D21-43CC-A598-A6DC1E6BCBAD}" type="presOf" srcId="{D8197B8C-B260-4A16-BDF4-0947B075E274}" destId="{25B08C86-7E15-44DC-BE7F-FFB55DD49D12}" srcOrd="0" destOrd="0" presId="urn:microsoft.com/office/officeart/2005/8/layout/target3"/>
    <dgm:cxn modelId="{2323207E-7B3C-41A5-9CE2-EBAB58039C65}" type="presOf" srcId="{D1B46980-6531-4606-95E6-44980827E919}" destId="{2BE915AB-18AA-4053-B92C-3BFC9ED204BB}" srcOrd="1" destOrd="0" presId="urn:microsoft.com/office/officeart/2005/8/layout/target3"/>
    <dgm:cxn modelId="{87859C71-BEE3-402D-9516-99B77CF9AD2A}" type="presOf" srcId="{D1D4F407-5343-4D3F-B5B9-D407B03CAEB4}" destId="{AED2198E-93D5-4001-81B4-73124B309672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87F6FE75-1CBD-4CC1-A906-99F134E7EB8C}" type="presOf" srcId="{4C35D32F-0EAB-4CD7-82EE-45574DC2A586}" destId="{890E4F0B-2866-4A3F-A3C7-2A14B1797930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4620987C-6C14-49CC-A77E-EEA411B5DD6D}" type="presOf" srcId="{757F3AB3-0718-4624-B441-E567A8F0AB56}" destId="{333A1088-737F-45CB-B68E-254E46348037}" srcOrd="0" destOrd="0" presId="urn:microsoft.com/office/officeart/2005/8/layout/target3"/>
    <dgm:cxn modelId="{900C4FB3-657C-4CC3-B470-2D30A2E422BD}" type="presOf" srcId="{B651F6E3-6281-48DB-9319-2AEAFDAE7572}" destId="{619D679B-A015-4ECF-8348-D1034C574F40}" srcOrd="0" destOrd="0" presId="urn:microsoft.com/office/officeart/2005/8/layout/target3"/>
    <dgm:cxn modelId="{8D605FF1-AE7B-49D7-9873-3394D5923E15}" type="presOf" srcId="{D1D4F407-5343-4D3F-B5B9-D407B03CAEB4}" destId="{D005CE8C-CC26-4C3E-AC11-E15060ECD759}" srcOrd="0" destOrd="0" presId="urn:microsoft.com/office/officeart/2005/8/layout/target3"/>
    <dgm:cxn modelId="{5C3D0EB0-89AC-472D-A587-2E67A27DCA5C}" type="presOf" srcId="{D1B46980-6531-4606-95E6-44980827E919}" destId="{6140AFEC-043D-4C43-A2F9-D0F5331DF3A3}" srcOrd="0" destOrd="0" presId="urn:microsoft.com/office/officeart/2005/8/layout/target3"/>
    <dgm:cxn modelId="{96C01EC0-9CFC-4467-B7E4-030976533933}" type="presOf" srcId="{B651F6E3-6281-48DB-9319-2AEAFDAE7572}" destId="{6BB5E863-4638-4E1D-BFDE-399D028AC4ED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8F2D480D-5326-4449-ACDC-F65ECEA5E10A}" type="presOf" srcId="{D8197B8C-B260-4A16-BDF4-0947B075E274}" destId="{5A5FFA88-C948-4069-8E93-59FA12366E83}" srcOrd="1" destOrd="0" presId="urn:microsoft.com/office/officeart/2005/8/layout/target3"/>
    <dgm:cxn modelId="{AE0A925A-71CA-454B-BE27-82E3D18DE66B}" type="presOf" srcId="{4C35D32F-0EAB-4CD7-82EE-45574DC2A586}" destId="{8BEBB6EC-1DAA-4CAC-8A25-BC0FCBD5DBD5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5E6FBF76-C317-4587-B259-2B5C7ABF8F51}" type="presParOf" srcId="{333A1088-737F-45CB-B68E-254E46348037}" destId="{F5ABB229-8D3B-4694-996A-96F23CF14429}" srcOrd="0" destOrd="0" presId="urn:microsoft.com/office/officeart/2005/8/layout/target3"/>
    <dgm:cxn modelId="{D1AC4A30-2230-495C-8662-25578ED327A2}" type="presParOf" srcId="{333A1088-737F-45CB-B68E-254E46348037}" destId="{F41139FD-01EE-4571-8B17-4FB00FC51163}" srcOrd="1" destOrd="0" presId="urn:microsoft.com/office/officeart/2005/8/layout/target3"/>
    <dgm:cxn modelId="{4E0A638C-C35A-4D7A-8784-C00900D3753A}" type="presParOf" srcId="{333A1088-737F-45CB-B68E-254E46348037}" destId="{D005CE8C-CC26-4C3E-AC11-E15060ECD759}" srcOrd="2" destOrd="0" presId="urn:microsoft.com/office/officeart/2005/8/layout/target3"/>
    <dgm:cxn modelId="{2D11862C-E403-4CF9-8ED0-43F3BEFFD31A}" type="presParOf" srcId="{333A1088-737F-45CB-B68E-254E46348037}" destId="{2C702D82-9B77-49B7-9568-BB8EB47C3372}" srcOrd="3" destOrd="0" presId="urn:microsoft.com/office/officeart/2005/8/layout/target3"/>
    <dgm:cxn modelId="{BE530DC7-F0D3-46AA-93E2-F0214B4098AA}" type="presParOf" srcId="{333A1088-737F-45CB-B68E-254E46348037}" destId="{A52A0455-90FF-4808-ABD0-F02540D31D5A}" srcOrd="4" destOrd="0" presId="urn:microsoft.com/office/officeart/2005/8/layout/target3"/>
    <dgm:cxn modelId="{DF6E5E91-0C22-4D18-9064-818DDE6402F2}" type="presParOf" srcId="{333A1088-737F-45CB-B68E-254E46348037}" destId="{6140AFEC-043D-4C43-A2F9-D0F5331DF3A3}" srcOrd="5" destOrd="0" presId="urn:microsoft.com/office/officeart/2005/8/layout/target3"/>
    <dgm:cxn modelId="{387C2FDA-781F-4B9B-BA6D-79AEBF526639}" type="presParOf" srcId="{333A1088-737F-45CB-B68E-254E46348037}" destId="{9358AC05-5D7D-4327-9F80-1AD486AEA664}" srcOrd="6" destOrd="0" presId="urn:microsoft.com/office/officeart/2005/8/layout/target3"/>
    <dgm:cxn modelId="{0E83BC41-77EB-432E-8F68-86EADA4B8D31}" type="presParOf" srcId="{333A1088-737F-45CB-B68E-254E46348037}" destId="{313FC574-E1CD-4FB4-B054-0B805CE0447D}" srcOrd="7" destOrd="0" presId="urn:microsoft.com/office/officeart/2005/8/layout/target3"/>
    <dgm:cxn modelId="{F6473CA0-F3DF-4BFE-A8FB-7F8770E989D0}" type="presParOf" srcId="{333A1088-737F-45CB-B68E-254E46348037}" destId="{619D679B-A015-4ECF-8348-D1034C574F40}" srcOrd="8" destOrd="0" presId="urn:microsoft.com/office/officeart/2005/8/layout/target3"/>
    <dgm:cxn modelId="{4193AC5E-D0F1-45A6-9728-BF92FB9A8E1F}" type="presParOf" srcId="{333A1088-737F-45CB-B68E-254E46348037}" destId="{322283A8-4A27-4CDA-BAE3-F381106A9174}" srcOrd="9" destOrd="0" presId="urn:microsoft.com/office/officeart/2005/8/layout/target3"/>
    <dgm:cxn modelId="{7149088D-6697-4D31-B4DA-5887D9635D22}" type="presParOf" srcId="{333A1088-737F-45CB-B68E-254E46348037}" destId="{FFC9F71D-1B4F-4AD9-A4A6-86ADEFC8AF5C}" srcOrd="10" destOrd="0" presId="urn:microsoft.com/office/officeart/2005/8/layout/target3"/>
    <dgm:cxn modelId="{82922F80-086B-4224-8059-9B41A0A50FD2}" type="presParOf" srcId="{333A1088-737F-45CB-B68E-254E46348037}" destId="{25B08C86-7E15-44DC-BE7F-FFB55DD49D12}" srcOrd="11" destOrd="0" presId="urn:microsoft.com/office/officeart/2005/8/layout/target3"/>
    <dgm:cxn modelId="{EDB0E8B3-8F15-4320-8E76-D9F9A2DEDCEE}" type="presParOf" srcId="{333A1088-737F-45CB-B68E-254E46348037}" destId="{76644BE8-9D7C-4C09-B250-3D10AF48CBB7}" srcOrd="12" destOrd="0" presId="urn:microsoft.com/office/officeart/2005/8/layout/target3"/>
    <dgm:cxn modelId="{7BB7FF60-FE2A-46A7-BD5B-E08CB97C89A4}" type="presParOf" srcId="{333A1088-737F-45CB-B68E-254E46348037}" destId="{EE85B701-7295-41C0-BA7A-34D3756A2AE6}" srcOrd="13" destOrd="0" presId="urn:microsoft.com/office/officeart/2005/8/layout/target3"/>
    <dgm:cxn modelId="{BE5C2D2C-E66A-43D4-8CFB-CF306BD59E6B}" type="presParOf" srcId="{333A1088-737F-45CB-B68E-254E46348037}" destId="{8BEBB6EC-1DAA-4CAC-8A25-BC0FCBD5DBD5}" srcOrd="14" destOrd="0" presId="urn:microsoft.com/office/officeart/2005/8/layout/target3"/>
    <dgm:cxn modelId="{7843396A-9483-4674-9571-D7A14D35E1FA}" type="presParOf" srcId="{333A1088-737F-45CB-B68E-254E46348037}" destId="{AED2198E-93D5-4001-81B4-73124B309672}" srcOrd="15" destOrd="0" presId="urn:microsoft.com/office/officeart/2005/8/layout/target3"/>
    <dgm:cxn modelId="{624A19D9-914A-4B7A-87E7-FB9DEA845087}" type="presParOf" srcId="{333A1088-737F-45CB-B68E-254E46348037}" destId="{2BE915AB-18AA-4053-B92C-3BFC9ED204BB}" srcOrd="16" destOrd="0" presId="urn:microsoft.com/office/officeart/2005/8/layout/target3"/>
    <dgm:cxn modelId="{A89E2504-3220-4B78-A982-03F19CDD02E7}" type="presParOf" srcId="{333A1088-737F-45CB-B68E-254E46348037}" destId="{6BB5E863-4638-4E1D-BFDE-399D028AC4ED}" srcOrd="17" destOrd="0" presId="urn:microsoft.com/office/officeart/2005/8/layout/target3"/>
    <dgm:cxn modelId="{A2FE8C31-2381-48B3-864E-49F09160FDA3}" type="presParOf" srcId="{333A1088-737F-45CB-B68E-254E46348037}" destId="{5A5FFA88-C948-4069-8E93-59FA12366E83}" srcOrd="18" destOrd="0" presId="urn:microsoft.com/office/officeart/2005/8/layout/target3"/>
    <dgm:cxn modelId="{126A2C02-BD9F-4B21-A607-5CD36D1B29E2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l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b="1" kern="1200" dirty="0" smtClean="0"/>
            <a:t>NÁZEV ŠKOLY: Základní škola a Mateřská škola Osoblaha, příspěvková organizace</a:t>
          </a:r>
          <a:endParaRPr lang="cs-CZ" sz="1500" b="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l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b="1" kern="1200" dirty="0" smtClean="0"/>
            <a:t>AUTOR: Mgr. Milada </a:t>
          </a:r>
          <a:r>
            <a:rPr lang="cs-CZ" sz="1500" b="1" kern="1200" dirty="0" err="1" smtClean="0"/>
            <a:t>Zetelová</a:t>
          </a:r>
          <a:endParaRPr lang="cs-CZ" sz="1500" b="1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l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b="1" kern="1200" dirty="0" smtClean="0"/>
            <a:t>NÁZEV:</a:t>
          </a:r>
          <a:r>
            <a:rPr lang="cs-CZ" sz="1500" b="1" kern="1200" baseline="0" dirty="0" smtClean="0"/>
            <a:t> VY_52_INOVACE_01_ FYZIKÁLNÍ VELIČINY </a:t>
          </a:r>
          <a:endParaRPr lang="cs-CZ" sz="1500" b="1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l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b="1" kern="1200" dirty="0" smtClean="0"/>
            <a:t>TEMA:  SÍLA</a:t>
          </a:r>
          <a:endParaRPr lang="cs-CZ" sz="1500" b="1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l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b="1" kern="1200" dirty="0" smtClean="0"/>
            <a:t>ČÍSLO PROJEKTU: CZ.1.07/1.4.00/21.0816</a:t>
          </a:r>
          <a:endParaRPr lang="cs-CZ" sz="1500" b="1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EE736B-0A6B-415A-ACD4-E7EBEA4B3513}" type="datetimeFigureOut">
              <a:rPr lang="cs-CZ" smtClean="0"/>
              <a:t>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B8887-FA3E-4DF7-A8A0-93A5F7F5A4B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355991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EE736B-0A6B-415A-ACD4-E7EBEA4B3513}" type="datetimeFigureOut">
              <a:rPr lang="cs-CZ" smtClean="0"/>
              <a:t>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B8887-FA3E-4DF7-A8A0-93A5F7F5A4B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255688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EE736B-0A6B-415A-ACD4-E7EBEA4B3513}" type="datetimeFigureOut">
              <a:rPr lang="cs-CZ" smtClean="0"/>
              <a:t>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B8887-FA3E-4DF7-A8A0-93A5F7F5A4B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499092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EE736B-0A6B-415A-ACD4-E7EBEA4B3513}" type="datetimeFigureOut">
              <a:rPr lang="cs-CZ" smtClean="0"/>
              <a:t>2.6.2012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B8887-FA3E-4DF7-A8A0-93A5F7F5A4B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463717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EE736B-0A6B-415A-ACD4-E7EBEA4B3513}" type="datetimeFigureOut">
              <a:rPr lang="cs-CZ" smtClean="0"/>
              <a:t>2.6.2012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B8887-FA3E-4DF7-A8A0-93A5F7F5A4B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698569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EE736B-0A6B-415A-ACD4-E7EBEA4B3513}" type="datetimeFigureOut">
              <a:rPr lang="cs-CZ" smtClean="0"/>
              <a:t>2.6.2012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B8887-FA3E-4DF7-A8A0-93A5F7F5A4B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995999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EE736B-0A6B-415A-ACD4-E7EBEA4B3513}" type="datetimeFigureOut">
              <a:rPr lang="cs-CZ" smtClean="0"/>
              <a:t>2.6.2012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B8887-FA3E-4DF7-A8A0-93A5F7F5A4B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390628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EE736B-0A6B-415A-ACD4-E7EBEA4B3513}" type="datetimeFigureOut">
              <a:rPr lang="cs-CZ" smtClean="0"/>
              <a:t>2.6.2012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B8887-FA3E-4DF7-A8A0-93A5F7F5A4B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39438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EE736B-0A6B-415A-ACD4-E7EBEA4B3513}" type="datetimeFigureOut">
              <a:rPr lang="cs-CZ" smtClean="0"/>
              <a:t>2.6.2012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B8887-FA3E-4DF7-A8A0-93A5F7F5A4B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13220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EE736B-0A6B-415A-ACD4-E7EBEA4B3513}" type="datetimeFigureOut">
              <a:rPr lang="cs-CZ" smtClean="0"/>
              <a:t>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B8887-FA3E-4DF7-A8A0-93A5F7F5A4B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184811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EE736B-0A6B-415A-ACD4-E7EBEA4B3513}" type="datetimeFigureOut">
              <a:rPr lang="cs-CZ" smtClean="0"/>
              <a:t>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B8887-FA3E-4DF7-A8A0-93A5F7F5A4B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69437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EE736B-0A6B-415A-ACD4-E7EBEA4B3513}" type="datetimeFigureOut">
              <a:rPr lang="cs-CZ" smtClean="0"/>
              <a:t>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0B8887-FA3E-4DF7-A8A0-93A5F7F5A4B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449742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odnadpis 2"/>
          <p:cNvSpPr txBox="1">
            <a:spLocks/>
          </p:cNvSpPr>
          <p:nvPr/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dirty="0" smtClean="0"/>
              <a:t>                           </a:t>
            </a:r>
            <a:r>
              <a:rPr lang="cs-CZ" b="1" dirty="0" smtClean="0"/>
              <a:t>SÍLA</a:t>
            </a:r>
            <a:endParaRPr lang="cs-CZ" b="1" dirty="0"/>
          </a:p>
        </p:txBody>
      </p:sp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42684837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9" name="Obrázek 8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979613" y="4743450"/>
            <a:ext cx="5407025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40537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5032836"/>
              </p:ext>
            </p:extLst>
          </p:nvPr>
        </p:nvGraphicFramePr>
        <p:xfrm>
          <a:off x="1547813" y="1412875"/>
          <a:ext cx="6096000" cy="24796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71005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Datum vytvoření projektu</a:t>
                      </a:r>
                      <a:endParaRPr lang="cs-CZ" sz="1800" dirty="0"/>
                    </a:p>
                  </a:txBody>
                  <a:tcPr marT="45740" marB="45740"/>
                </a:tc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 květen  2011</a:t>
                      </a:r>
                      <a:endParaRPr lang="cs-CZ" sz="1800" dirty="0"/>
                    </a:p>
                  </a:txBody>
                  <a:tcPr marT="45740" marB="45740"/>
                </a:tc>
              </a:tr>
              <a:tr h="371005">
                <a:tc>
                  <a:txBody>
                    <a:bodyPr/>
                    <a:lstStyle/>
                    <a:p>
                      <a:r>
                        <a:rPr lang="cs-CZ" sz="1800" smtClean="0"/>
                        <a:t>Ročník</a:t>
                      </a:r>
                      <a:endParaRPr lang="cs-CZ" sz="1800" dirty="0"/>
                    </a:p>
                  </a:txBody>
                  <a:tcPr marT="45740" marB="45740"/>
                </a:tc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6.</a:t>
                      </a:r>
                      <a:endParaRPr lang="cs-CZ" sz="1800" dirty="0"/>
                    </a:p>
                  </a:txBody>
                  <a:tcPr marT="45740" marB="45740"/>
                </a:tc>
              </a:tr>
              <a:tr h="1737665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Popis prezentace</a:t>
                      </a:r>
                      <a:endParaRPr lang="cs-CZ" sz="1800" dirty="0"/>
                    </a:p>
                  </a:txBody>
                  <a:tcPr marT="45740" marB="45740"/>
                </a:tc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Žáci se seznámí se  silou, kde a jak působí síla, účinky  síly , značka, jednotky, měření.</a:t>
                      </a:r>
                      <a:endParaRPr lang="cs-CZ" sz="1800" dirty="0"/>
                    </a:p>
                  </a:txBody>
                  <a:tcPr marT="45740" marB="4574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33964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SÍLA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48730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 je to síla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síla </a:t>
            </a:r>
            <a:r>
              <a:rPr lang="cs-CZ" dirty="0" smtClean="0"/>
              <a:t>je fyzikální veličina, která vyjadřuje vzájemné působení těles</a:t>
            </a:r>
            <a:endParaRPr lang="cs-CZ" dirty="0"/>
          </a:p>
        </p:txBody>
      </p:sp>
      <p:pic>
        <p:nvPicPr>
          <p:cNvPr id="1026" name="Picture 2" descr="C:\Documents and Settings\Student\Local Settings\Temporary Internet Files\Content.IE5\U9TIWNMA\MP90038541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2996952"/>
            <a:ext cx="2502024" cy="35028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Documents and Settings\Student\Local Settings\Temporary Internet Files\Content.IE5\3RNLJFTX\MC90025128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4221088"/>
            <a:ext cx="2641959" cy="1765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3472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143000"/>
          </a:xfrm>
        </p:spPr>
        <p:txBody>
          <a:bodyPr/>
          <a:lstStyle/>
          <a:p>
            <a:r>
              <a:rPr lang="cs-CZ" dirty="0" smtClean="0"/>
              <a:t>Jaká je značka síly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endParaRPr lang="cs-CZ" dirty="0" smtClean="0"/>
          </a:p>
          <a:p>
            <a:r>
              <a:rPr lang="cs-CZ" dirty="0" smtClean="0"/>
              <a:t>značka </a:t>
            </a:r>
            <a:r>
              <a:rPr lang="cs-CZ" dirty="0" smtClean="0"/>
              <a:t>síly je </a:t>
            </a:r>
            <a:r>
              <a:rPr lang="cs-CZ" sz="4000" dirty="0" smtClean="0"/>
              <a:t>F                </a:t>
            </a:r>
            <a:r>
              <a:rPr lang="cs-CZ" sz="6000" dirty="0" err="1" smtClean="0">
                <a:solidFill>
                  <a:srgbClr val="FF0000"/>
                </a:solidFill>
              </a:rPr>
              <a:t>F</a:t>
            </a:r>
            <a:endParaRPr lang="cs-CZ" sz="6000" dirty="0" smtClean="0">
              <a:solidFill>
                <a:srgbClr val="FF0000"/>
              </a:solidFill>
            </a:endParaRPr>
          </a:p>
          <a:p>
            <a:r>
              <a:rPr lang="cs-CZ" sz="4000" dirty="0" smtClean="0">
                <a:latin typeface="Baskerville Old Face" pitchFamily="18" charset="0"/>
              </a:rPr>
              <a:t>                                           </a:t>
            </a:r>
            <a:r>
              <a:rPr lang="cs-CZ" sz="1400" dirty="0" smtClean="0">
                <a:solidFill>
                  <a:srgbClr val="FFC000"/>
                </a:solidFill>
                <a:latin typeface="Baskerville Old Face" pitchFamily="18" charset="0"/>
              </a:rPr>
              <a:t>F  </a:t>
            </a:r>
            <a:r>
              <a:rPr lang="cs-CZ" sz="4000" dirty="0" smtClean="0">
                <a:latin typeface="Baskerville Old Face" pitchFamily="18" charset="0"/>
              </a:rPr>
              <a:t>                  </a:t>
            </a:r>
            <a:r>
              <a:rPr lang="cs-CZ" sz="4000" dirty="0" err="1" smtClean="0">
                <a:solidFill>
                  <a:srgbClr val="92D050"/>
                </a:solidFill>
                <a:latin typeface="Baskerville Old Face" pitchFamily="18" charset="0"/>
              </a:rPr>
              <a:t>F</a:t>
            </a:r>
            <a:endParaRPr lang="cs-CZ" sz="4000" dirty="0">
              <a:solidFill>
                <a:srgbClr val="92D050"/>
              </a:solidFill>
              <a:latin typeface="Baskerville Old Face" pitchFamily="18" charset="0"/>
            </a:endParaRPr>
          </a:p>
          <a:p>
            <a:endParaRPr lang="cs-CZ" sz="4000" dirty="0" smtClean="0"/>
          </a:p>
          <a:p>
            <a:r>
              <a:rPr lang="cs-CZ" sz="4000" dirty="0"/>
              <a:t> </a:t>
            </a:r>
            <a:r>
              <a:rPr lang="cs-CZ" sz="4000" dirty="0" smtClean="0"/>
              <a:t>      </a:t>
            </a:r>
            <a:r>
              <a:rPr lang="cs-CZ" sz="6500" i="1" dirty="0" smtClean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</a:rPr>
              <a:t>F</a:t>
            </a:r>
            <a:r>
              <a:rPr lang="cs-CZ" sz="6500" dirty="0" smtClean="0">
                <a:latin typeface="Bookman Old Style" pitchFamily="18" charset="0"/>
              </a:rPr>
              <a:t> </a:t>
            </a:r>
            <a:r>
              <a:rPr lang="cs-CZ" sz="4000" dirty="0" smtClean="0">
                <a:latin typeface="Bookman Old Style" pitchFamily="18" charset="0"/>
              </a:rPr>
              <a:t> </a:t>
            </a:r>
            <a:r>
              <a:rPr lang="cs-CZ" sz="4000" dirty="0" smtClean="0"/>
              <a:t>               </a:t>
            </a:r>
            <a:r>
              <a:rPr lang="cs-CZ" sz="4000" dirty="0" err="1" smtClean="0">
                <a:latin typeface="Bernard MT Condensed" pitchFamily="18" charset="0"/>
              </a:rPr>
              <a:t>F</a:t>
            </a:r>
            <a:endParaRPr lang="cs-CZ" sz="4000" dirty="0" smtClean="0">
              <a:latin typeface="Bernard MT Condensed" pitchFamily="18" charset="0"/>
            </a:endParaRPr>
          </a:p>
          <a:p>
            <a:r>
              <a:rPr lang="cs-CZ" sz="4000" dirty="0"/>
              <a:t> </a:t>
            </a:r>
            <a:r>
              <a:rPr lang="cs-CZ" sz="4000" dirty="0" smtClean="0"/>
              <a:t>                                       </a:t>
            </a:r>
            <a:r>
              <a:rPr lang="cs-CZ" sz="72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lgerian" pitchFamily="82" charset="0"/>
              </a:rPr>
              <a:t>F</a:t>
            </a:r>
            <a:endParaRPr lang="cs-CZ" sz="7200" dirty="0">
              <a:solidFill>
                <a:schemeClr val="tx2">
                  <a:lumMod val="60000"/>
                  <a:lumOff val="40000"/>
                </a:schemeClr>
              </a:solidFill>
              <a:latin typeface="Algerian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7504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7504" y="332656"/>
            <a:ext cx="8229600" cy="1143000"/>
          </a:xfrm>
        </p:spPr>
        <p:txBody>
          <a:bodyPr>
            <a:normAutofit/>
          </a:bodyPr>
          <a:lstStyle/>
          <a:p>
            <a:r>
              <a:rPr lang="cs-CZ" dirty="0" smtClean="0"/>
              <a:t>Jaká je hlavní jednotka síly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endParaRPr lang="cs-CZ" dirty="0" smtClean="0"/>
          </a:p>
          <a:p>
            <a:r>
              <a:rPr lang="cs-CZ" dirty="0" smtClean="0"/>
              <a:t>hlavní </a:t>
            </a:r>
            <a:r>
              <a:rPr lang="cs-CZ" dirty="0" smtClean="0"/>
              <a:t>jednotka síly je 1 Newton 1N</a:t>
            </a:r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vedlejší </a:t>
            </a:r>
            <a:r>
              <a:rPr lang="cs-CZ" dirty="0" smtClean="0"/>
              <a:t>jednotky síly jsou</a:t>
            </a:r>
          </a:p>
          <a:p>
            <a:r>
              <a:rPr lang="cs-CZ" dirty="0" smtClean="0"/>
              <a:t>1hN = </a:t>
            </a:r>
            <a:r>
              <a:rPr lang="cs-CZ" dirty="0" err="1" smtClean="0"/>
              <a:t>hektonewton</a:t>
            </a:r>
            <a:endParaRPr lang="cs-CZ" dirty="0" smtClean="0"/>
          </a:p>
          <a:p>
            <a:r>
              <a:rPr lang="cs-CZ" dirty="0" smtClean="0"/>
              <a:t>1kN = </a:t>
            </a:r>
            <a:r>
              <a:rPr lang="cs-CZ" dirty="0" err="1" smtClean="0"/>
              <a:t>kilonewton</a:t>
            </a:r>
            <a:endParaRPr lang="cs-CZ" dirty="0" smtClean="0"/>
          </a:p>
          <a:p>
            <a:r>
              <a:rPr lang="cs-CZ" dirty="0" smtClean="0"/>
              <a:t>1MN = </a:t>
            </a:r>
            <a:r>
              <a:rPr lang="cs-CZ" dirty="0" err="1" smtClean="0"/>
              <a:t>meganewton</a:t>
            </a:r>
            <a:endParaRPr lang="cs-CZ" dirty="0"/>
          </a:p>
        </p:txBody>
      </p:sp>
      <p:pic>
        <p:nvPicPr>
          <p:cNvPr id="2050" name="Picture 2" descr="C:\Documents and Settings\Student\Local Settings\Temporary Internet Files\Content.IE5\U9TIWNMA\MC90019795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2420888"/>
            <a:ext cx="1068426" cy="2021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8844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81013" y="265906"/>
            <a:ext cx="8229600" cy="1143000"/>
          </a:xfrm>
        </p:spPr>
        <p:txBody>
          <a:bodyPr/>
          <a:lstStyle/>
          <a:p>
            <a:r>
              <a:rPr lang="cs-CZ" dirty="0" smtClean="0"/>
              <a:t>Čím se síla měří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 síla se měří siloměrem</a:t>
            </a:r>
            <a:endParaRPr lang="cs-CZ" dirty="0"/>
          </a:p>
        </p:txBody>
      </p:sp>
      <p:grpSp>
        <p:nvGrpSpPr>
          <p:cNvPr id="4" name="Skupina 3"/>
          <p:cNvGrpSpPr/>
          <p:nvPr/>
        </p:nvGrpSpPr>
        <p:grpSpPr>
          <a:xfrm>
            <a:off x="1547664" y="2354348"/>
            <a:ext cx="1079500" cy="3382963"/>
            <a:chOff x="3779838" y="333375"/>
            <a:chExt cx="1079500" cy="3382963"/>
          </a:xfrm>
        </p:grpSpPr>
        <p:sp>
          <p:nvSpPr>
            <p:cNvPr id="5" name="Rectangle 6"/>
            <p:cNvSpPr>
              <a:spLocks noChangeArrowheads="1"/>
            </p:cNvSpPr>
            <p:nvPr/>
          </p:nvSpPr>
          <p:spPr bwMode="auto">
            <a:xfrm rot="16200000">
              <a:off x="3671094" y="1448594"/>
              <a:ext cx="1512888" cy="431800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" name="Oval 7"/>
            <p:cNvSpPr>
              <a:spLocks noChangeArrowheads="1"/>
            </p:cNvSpPr>
            <p:nvPr/>
          </p:nvSpPr>
          <p:spPr bwMode="auto">
            <a:xfrm flipH="1" flipV="1">
              <a:off x="4211638" y="333375"/>
              <a:ext cx="431800" cy="21590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7" name="Line 8"/>
            <p:cNvSpPr>
              <a:spLocks noChangeShapeType="1"/>
            </p:cNvSpPr>
            <p:nvPr/>
          </p:nvSpPr>
          <p:spPr bwMode="auto">
            <a:xfrm flipV="1">
              <a:off x="4427538" y="549275"/>
              <a:ext cx="0" cy="2159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8" name="Rectangle 9"/>
            <p:cNvSpPr>
              <a:spLocks noChangeArrowheads="1"/>
            </p:cNvSpPr>
            <p:nvPr/>
          </p:nvSpPr>
          <p:spPr bwMode="auto">
            <a:xfrm>
              <a:off x="3995738" y="765175"/>
              <a:ext cx="863600" cy="14446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>
              <a:off x="4284663" y="2420938"/>
              <a:ext cx="287337" cy="144462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10" name="Line 12"/>
            <p:cNvSpPr>
              <a:spLocks noChangeShapeType="1"/>
            </p:cNvSpPr>
            <p:nvPr/>
          </p:nvSpPr>
          <p:spPr bwMode="auto">
            <a:xfrm>
              <a:off x="4427538" y="2565400"/>
              <a:ext cx="0" cy="2159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1" name="Freeform 14"/>
            <p:cNvSpPr>
              <a:spLocks/>
            </p:cNvSpPr>
            <p:nvPr/>
          </p:nvSpPr>
          <p:spPr bwMode="auto">
            <a:xfrm>
              <a:off x="4284663" y="2781300"/>
              <a:ext cx="311150" cy="168275"/>
            </a:xfrm>
            <a:custGeom>
              <a:avLst/>
              <a:gdLst>
                <a:gd name="T0" fmla="*/ 105 w 196"/>
                <a:gd name="T1" fmla="*/ 0 h 106"/>
                <a:gd name="T2" fmla="*/ 196 w 196"/>
                <a:gd name="T3" fmla="*/ 46 h 106"/>
                <a:gd name="T4" fmla="*/ 105 w 196"/>
                <a:gd name="T5" fmla="*/ 91 h 106"/>
                <a:gd name="T6" fmla="*/ 15 w 196"/>
                <a:gd name="T7" fmla="*/ 91 h 106"/>
                <a:gd name="T8" fmla="*/ 15 w 196"/>
                <a:gd name="T9" fmla="*/ 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6" h="106">
                  <a:moveTo>
                    <a:pt x="105" y="0"/>
                  </a:moveTo>
                  <a:cubicBezTo>
                    <a:pt x="150" y="15"/>
                    <a:pt x="196" y="31"/>
                    <a:pt x="196" y="46"/>
                  </a:cubicBezTo>
                  <a:cubicBezTo>
                    <a:pt x="196" y="61"/>
                    <a:pt x="135" y="84"/>
                    <a:pt x="105" y="91"/>
                  </a:cubicBezTo>
                  <a:cubicBezTo>
                    <a:pt x="75" y="98"/>
                    <a:pt x="30" y="106"/>
                    <a:pt x="15" y="91"/>
                  </a:cubicBezTo>
                  <a:cubicBezTo>
                    <a:pt x="0" y="76"/>
                    <a:pt x="15" y="15"/>
                    <a:pt x="15" y="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2" name="Freeform 23"/>
            <p:cNvSpPr>
              <a:spLocks/>
            </p:cNvSpPr>
            <p:nvPr/>
          </p:nvSpPr>
          <p:spPr bwMode="auto">
            <a:xfrm>
              <a:off x="4356100" y="2852738"/>
              <a:ext cx="215900" cy="215900"/>
            </a:xfrm>
            <a:custGeom>
              <a:avLst/>
              <a:gdLst>
                <a:gd name="T0" fmla="*/ 136 w 136"/>
                <a:gd name="T1" fmla="*/ 46 h 46"/>
                <a:gd name="T2" fmla="*/ 46 w 136"/>
                <a:gd name="T3" fmla="*/ 0 h 46"/>
                <a:gd name="T4" fmla="*/ 0 w 136"/>
                <a:gd name="T5" fmla="*/ 4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6" h="46">
                  <a:moveTo>
                    <a:pt x="136" y="46"/>
                  </a:moveTo>
                  <a:cubicBezTo>
                    <a:pt x="102" y="23"/>
                    <a:pt x="69" y="0"/>
                    <a:pt x="46" y="0"/>
                  </a:cubicBezTo>
                  <a:cubicBezTo>
                    <a:pt x="23" y="0"/>
                    <a:pt x="8" y="31"/>
                    <a:pt x="0" y="46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3" name="Rectangle 25"/>
            <p:cNvSpPr>
              <a:spLocks noChangeArrowheads="1"/>
            </p:cNvSpPr>
            <p:nvPr/>
          </p:nvSpPr>
          <p:spPr bwMode="auto">
            <a:xfrm>
              <a:off x="4211638" y="3068638"/>
              <a:ext cx="503237" cy="647700"/>
            </a:xfrm>
            <a:prstGeom prst="rect">
              <a:avLst/>
            </a:prstGeom>
            <a:solidFill>
              <a:srgbClr val="FF9933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14" name="Text Box 26"/>
            <p:cNvSpPr txBox="1">
              <a:spLocks noChangeArrowheads="1"/>
            </p:cNvSpPr>
            <p:nvPr/>
          </p:nvSpPr>
          <p:spPr bwMode="auto">
            <a:xfrm>
              <a:off x="3779838" y="2492375"/>
              <a:ext cx="431800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cs-CZ"/>
                <a:t>F</a:t>
              </a:r>
            </a:p>
          </p:txBody>
        </p:sp>
      </p:grpSp>
      <p:grpSp>
        <p:nvGrpSpPr>
          <p:cNvPr id="15" name="Skupina 14"/>
          <p:cNvGrpSpPr/>
          <p:nvPr/>
        </p:nvGrpSpPr>
        <p:grpSpPr>
          <a:xfrm>
            <a:off x="5868144" y="2354348"/>
            <a:ext cx="1332036" cy="3313675"/>
            <a:chOff x="3348038" y="333375"/>
            <a:chExt cx="2376487" cy="5761038"/>
          </a:xfrm>
        </p:grpSpPr>
        <p:sp>
          <p:nvSpPr>
            <p:cNvPr id="16" name="Oval 4"/>
            <p:cNvSpPr>
              <a:spLocks noChangeArrowheads="1"/>
            </p:cNvSpPr>
            <p:nvPr/>
          </p:nvSpPr>
          <p:spPr bwMode="auto">
            <a:xfrm flipH="1" flipV="1">
              <a:off x="4211638" y="333375"/>
              <a:ext cx="431800" cy="21590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17" name="Line 5"/>
            <p:cNvSpPr>
              <a:spLocks noChangeShapeType="1"/>
            </p:cNvSpPr>
            <p:nvPr/>
          </p:nvSpPr>
          <p:spPr bwMode="auto">
            <a:xfrm flipV="1">
              <a:off x="4427538" y="549275"/>
              <a:ext cx="0" cy="2159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8" name="Rectangle 6"/>
            <p:cNvSpPr>
              <a:spLocks noChangeArrowheads="1"/>
            </p:cNvSpPr>
            <p:nvPr/>
          </p:nvSpPr>
          <p:spPr bwMode="auto">
            <a:xfrm>
              <a:off x="3995738" y="765175"/>
              <a:ext cx="863600" cy="14446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19" name="Rectangle 7"/>
            <p:cNvSpPr>
              <a:spLocks noChangeArrowheads="1"/>
            </p:cNvSpPr>
            <p:nvPr/>
          </p:nvSpPr>
          <p:spPr bwMode="auto">
            <a:xfrm rot="16200000">
              <a:off x="3671094" y="1448594"/>
              <a:ext cx="1512888" cy="431800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20" name="Rectangle 8"/>
            <p:cNvSpPr>
              <a:spLocks noChangeArrowheads="1"/>
            </p:cNvSpPr>
            <p:nvPr/>
          </p:nvSpPr>
          <p:spPr bwMode="auto">
            <a:xfrm>
              <a:off x="4284663" y="2420938"/>
              <a:ext cx="287337" cy="144462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21" name="Rectangle 9"/>
            <p:cNvSpPr>
              <a:spLocks noChangeArrowheads="1"/>
            </p:cNvSpPr>
            <p:nvPr/>
          </p:nvSpPr>
          <p:spPr bwMode="auto">
            <a:xfrm>
              <a:off x="4284663" y="2565400"/>
              <a:ext cx="287337" cy="14446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22" name="Rectangle 10"/>
            <p:cNvSpPr>
              <a:spLocks noChangeArrowheads="1"/>
            </p:cNvSpPr>
            <p:nvPr/>
          </p:nvSpPr>
          <p:spPr bwMode="auto">
            <a:xfrm>
              <a:off x="4284663" y="2708275"/>
              <a:ext cx="287337" cy="144463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23" name="Rectangle 11"/>
            <p:cNvSpPr>
              <a:spLocks noChangeArrowheads="1"/>
            </p:cNvSpPr>
            <p:nvPr/>
          </p:nvSpPr>
          <p:spPr bwMode="auto">
            <a:xfrm>
              <a:off x="4284663" y="2852738"/>
              <a:ext cx="287337" cy="144462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24" name="Rectangle 12"/>
            <p:cNvSpPr>
              <a:spLocks noChangeArrowheads="1"/>
            </p:cNvSpPr>
            <p:nvPr/>
          </p:nvSpPr>
          <p:spPr bwMode="auto">
            <a:xfrm>
              <a:off x="4284663" y="2997200"/>
              <a:ext cx="287337" cy="144463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25" name="Rectangle 13"/>
            <p:cNvSpPr>
              <a:spLocks noChangeArrowheads="1"/>
            </p:cNvSpPr>
            <p:nvPr/>
          </p:nvSpPr>
          <p:spPr bwMode="auto">
            <a:xfrm>
              <a:off x="4284663" y="3141663"/>
              <a:ext cx="287337" cy="144462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26" name="Rectangle 14"/>
            <p:cNvSpPr>
              <a:spLocks noChangeArrowheads="1"/>
            </p:cNvSpPr>
            <p:nvPr/>
          </p:nvSpPr>
          <p:spPr bwMode="auto">
            <a:xfrm>
              <a:off x="4284663" y="3284538"/>
              <a:ext cx="287337" cy="144462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27" name="Rectangle 15"/>
            <p:cNvSpPr>
              <a:spLocks noChangeArrowheads="1"/>
            </p:cNvSpPr>
            <p:nvPr/>
          </p:nvSpPr>
          <p:spPr bwMode="auto">
            <a:xfrm>
              <a:off x="4284663" y="3429000"/>
              <a:ext cx="287337" cy="14446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28" name="Rectangle 16"/>
            <p:cNvSpPr>
              <a:spLocks noChangeArrowheads="1"/>
            </p:cNvSpPr>
            <p:nvPr/>
          </p:nvSpPr>
          <p:spPr bwMode="auto">
            <a:xfrm>
              <a:off x="4284663" y="3573463"/>
              <a:ext cx="287337" cy="144462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29" name="Rectangle 17"/>
            <p:cNvSpPr>
              <a:spLocks noChangeArrowheads="1"/>
            </p:cNvSpPr>
            <p:nvPr/>
          </p:nvSpPr>
          <p:spPr bwMode="auto">
            <a:xfrm>
              <a:off x="4284663" y="3716338"/>
              <a:ext cx="287337" cy="144462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30" name="Line 18"/>
            <p:cNvSpPr>
              <a:spLocks noChangeShapeType="1"/>
            </p:cNvSpPr>
            <p:nvPr/>
          </p:nvSpPr>
          <p:spPr bwMode="auto">
            <a:xfrm>
              <a:off x="4427538" y="3860800"/>
              <a:ext cx="0" cy="2159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1" name="Freeform 19"/>
            <p:cNvSpPr>
              <a:spLocks/>
            </p:cNvSpPr>
            <p:nvPr/>
          </p:nvSpPr>
          <p:spPr bwMode="auto">
            <a:xfrm>
              <a:off x="4284663" y="4076700"/>
              <a:ext cx="311150" cy="168275"/>
            </a:xfrm>
            <a:custGeom>
              <a:avLst/>
              <a:gdLst>
                <a:gd name="T0" fmla="*/ 105 w 196"/>
                <a:gd name="T1" fmla="*/ 0 h 106"/>
                <a:gd name="T2" fmla="*/ 196 w 196"/>
                <a:gd name="T3" fmla="*/ 46 h 106"/>
                <a:gd name="T4" fmla="*/ 105 w 196"/>
                <a:gd name="T5" fmla="*/ 91 h 106"/>
                <a:gd name="T6" fmla="*/ 15 w 196"/>
                <a:gd name="T7" fmla="*/ 91 h 106"/>
                <a:gd name="T8" fmla="*/ 15 w 196"/>
                <a:gd name="T9" fmla="*/ 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6" h="106">
                  <a:moveTo>
                    <a:pt x="105" y="0"/>
                  </a:moveTo>
                  <a:cubicBezTo>
                    <a:pt x="150" y="15"/>
                    <a:pt x="196" y="31"/>
                    <a:pt x="196" y="46"/>
                  </a:cubicBezTo>
                  <a:cubicBezTo>
                    <a:pt x="196" y="61"/>
                    <a:pt x="135" y="84"/>
                    <a:pt x="105" y="91"/>
                  </a:cubicBezTo>
                  <a:cubicBezTo>
                    <a:pt x="75" y="98"/>
                    <a:pt x="30" y="106"/>
                    <a:pt x="15" y="91"/>
                  </a:cubicBezTo>
                  <a:cubicBezTo>
                    <a:pt x="0" y="76"/>
                    <a:pt x="15" y="15"/>
                    <a:pt x="15" y="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2" name="Freeform 20"/>
            <p:cNvSpPr>
              <a:spLocks/>
            </p:cNvSpPr>
            <p:nvPr/>
          </p:nvSpPr>
          <p:spPr bwMode="auto">
            <a:xfrm>
              <a:off x="4356100" y="4149725"/>
              <a:ext cx="215900" cy="215900"/>
            </a:xfrm>
            <a:custGeom>
              <a:avLst/>
              <a:gdLst>
                <a:gd name="T0" fmla="*/ 136 w 136"/>
                <a:gd name="T1" fmla="*/ 46 h 46"/>
                <a:gd name="T2" fmla="*/ 46 w 136"/>
                <a:gd name="T3" fmla="*/ 0 h 46"/>
                <a:gd name="T4" fmla="*/ 0 w 136"/>
                <a:gd name="T5" fmla="*/ 4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6" h="46">
                  <a:moveTo>
                    <a:pt x="136" y="46"/>
                  </a:moveTo>
                  <a:cubicBezTo>
                    <a:pt x="102" y="23"/>
                    <a:pt x="69" y="0"/>
                    <a:pt x="46" y="0"/>
                  </a:cubicBezTo>
                  <a:cubicBezTo>
                    <a:pt x="23" y="0"/>
                    <a:pt x="8" y="31"/>
                    <a:pt x="0" y="46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3" name="Rectangle 25"/>
            <p:cNvSpPr>
              <a:spLocks noChangeArrowheads="1"/>
            </p:cNvSpPr>
            <p:nvPr/>
          </p:nvSpPr>
          <p:spPr bwMode="auto">
            <a:xfrm>
              <a:off x="3348038" y="4365625"/>
              <a:ext cx="2376487" cy="1728788"/>
            </a:xfrm>
            <a:prstGeom prst="rect">
              <a:avLst/>
            </a:prstGeom>
            <a:solidFill>
              <a:srgbClr val="FF9933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7200180" y="3886546"/>
            <a:ext cx="4681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F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83658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Jaký směr může mít síla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směr svislý             dolů</a:t>
            </a:r>
          </a:p>
          <a:p>
            <a:r>
              <a:rPr lang="cs-CZ" dirty="0" smtClean="0"/>
              <a:t>směr svislý             nahoru</a:t>
            </a:r>
          </a:p>
          <a:p>
            <a:endParaRPr lang="cs-CZ" dirty="0" smtClean="0"/>
          </a:p>
          <a:p>
            <a:r>
              <a:rPr lang="cs-CZ" dirty="0" smtClean="0"/>
              <a:t>směr vodorovný                          vlevo</a:t>
            </a:r>
          </a:p>
          <a:p>
            <a:r>
              <a:rPr lang="cs-CZ" dirty="0" smtClean="0"/>
              <a:t>směr vodorovný                           vpravo</a:t>
            </a:r>
          </a:p>
          <a:p>
            <a:r>
              <a:rPr lang="cs-CZ" dirty="0" smtClean="0"/>
              <a:t>směr různý</a:t>
            </a:r>
            <a:endParaRPr lang="cs-CZ" dirty="0"/>
          </a:p>
        </p:txBody>
      </p:sp>
      <p:cxnSp>
        <p:nvCxnSpPr>
          <p:cNvPr id="7" name="Přímá spojnice se šipkou 6"/>
          <p:cNvCxnSpPr/>
          <p:nvPr/>
        </p:nvCxnSpPr>
        <p:spPr>
          <a:xfrm>
            <a:off x="5580112" y="1484784"/>
            <a:ext cx="0" cy="1080120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se šipkou 8"/>
          <p:cNvCxnSpPr/>
          <p:nvPr/>
        </p:nvCxnSpPr>
        <p:spPr>
          <a:xfrm flipV="1">
            <a:off x="5220072" y="2276872"/>
            <a:ext cx="0" cy="115212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se šipkou 10"/>
          <p:cNvCxnSpPr/>
          <p:nvPr/>
        </p:nvCxnSpPr>
        <p:spPr>
          <a:xfrm flipH="1" flipV="1">
            <a:off x="3995936" y="3717032"/>
            <a:ext cx="1584176" cy="36004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/>
          <p:nvPr/>
        </p:nvCxnSpPr>
        <p:spPr>
          <a:xfrm>
            <a:off x="3995936" y="4221088"/>
            <a:ext cx="1944216" cy="0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se šipkou 15"/>
          <p:cNvCxnSpPr/>
          <p:nvPr/>
        </p:nvCxnSpPr>
        <p:spPr>
          <a:xfrm flipV="1">
            <a:off x="1907704" y="5229200"/>
            <a:ext cx="2088232" cy="576064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se šipkou 17"/>
          <p:cNvCxnSpPr/>
          <p:nvPr/>
        </p:nvCxnSpPr>
        <p:spPr>
          <a:xfrm>
            <a:off x="4932040" y="4725144"/>
            <a:ext cx="864096" cy="1584176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se šipkou 19"/>
          <p:cNvCxnSpPr/>
          <p:nvPr/>
        </p:nvCxnSpPr>
        <p:spPr>
          <a:xfrm flipH="1">
            <a:off x="5940152" y="4941168"/>
            <a:ext cx="1080120" cy="288032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se šipkou 23"/>
          <p:cNvCxnSpPr/>
          <p:nvPr/>
        </p:nvCxnSpPr>
        <p:spPr>
          <a:xfrm flipH="1" flipV="1">
            <a:off x="7812360" y="4725144"/>
            <a:ext cx="720080" cy="1440160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346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Jak můžeme sílu znázornit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/>
              <a:t> </a:t>
            </a:r>
          </a:p>
          <a:p>
            <a:pPr marL="0" indent="0">
              <a:buNone/>
            </a:pPr>
            <a:r>
              <a:rPr lang="cs-CZ" dirty="0" smtClean="0"/>
              <a:t> sílu </a:t>
            </a:r>
            <a:r>
              <a:rPr lang="cs-CZ" dirty="0" smtClean="0"/>
              <a:t>znázorníme </a:t>
            </a:r>
            <a:r>
              <a:rPr lang="cs-CZ" b="1" dirty="0" smtClean="0"/>
              <a:t>ORIENTOVANOU ÚSEČKOU</a:t>
            </a:r>
          </a:p>
          <a:p>
            <a:pPr marL="0" indent="0">
              <a:buNone/>
            </a:pPr>
            <a:r>
              <a:rPr lang="cs-CZ" dirty="0" smtClean="0"/>
              <a:t>                       délka úsečky znázorňuje velikost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síly  </a:t>
            </a:r>
          </a:p>
          <a:p>
            <a:pPr marL="0" indent="0">
              <a:buNone/>
            </a:pPr>
            <a:r>
              <a:rPr lang="cs-CZ" dirty="0" smtClean="0"/>
              <a:t> šipka </a:t>
            </a:r>
            <a:r>
              <a:rPr lang="cs-CZ" dirty="0" smtClean="0"/>
              <a:t>znázorňuje směr síly</a:t>
            </a:r>
          </a:p>
          <a:p>
            <a:endParaRPr lang="cs-CZ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bod </a:t>
            </a:r>
            <a:r>
              <a:rPr lang="cs-CZ" dirty="0" smtClean="0"/>
              <a:t>znázorňuje působiště síly       </a:t>
            </a:r>
            <a:r>
              <a:rPr lang="cs-CZ" sz="6600" dirty="0" smtClean="0">
                <a:solidFill>
                  <a:srgbClr val="FF0000"/>
                </a:solidFill>
              </a:rPr>
              <a:t>.  </a:t>
            </a:r>
            <a:endParaRPr lang="cs-CZ" sz="6600" dirty="0">
              <a:solidFill>
                <a:srgbClr val="FF0000"/>
              </a:solidFill>
            </a:endParaRPr>
          </a:p>
        </p:txBody>
      </p:sp>
      <p:cxnSp>
        <p:nvCxnSpPr>
          <p:cNvPr id="7" name="Přímá spojnice 6"/>
          <p:cNvCxnSpPr/>
          <p:nvPr/>
        </p:nvCxnSpPr>
        <p:spPr>
          <a:xfrm>
            <a:off x="2205719" y="3008771"/>
            <a:ext cx="72008" cy="2304256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2051720" y="4957352"/>
            <a:ext cx="216024" cy="361093"/>
          </a:xfrm>
          <a:prstGeom prst="line">
            <a:avLst/>
          </a:prstGeom>
          <a:ln w="508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 flipV="1">
            <a:off x="2277727" y="4982178"/>
            <a:ext cx="288032" cy="336267"/>
          </a:xfrm>
          <a:prstGeom prst="line">
            <a:avLst/>
          </a:prstGeom>
          <a:ln w="508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15"/>
          <p:cNvCxnSpPr/>
          <p:nvPr/>
        </p:nvCxnSpPr>
        <p:spPr>
          <a:xfrm>
            <a:off x="2025683" y="3009067"/>
            <a:ext cx="360040" cy="0"/>
          </a:xfrm>
          <a:prstGeom prst="line">
            <a:avLst/>
          </a:prstGeom>
          <a:ln w="508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19"/>
          <p:cNvCxnSpPr/>
          <p:nvPr/>
        </p:nvCxnSpPr>
        <p:spPr>
          <a:xfrm>
            <a:off x="3851920" y="3645024"/>
            <a:ext cx="864096" cy="36004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24"/>
          <p:cNvCxnSpPr/>
          <p:nvPr/>
        </p:nvCxnSpPr>
        <p:spPr>
          <a:xfrm>
            <a:off x="5436096" y="4160899"/>
            <a:ext cx="144016" cy="276213"/>
          </a:xfrm>
          <a:prstGeom prst="line">
            <a:avLst/>
          </a:prstGeom>
          <a:ln w="508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nice 26"/>
          <p:cNvCxnSpPr/>
          <p:nvPr/>
        </p:nvCxnSpPr>
        <p:spPr>
          <a:xfrm flipV="1">
            <a:off x="5580112" y="4160899"/>
            <a:ext cx="216024" cy="276213"/>
          </a:xfrm>
          <a:prstGeom prst="line">
            <a:avLst/>
          </a:prstGeom>
          <a:ln w="508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Přímá spojnice 4"/>
          <p:cNvCxnSpPr/>
          <p:nvPr/>
        </p:nvCxnSpPr>
        <p:spPr>
          <a:xfrm>
            <a:off x="3851920" y="3501008"/>
            <a:ext cx="0" cy="1440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>
            <a:off x="3851920" y="3645024"/>
            <a:ext cx="0" cy="1440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 flipV="1">
            <a:off x="4716016" y="3501008"/>
            <a:ext cx="0" cy="1440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>
            <a:off x="4716016" y="3645024"/>
            <a:ext cx="0" cy="720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20"/>
          <p:cNvCxnSpPr/>
          <p:nvPr/>
        </p:nvCxnSpPr>
        <p:spPr>
          <a:xfrm>
            <a:off x="4716016" y="3663026"/>
            <a:ext cx="0" cy="12601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5"/>
          <p:cNvCxnSpPr/>
          <p:nvPr/>
        </p:nvCxnSpPr>
        <p:spPr>
          <a:xfrm flipV="1">
            <a:off x="5580112" y="3933056"/>
            <a:ext cx="0" cy="50405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45889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Jaké účinky může mít síla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 - </a:t>
            </a:r>
            <a:r>
              <a:rPr lang="cs-CZ" dirty="0" smtClean="0"/>
              <a:t>uvede  těleso z klidu do pohybu</a:t>
            </a:r>
            <a:endParaRPr lang="cs-CZ" dirty="0"/>
          </a:p>
        </p:txBody>
      </p:sp>
      <p:pic>
        <p:nvPicPr>
          <p:cNvPr id="1026" name="Picture 2" descr="C:\Documents and Settings\Student\Local Settings\Temporary Internet Files\Content.IE5\TTIYBR1Q\MP90042434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3" y="4077073"/>
            <a:ext cx="2520281" cy="17819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Documents and Settings\Student\Local Settings\Temporary Internet Files\Content.IE5\U9TIWNMA\MP900422599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3645024"/>
            <a:ext cx="2610036" cy="1827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4195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 - </a:t>
            </a:r>
            <a:r>
              <a:rPr lang="cs-CZ" dirty="0" smtClean="0"/>
              <a:t>uvede těleso z pohybu do klidu</a:t>
            </a:r>
            <a:endParaRPr lang="cs-CZ" dirty="0"/>
          </a:p>
        </p:txBody>
      </p:sp>
      <p:pic>
        <p:nvPicPr>
          <p:cNvPr id="2050" name="Picture 2" descr="C:\Documents and Settings\Student\Local Settings\Temporary Internet Files\Content.IE5\TTIYBR1Q\MP900422672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2783354"/>
            <a:ext cx="1939489" cy="2924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Documents and Settings\Student\Local Settings\Temporary Internet Files\Content.IE5\N5PIK6OH\MP900400208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5" y="3155054"/>
            <a:ext cx="2160240" cy="2181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62376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 - </a:t>
            </a:r>
            <a:r>
              <a:rPr lang="cs-CZ" dirty="0" smtClean="0"/>
              <a:t>změní rychlost pohybu</a:t>
            </a:r>
            <a:endParaRPr lang="cs-CZ" dirty="0"/>
          </a:p>
        </p:txBody>
      </p:sp>
      <p:pic>
        <p:nvPicPr>
          <p:cNvPr id="3074" name="Picture 2" descr="C:\Documents and Settings\Student\Local Settings\Temporary Internet Files\Content.IE5\3RNLJFTX\MP900422624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2996952"/>
            <a:ext cx="4251594" cy="2866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67253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 - </a:t>
            </a:r>
            <a:r>
              <a:rPr lang="cs-CZ" dirty="0" smtClean="0"/>
              <a:t>změní směr pohybu</a:t>
            </a:r>
            <a:endParaRPr lang="cs-CZ" dirty="0"/>
          </a:p>
        </p:txBody>
      </p:sp>
      <p:pic>
        <p:nvPicPr>
          <p:cNvPr id="4098" name="Picture 2" descr="C:\Documents and Settings\Student\Local Settings\Temporary Internet Files\Content.IE5\U9TIWNMA\MP900422162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2636912"/>
            <a:ext cx="2996952" cy="2996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7554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 - </a:t>
            </a:r>
            <a:r>
              <a:rPr lang="cs-CZ" dirty="0" smtClean="0"/>
              <a:t>změní tvar tělesa  -  například míče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pPr marL="0" indent="0">
              <a:buNone/>
            </a:pPr>
            <a:r>
              <a:rPr lang="cs-CZ" dirty="0" smtClean="0"/>
              <a:t>                            </a:t>
            </a:r>
          </a:p>
          <a:p>
            <a:endParaRPr lang="cs-CZ" dirty="0"/>
          </a:p>
          <a:p>
            <a:pPr marL="0" indent="0">
              <a:buNone/>
            </a:pPr>
            <a:r>
              <a:rPr lang="cs-CZ" dirty="0" smtClean="0"/>
              <a:t>                                         výsledek působení síly</a:t>
            </a:r>
            <a:endParaRPr lang="cs-CZ" dirty="0"/>
          </a:p>
        </p:txBody>
      </p:sp>
      <p:sp>
        <p:nvSpPr>
          <p:cNvPr id="9" name="Ovál 8"/>
          <p:cNvSpPr/>
          <p:nvPr/>
        </p:nvSpPr>
        <p:spPr>
          <a:xfrm>
            <a:off x="1907704" y="3356992"/>
            <a:ext cx="1800200" cy="1584176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vál 9"/>
          <p:cNvSpPr/>
          <p:nvPr/>
        </p:nvSpPr>
        <p:spPr>
          <a:xfrm>
            <a:off x="5580112" y="3356992"/>
            <a:ext cx="432048" cy="158417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2" name="Přímá spojnice se šipkou 11"/>
          <p:cNvCxnSpPr/>
          <p:nvPr/>
        </p:nvCxnSpPr>
        <p:spPr>
          <a:xfrm>
            <a:off x="863588" y="4095656"/>
            <a:ext cx="936104" cy="0"/>
          </a:xfrm>
          <a:prstGeom prst="straightConnector1">
            <a:avLst/>
          </a:prstGeom>
          <a:ln w="1016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ovéPole 12"/>
          <p:cNvSpPr txBox="1"/>
          <p:nvPr/>
        </p:nvSpPr>
        <p:spPr>
          <a:xfrm>
            <a:off x="755576" y="3679463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F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41765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 VÍME O SÍLE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0768"/>
            <a:ext cx="8579296" cy="4785395"/>
          </a:xfrm>
        </p:spPr>
        <p:txBody>
          <a:bodyPr>
            <a:normAutofit/>
          </a:bodyPr>
          <a:lstStyle/>
          <a:p>
            <a:r>
              <a:rPr lang="cs-CZ" sz="2000" dirty="0" smtClean="0"/>
              <a:t>- je to fyzikální veličina</a:t>
            </a:r>
          </a:p>
          <a:p>
            <a:r>
              <a:rPr lang="cs-CZ" sz="2000" dirty="0" smtClean="0"/>
              <a:t>- značka je  F</a:t>
            </a:r>
          </a:p>
          <a:p>
            <a:r>
              <a:rPr lang="cs-CZ" sz="2000" dirty="0" smtClean="0"/>
              <a:t>- hlavní jednotka je 1 Newton</a:t>
            </a:r>
          </a:p>
          <a:p>
            <a:r>
              <a:rPr lang="cs-CZ" sz="2000" dirty="0" smtClean="0"/>
              <a:t>- vedlejší jednotky jsou 1hN, 1kN, 1MN</a:t>
            </a:r>
          </a:p>
          <a:p>
            <a:r>
              <a:rPr lang="cs-CZ" sz="2000" dirty="0" smtClean="0"/>
              <a:t>- směr síly může být nahoru, dolů, vlevo, vpravo, různoběžný    </a:t>
            </a:r>
          </a:p>
          <a:p>
            <a:r>
              <a:rPr lang="cs-CZ" sz="2000" dirty="0" smtClean="0"/>
              <a:t>- sílu znázorňujeme orientovanou úsečkou</a:t>
            </a:r>
          </a:p>
          <a:p>
            <a:r>
              <a:rPr lang="cs-CZ" sz="2000" dirty="0" smtClean="0"/>
              <a:t>- měříme ji siloměrem</a:t>
            </a:r>
          </a:p>
          <a:p>
            <a:r>
              <a:rPr lang="cs-CZ" sz="2000" dirty="0" smtClean="0"/>
              <a:t>- změní klid tělesa v pohyb</a:t>
            </a:r>
          </a:p>
          <a:p>
            <a:r>
              <a:rPr lang="cs-CZ" sz="2000" dirty="0" smtClean="0"/>
              <a:t>- změní pohyb tělesa v klid</a:t>
            </a:r>
          </a:p>
          <a:p>
            <a:r>
              <a:rPr lang="cs-CZ" sz="2000" dirty="0" smtClean="0"/>
              <a:t>- změní rychlost tělesa</a:t>
            </a:r>
          </a:p>
          <a:p>
            <a:r>
              <a:rPr lang="cs-CZ" sz="2000" dirty="0" smtClean="0"/>
              <a:t>- změní směr pohybu tělesa</a:t>
            </a:r>
          </a:p>
          <a:p>
            <a:r>
              <a:rPr lang="cs-CZ" sz="2000" dirty="0" smtClean="0"/>
              <a:t>- změní tvar tělesa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999425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KONEC PREZENTACE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</a:p>
          <a:p>
            <a:r>
              <a:rPr lang="cs-CZ" dirty="0" smtClean="0"/>
              <a:t>Klipart MS Office 2010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51899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225</TotalTime>
  <Words>309</Words>
  <Application>Microsoft Office PowerPoint</Application>
  <PresentationFormat>Předvádění na obrazovce (4:3)</PresentationFormat>
  <Paragraphs>80</Paragraphs>
  <Slides>16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Motiv systému Office</vt:lpstr>
      <vt:lpstr>Prezentace aplikace PowerPoint</vt:lpstr>
      <vt:lpstr>Prezentace aplikace PowerPoint</vt:lpstr>
      <vt:lpstr>SÍLA</vt:lpstr>
      <vt:lpstr>Co je to síla</vt:lpstr>
      <vt:lpstr>Jaká je značka síly</vt:lpstr>
      <vt:lpstr>Jaká je hlavní jednotka síly</vt:lpstr>
      <vt:lpstr>Čím se síla měří</vt:lpstr>
      <vt:lpstr>Jaký směr může mít síla</vt:lpstr>
      <vt:lpstr>Jak můžeme sílu znázornit</vt:lpstr>
      <vt:lpstr>Jaké účinky může mít síla</vt:lpstr>
      <vt:lpstr>Prezentace aplikace PowerPoint</vt:lpstr>
      <vt:lpstr>Prezentace aplikace PowerPoint</vt:lpstr>
      <vt:lpstr>Prezentace aplikace PowerPoint</vt:lpstr>
      <vt:lpstr>Prezentace aplikace PowerPoint</vt:lpstr>
      <vt:lpstr>CO VÍME O SÍLE</vt:lpstr>
      <vt:lpstr>KONEC PREZENTACE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SÍLA</dc:title>
  <dc:creator>XXX</dc:creator>
  <cp:lastModifiedBy>XXX</cp:lastModifiedBy>
  <cp:revision>25</cp:revision>
  <dcterms:created xsi:type="dcterms:W3CDTF">2011-11-06T18:30:38Z</dcterms:created>
  <dcterms:modified xsi:type="dcterms:W3CDTF">2012-06-02T11:01:42Z</dcterms:modified>
</cp:coreProperties>
</file>