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</p:sldMasterIdLst>
  <p:notesMasterIdLst>
    <p:notesMasterId r:id="rId20"/>
  </p:notesMasterIdLst>
  <p:sldIdLst>
    <p:sldId id="258" r:id="rId10"/>
    <p:sldId id="257" r:id="rId11"/>
    <p:sldId id="259" r:id="rId12"/>
    <p:sldId id="260" r:id="rId13"/>
    <p:sldId id="261" r:id="rId14"/>
    <p:sldId id="262" r:id="rId15"/>
    <p:sldId id="263" r:id="rId16"/>
    <p:sldId id="266" r:id="rId17"/>
    <p:sldId id="264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2E4BD-486B-46E8-9560-FAB1B207824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72A72F-1BED-4F64-94A1-74EFFC75E6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498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43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17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0089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06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79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99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07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7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52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43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56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93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1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9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03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54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98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6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844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98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41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41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58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178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904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87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35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83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59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269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9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4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97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39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54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400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92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9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25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17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97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95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83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81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62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25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035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94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74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76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17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79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3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39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83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43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6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769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26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95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03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820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62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286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809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3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75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73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543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6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32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40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7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716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760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086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19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23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013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33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12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76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2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57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10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08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17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4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19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0924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18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04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13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54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9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07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3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872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.wav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audio" Target="../media/audio1.wav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audio" Target="../media/audio1.wav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audio" Target="../media/audio1.wav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audio" Target="../media/audio1.wav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audio" Target="../media/audio1.wav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audio" Target="../media/audio1.wav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002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572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756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781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382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61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968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938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C1ECA-1601-452F-AA39-183D05BFA9AA}" type="datetimeFigureOut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3.6.2012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4834E-3A05-472A-A78B-2D6C3DA9F693}" type="slidenum">
              <a:rPr lang="cs-CZ">
                <a:solidFill>
                  <a:srgbClr val="B13F9A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B13F9A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382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13" name="chimes.wav"/>
          </p:stSnd>
        </p:sndAc>
      </p:transition>
    </mc:Choice>
    <mc:Fallback xmlns="">
      <p:transition spd="slow" advTm="45000">
        <p:fade/>
        <p:sndAc>
          <p:stSnd>
            <p:snd r:embed="rId14" name="chimes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4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6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VY_32_INOVACE_15_25_ test, Právo jako systém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test, k prokázání získaných vědomostí v oblasti Právo jako systém.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Test se bude promítat na interaktivní tabuli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73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3" name="chimes.wav"/>
          </p:stSnd>
        </p:sndAc>
      </p:transition>
    </mc:Choice>
    <mc:Fallback xmlns="">
      <p:transition spd="slow" advTm="45000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PRÁVO JAKO 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52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i="1" u="sng" dirty="0">
                <a:solidFill>
                  <a:prstClr val="black"/>
                </a:solidFill>
              </a:rPr>
              <a:t>Člověk je způsobilý k právním úkonům od?</a:t>
            </a:r>
          </a:p>
          <a:p>
            <a:pPr marL="514350" indent="-514350">
              <a:buFontTx/>
              <a:buAutoNum type="arabicParenR"/>
            </a:pP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narození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plnoletosti (18let)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21 let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2)Co není pravda? Etické normy: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vycházejí z nás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jsou vynutitelné zákonem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nejsou nikde napsané</a:t>
            </a:r>
          </a:p>
        </p:txBody>
      </p:sp>
    </p:spTree>
    <p:extLst>
      <p:ext uri="{BB962C8B-B14F-4D97-AF65-F5344CB8AC3E}">
        <p14:creationId xmlns:p14="http://schemas.microsoft.com/office/powerpoint/2010/main" val="203400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>
                <a:solidFill>
                  <a:prstClr val="black"/>
                </a:solidFill>
              </a:rPr>
              <a:t>3) Správně spoj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a) rozvod				A) finanční právo</a:t>
            </a:r>
          </a:p>
          <a:p>
            <a:r>
              <a:rPr lang="cs-CZ" sz="2800" dirty="0">
                <a:solidFill>
                  <a:prstClr val="black"/>
                </a:solidFill>
              </a:rPr>
              <a:t>b) finanční podvod		B) trestní právo</a:t>
            </a:r>
          </a:p>
          <a:p>
            <a:r>
              <a:rPr lang="cs-CZ" sz="2800" dirty="0">
                <a:solidFill>
                  <a:prstClr val="black"/>
                </a:solidFill>
              </a:rPr>
              <a:t>c) vražda				C) rodinné právo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i="1" u="sng" dirty="0">
                <a:solidFill>
                  <a:prstClr val="black"/>
                </a:solidFill>
              </a:rPr>
              <a:t>4) Od narození jsem způsobilý k..?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právům a povinnostem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poslouchat všechny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uzavírání smluv</a:t>
            </a:r>
          </a:p>
        </p:txBody>
      </p:sp>
    </p:spTree>
    <p:extLst>
      <p:ext uri="{BB962C8B-B14F-4D97-AF65-F5344CB8AC3E}">
        <p14:creationId xmlns:p14="http://schemas.microsoft.com/office/powerpoint/2010/main" val="420674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>
                <a:solidFill>
                  <a:prstClr val="black"/>
                </a:solidFill>
              </a:rPr>
              <a:t>5) Osoba právnická…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	a) vystupuje vždy sama sebe</a:t>
            </a:r>
          </a:p>
          <a:p>
            <a:r>
              <a:rPr lang="cs-CZ" sz="3200" dirty="0">
                <a:solidFill>
                  <a:prstClr val="black"/>
                </a:solidFill>
              </a:rPr>
              <a:t>	b) nezastupuje nikoho</a:t>
            </a:r>
          </a:p>
          <a:p>
            <a:r>
              <a:rPr lang="cs-CZ" sz="3200" dirty="0">
                <a:solidFill>
                  <a:prstClr val="black"/>
                </a:solidFill>
              </a:rPr>
              <a:t>	c) vystupuje jménem skupiny lidí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i="1" u="sng" dirty="0">
                <a:solidFill>
                  <a:prstClr val="black"/>
                </a:solidFill>
              </a:rPr>
              <a:t>6) Nejvyšší zákon státu, přijatý 1.1.1193 se nazývá?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pPr marL="1428750" lvl="2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Právní norma</a:t>
            </a:r>
          </a:p>
          <a:p>
            <a:pPr marL="1428750" lvl="2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Zákon státu</a:t>
            </a:r>
          </a:p>
          <a:p>
            <a:pPr marL="1428750" lvl="2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Ústava ČR</a:t>
            </a:r>
          </a:p>
        </p:txBody>
      </p:sp>
    </p:spTree>
    <p:extLst>
      <p:ext uri="{BB962C8B-B14F-4D97-AF65-F5344CB8AC3E}">
        <p14:creationId xmlns:p14="http://schemas.microsoft.com/office/powerpoint/2010/main" val="335725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>
                <a:solidFill>
                  <a:prstClr val="black"/>
                </a:solidFill>
              </a:rPr>
              <a:t>7) Která informace je špatně? Poslanecká sněmovna: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má 281 členů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volíme je na 4 roky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volíme stranu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i="1" u="sng" dirty="0">
                <a:solidFill>
                  <a:prstClr val="black"/>
                </a:solidFill>
              </a:rPr>
              <a:t>8) Vrcholným orgánem moci výkonné je?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prezident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vláda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parlament</a:t>
            </a:r>
          </a:p>
        </p:txBody>
      </p:sp>
    </p:spTree>
    <p:extLst>
      <p:ext uri="{BB962C8B-B14F-4D97-AF65-F5344CB8AC3E}">
        <p14:creationId xmlns:p14="http://schemas.microsoft.com/office/powerpoint/2010/main" val="800317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>
                <a:solidFill>
                  <a:prstClr val="black"/>
                </a:solidFill>
              </a:rPr>
              <a:t>9) Která informace je špatně? Senát…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má 81 členů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volíme je na 6 let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volíme stranu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i="1" u="sng" dirty="0">
                <a:solidFill>
                  <a:prstClr val="black"/>
                </a:solidFill>
              </a:rPr>
              <a:t>10)Mezi soustavu soudů nepatří?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	a) městský soud</a:t>
            </a:r>
          </a:p>
          <a:p>
            <a:r>
              <a:rPr lang="cs-CZ" sz="2800" dirty="0">
                <a:solidFill>
                  <a:prstClr val="black"/>
                </a:solidFill>
              </a:rPr>
              <a:t>	b) okresní soud</a:t>
            </a:r>
          </a:p>
          <a:p>
            <a:r>
              <a:rPr lang="cs-CZ" sz="2800" dirty="0">
                <a:solidFill>
                  <a:prstClr val="black"/>
                </a:solidFill>
              </a:rPr>
              <a:t>	c) vrchní soud </a:t>
            </a:r>
          </a:p>
        </p:txBody>
      </p:sp>
    </p:spTree>
    <p:extLst>
      <p:ext uri="{BB962C8B-B14F-4D97-AF65-F5344CB8AC3E}">
        <p14:creationId xmlns:p14="http://schemas.microsoft.com/office/powerpoint/2010/main" val="415373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KONEC</a:t>
            </a:r>
          </a:p>
          <a:p>
            <a:pPr algn="ctr"/>
            <a:endParaRPr lang="cs-CZ" sz="6000" dirty="0"/>
          </a:p>
          <a:p>
            <a:pPr algn="ctr"/>
            <a:r>
              <a:rPr lang="cs-CZ" sz="6000" dirty="0" smtClean="0">
                <a:sym typeface="Wingdings" pitchFamily="2" charset="2"/>
              </a:rPr>
              <a:t></a:t>
            </a:r>
          </a:p>
          <a:p>
            <a:pPr algn="ctr"/>
            <a:endParaRPr lang="cs-CZ" sz="6000" dirty="0">
              <a:sym typeface="Wingdings" pitchFamily="2" charset="2"/>
            </a:endParaRPr>
          </a:p>
          <a:p>
            <a:pPr algn="ctr"/>
            <a:r>
              <a:rPr lang="cs-CZ" sz="6000" dirty="0" smtClean="0">
                <a:sym typeface="Wingdings" pitchFamily="2" charset="2"/>
              </a:rPr>
              <a:t>Zadní seberou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25737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2809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1 – b</a:t>
            </a:r>
          </a:p>
          <a:p>
            <a:r>
              <a:rPr lang="cs-CZ" sz="2800" dirty="0">
                <a:solidFill>
                  <a:prstClr val="black"/>
                </a:solidFill>
              </a:rPr>
              <a:t>2 – b</a:t>
            </a:r>
          </a:p>
          <a:p>
            <a:r>
              <a:rPr lang="cs-CZ" sz="2800" dirty="0">
                <a:solidFill>
                  <a:prstClr val="black"/>
                </a:solidFill>
              </a:rPr>
              <a:t>3 – </a:t>
            </a:r>
            <a:r>
              <a:rPr lang="cs-CZ" sz="2800" dirty="0" err="1">
                <a:solidFill>
                  <a:prstClr val="black"/>
                </a:solidFill>
              </a:rPr>
              <a:t>aC</a:t>
            </a:r>
            <a:r>
              <a:rPr lang="cs-CZ" sz="2800" dirty="0">
                <a:solidFill>
                  <a:prstClr val="black"/>
                </a:solidFill>
              </a:rPr>
              <a:t> / </a:t>
            </a:r>
            <a:r>
              <a:rPr lang="cs-CZ" sz="2800" dirty="0" err="1">
                <a:solidFill>
                  <a:prstClr val="black"/>
                </a:solidFill>
              </a:rPr>
              <a:t>bA</a:t>
            </a:r>
            <a:r>
              <a:rPr lang="cs-CZ" sz="2800" dirty="0">
                <a:solidFill>
                  <a:prstClr val="black"/>
                </a:solidFill>
              </a:rPr>
              <a:t> / </a:t>
            </a:r>
            <a:r>
              <a:rPr lang="cs-CZ" sz="2800" dirty="0" err="1">
                <a:solidFill>
                  <a:prstClr val="black"/>
                </a:solidFill>
              </a:rPr>
              <a:t>cB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4 – a</a:t>
            </a:r>
          </a:p>
          <a:p>
            <a:r>
              <a:rPr lang="cs-CZ" sz="2800" dirty="0">
                <a:solidFill>
                  <a:prstClr val="black"/>
                </a:solidFill>
              </a:rPr>
              <a:t>5 – c</a:t>
            </a:r>
          </a:p>
          <a:p>
            <a:r>
              <a:rPr lang="cs-CZ" sz="2800" dirty="0">
                <a:solidFill>
                  <a:prstClr val="black"/>
                </a:solidFill>
              </a:rPr>
              <a:t>6 – c</a:t>
            </a:r>
          </a:p>
          <a:p>
            <a:r>
              <a:rPr lang="cs-CZ" sz="2800" dirty="0">
                <a:solidFill>
                  <a:prstClr val="black"/>
                </a:solidFill>
              </a:rPr>
              <a:t>7 – a</a:t>
            </a:r>
          </a:p>
          <a:p>
            <a:r>
              <a:rPr lang="cs-CZ" sz="2800" dirty="0">
                <a:solidFill>
                  <a:prstClr val="black"/>
                </a:solidFill>
              </a:rPr>
              <a:t>8 – b</a:t>
            </a:r>
          </a:p>
          <a:p>
            <a:r>
              <a:rPr lang="cs-CZ" sz="2800" dirty="0">
                <a:solidFill>
                  <a:prstClr val="black"/>
                </a:solidFill>
              </a:rPr>
              <a:t>9 – c</a:t>
            </a:r>
          </a:p>
          <a:p>
            <a:r>
              <a:rPr lang="cs-CZ" sz="2800" dirty="0">
                <a:solidFill>
                  <a:prstClr val="black"/>
                </a:solidFill>
              </a:rPr>
              <a:t>10 - a</a:t>
            </a:r>
          </a:p>
        </p:txBody>
      </p:sp>
    </p:spTree>
    <p:extLst>
      <p:ext uri="{BB962C8B-B14F-4D97-AF65-F5344CB8AC3E}">
        <p14:creationId xmlns:p14="http://schemas.microsoft.com/office/powerpoint/2010/main" val="370377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</a:t>
            </a:r>
            <a:r>
              <a:rPr lang="cs-CZ" sz="2000" dirty="0" err="1">
                <a:solidFill>
                  <a:prstClr val="black"/>
                </a:solidFill>
              </a:rPr>
              <a:t>D.,a</a:t>
            </a:r>
            <a:r>
              <a:rPr lang="cs-CZ" sz="20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</a:t>
            </a:r>
            <a:r>
              <a:rPr lang="cs-CZ" sz="2400" i="1"/>
              <a:t>dne </a:t>
            </a:r>
            <a:r>
              <a:rPr lang="cs-CZ" sz="2400" i="1" smtClean="0"/>
              <a:t>6.4.2012</a:t>
            </a:r>
            <a:endParaRPr lang="cs-CZ" sz="2400" i="1" dirty="0"/>
          </a:p>
          <a:p>
            <a:r>
              <a:rPr lang="cs-CZ" sz="2400" i="1" dirty="0"/>
              <a:t>DUM uložen na- http://dumy.cz/materialy/prehled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90677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45000">
        <p14:switch dir="r"/>
        <p:sndAc>
          <p:stSnd>
            <p:snd r:embed="rId2" name="chimes.wav"/>
          </p:stSnd>
        </p:sndAc>
      </p:transition>
    </mc:Choice>
    <mc:Fallback xmlns="">
      <p:transition spd="slow" advTm="45000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224</Words>
  <Application>Microsoft Office PowerPoint</Application>
  <PresentationFormat>Předvádění na obrazovce (4:3)</PresentationFormat>
  <Paragraphs>87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Carnival</vt:lpstr>
      <vt:lpstr>1_Motiv systému Office</vt:lpstr>
      <vt:lpstr>1_Carnival</vt:lpstr>
      <vt:lpstr>2_Carnival</vt:lpstr>
      <vt:lpstr>3_Carnival</vt:lpstr>
      <vt:lpstr>4_Carnival</vt:lpstr>
      <vt:lpstr>5_Carnival</vt:lpstr>
      <vt:lpstr>6_Carnival</vt:lpstr>
      <vt:lpstr>7_Carnival</vt:lpstr>
      <vt:lpstr>Název školy: ZŠ Klášterec nad Ohří, Krátká 676 Autor: Mgr. Veronika Kubincová Název materiálu: VY_32_INOVACE_15_25_ test, Právo jako systém Číslo projektu: CZ.1.07/1.4.00/21.1115  </vt:lpstr>
      <vt:lpstr>PRÁVO JAKO SYSTÉM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VY_32_INOVACE_15_25_ test, Právo jako systém Číslo projektu: CZ.1.07/1.4.00/21.1115  </dc:title>
  <dc:creator>Kabinet</dc:creator>
  <cp:lastModifiedBy>Kabinet</cp:lastModifiedBy>
  <cp:revision>3</cp:revision>
  <dcterms:created xsi:type="dcterms:W3CDTF">2012-04-06T08:56:47Z</dcterms:created>
  <dcterms:modified xsi:type="dcterms:W3CDTF">2012-06-03T19:57:18Z</dcterms:modified>
</cp:coreProperties>
</file>