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83" r:id="rId2"/>
    <p:sldId id="281" r:id="rId3"/>
    <p:sldId id="278" r:id="rId4"/>
    <p:sldId id="264" r:id="rId5"/>
    <p:sldId id="266" r:id="rId6"/>
    <p:sldId id="279" r:id="rId7"/>
    <p:sldId id="270" r:id="rId8"/>
    <p:sldId id="282" r:id="rId9"/>
    <p:sldId id="268" r:id="rId10"/>
    <p:sldId id="272" r:id="rId11"/>
    <p:sldId id="275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81" d="100"/>
          <a:sy n="81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99E3EB-04CD-4B98-BF14-03CDEA0CC319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BE930-ADAA-4B40-9A75-E457CF6CCA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850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23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32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02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00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8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59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47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33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047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50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98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066BC-3F8A-46C0-92D2-F1C88F98FD86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FD1E6-5D74-47F2-90A0-A471710DD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798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13" name="click.wav"/>
          </p:stSnd>
        </p:sndAc>
      </p:transition>
    </mc:Choice>
    <mc:Fallback xmlns="">
      <p:transition spd="slow">
        <p:split orient="vert"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0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gif"/><Relationship Id="rId5" Type="http://schemas.openxmlformats.org/officeDocument/2006/relationships/hyperlink" Target="http://www.1zsklasterec.cz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0.wav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edv%C4%9Bd&amp;hl=cs&amp;sa=G&amp;biw=1366&amp;bih=587&amp;gbv=2&amp;tbm=isch&amp;tbnid=J2lYmPwr7LluYM:&amp;imgrefurl=http://cs.wikipedia.org/wiki/Medv%C4%9Bd_hn%C4%9Bd%C3%BD&amp;docid=N9kKkjvmyUjO5M&amp;imgurl=http://upload.wikimedia.org/wikipedia/commons/thumb/2/2a/Brown_bear_(Ursus_arctos_arctos)_running.jpg/260px-Brown_bear_(Ursus_arctos_arctos)_running.jpg&amp;w=260&amp;h=177&amp;ei=2ZLHTtyUE8aHhQeVsMnFDw&amp;zoom=1&amp;iact=hc&amp;vpx=270&amp;vpy=193&amp;dur=270&amp;hovh=141&amp;hovw=208&amp;tx=132&amp;ty=106&amp;sig=108654200230013472504&amp;page=1&amp;tbnh=101&amp;tbnw=135&amp;start=0&amp;ndsp=26&amp;ved=1t:429,r:1,s:01" TargetMode="External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imgres?q=ove%C4%8Dka&amp;hl=cs&amp;biw=1366&amp;bih=587&amp;gbv=2&amp;tbm=isch&amp;tbnid=ryddvWB90oxBaM:&amp;imgrefurl=http://www.cestopisy.com/lake-district-derwent-water/&amp;docid=AOtSK4SQ2OEPsM&amp;imgurl=http://www.cestopisy.com/wss_images/anglie/keswick/_ovca.jpg&amp;w=600&amp;h=450&amp;ei=hJXHTtf3FI2WhQean9DfDw&amp;zoom=1&amp;iact=hc&amp;vpx=396&amp;vpy=273&amp;dur=1841&amp;hovh=194&amp;hovw=259&amp;tx=134&amp;ty=142&amp;sig=108654200230013472504&amp;page=1&amp;tbnh=105&amp;tbnw=140&amp;start=0&amp;ndsp=24&amp;ved=1t:429,r:18,s:0" TargetMode="External"/><Relationship Id="rId5" Type="http://schemas.openxmlformats.org/officeDocument/2006/relationships/hyperlink" Target="http://www.google.cz/imgres?q=slepice&amp;hl=cs&amp;sa=G&amp;biw=1366&amp;bih=587&amp;gbv=2&amp;tbm=isch&amp;tbnid=XAwF0TrMm5_5jM:&amp;imgrefurl=http://pod-poklickou.gastronews.cz/vyloucit_vajicka_ze_stravy_je_zbytecne&amp;docid=625p4ojjoIqr5M&amp;imgurl=http://www.gastronews.cz/pictures/slepice-DV8585NWM4-small.jpg&amp;w=285&amp;h=276&amp;ei=gZTHTs2PLsmxhAfem4XCDw&amp;zoom=1&amp;iact=hc&amp;vpx=632&amp;vpy=246&amp;dur=3591&amp;hovh=220&amp;hovw=228&amp;tx=161&amp;ty=115&amp;sig=108654200230013472504&amp;page=1&amp;tbnh=109&amp;tbnw=113&amp;start=0&amp;ndsp=25&amp;ved=1t:429,r:12,s:0" TargetMode="External"/><Relationship Id="rId4" Type="http://schemas.openxmlformats.org/officeDocument/2006/relationships/hyperlink" Target="http://www.google.cz/imgres?q=auto&amp;hl=cs&amp;sa=G&amp;biw=1366&amp;bih=587&amp;gbv=2&amp;tbm=isch&amp;tbnid=k2OxkIaOXsX7uM:&amp;imgrefurl=http://auto-vrakoviste.ic.cz/&amp;docid=f6QmZCkbaXwYpM&amp;imgurl=http://auto-vrakoviste.ic.cz/tmp/auto1.jpg&amp;w=640&amp;h=480&amp;ei=9JPHTtOeFMuHhQe21ui_Dw&amp;zoom=1&amp;iact=rc&amp;dur=136&amp;sig=108654200230013472504&amp;page=1&amp;tbnh=109&amp;tbnw=164&amp;start=0&amp;ndsp=21&amp;ved=1t:429,r:0,s:0&amp;tx=99&amp;ty=6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panenka&amp;hl=cs&amp;biw=1366&amp;bih=587&amp;gbv=2&amp;tbm=isch&amp;tbnid=H9SM5qmvuEuD1M:&amp;imgrefurl=http://www.barevne-hracky.cz/hracky/eshop/9-1-Panenky/209-2-Panenky-Gotz&amp;docid=Rraws1TC2114mM&amp;imgurl=http://www.barevne-hracky.cz/fotky2384/fotos/_vyrn_28231120965.jpg&amp;w=615&amp;h=640&amp;ei=D5bHTpDNB86ZhQf14-zRDw&amp;zoom=1&amp;iact=hc&amp;vpx=715&amp;vpy=237&amp;dur=1872&amp;hovh=229&amp;hovw=220&amp;tx=106&amp;ty=219&amp;sig=108654200230013472504&amp;page=2&amp;tbnh=110&amp;tbnw=105&amp;start=30&amp;ndsp=29&amp;ved=1t:429,r:24,s:30" TargetMode="External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akv%C3%A1rium&amp;hl=cs&amp;gbv=2&amp;biw=1366&amp;bih=587&amp;tbm=isch&amp;tbnid=BQSCUYrogrCODM:&amp;imgrefurl=http://www.nm-bydleni.cz/clanek.php?id_clanky=715&amp;docid=nZJq84kF13eoEM&amp;imgurl=http://www.nm-bydleni.cz/images/clanky/morske-akvarium-4.jpg&amp;w=470&amp;h=311&amp;ei=_JfHTqfgJse4hAeC-bzdDw&amp;zoom=1&amp;iact=hc&amp;vpx=766&amp;vpy=284&amp;dur=2883&amp;hovh=183&amp;hovw=276&amp;tx=115&amp;ty=113&amp;sig=108654200230013472504&amp;page=1&amp;tbnh=111&amp;tbnw=157&amp;start=0&amp;ndsp=21&amp;ved=1t:429,r:11,s:0" TargetMode="External"/><Relationship Id="rId5" Type="http://schemas.openxmlformats.org/officeDocument/2006/relationships/hyperlink" Target="http://www.google.cz/imgres?q=pes&amp;hl=cs&amp;biw=1366&amp;bih=587&amp;gbv=2&amp;tbm=isch&amp;tbnid=AjP9qaTmV7cNyM:&amp;imgrefurl=http://nad18.cz/author/adrie-bubble/&amp;docid=ltRHpsV_mSyMIM&amp;imgurl=http://nad18.cz/wp-content/uploads/2011/05/pes.jpg&amp;w=479&amp;h=392&amp;ei=hpfHTouWLYO0hAfWnKjpDw&amp;zoom=1&amp;iact=hc&amp;vpx=436&amp;vpy=170&amp;dur=164&amp;hovh=203&amp;hovw=248&amp;tx=110&amp;ty=106&amp;sig=108654200230013472504&amp;page=1&amp;tbnh=116&amp;tbnw=137&amp;start=0&amp;ndsp=28&amp;ved=1t:429,r:2,s:0" TargetMode="External"/><Relationship Id="rId4" Type="http://schemas.openxmlformats.org/officeDocument/2006/relationships/hyperlink" Target="http://www.google.cz/imgres?q=eskym%C3%A1k&amp;hl=cs&amp;biw=1366&amp;bih=587&amp;gbv=2&amp;tbm=isch&amp;tbnid=lR05F6AgWwhWIM:&amp;imgrefurl=http://www.eamos.cz/amos/kat_inf/modules/low/kurz_text.php?id_kap=8&amp;kod_kurzu=kat_inf_43266&amp;docid=VW3e_E54OVP9uM&amp;imgurl=http://www.eamos.cz/amos/kat_inf/externi/kat_inf_43266/eskymak.jpg&amp;w=136&amp;h=150&amp;ei=qJbHTrvfDIOHhQfWvuzcDw&amp;zoom=1&amp;iact=hc&amp;vpx=823&amp;vpy=178&amp;dur=265&amp;hovh=120&amp;hovw=108&amp;tx=91&amp;ty=102&amp;sig=108654200230013472504&amp;page=1&amp;tbnh=120&amp;tbnw=108&amp;start=0&amp;ndsp=26&amp;ved=1t:429,r:5,s: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lupa&amp;hl=cs&amp;gbv=2&amp;biw=1366&amp;bih=587&amp;tbm=isch&amp;tbnid=pl6b8SbfvOimmM:&amp;imgrefurl=http://www.iphonetips.cz/apple-novinky/steve-jobs-apple-nikoho-nesleduje/attachment/lupa/&amp;docid=BCAIjvItJGLb4M&amp;imgurl=http://www.iphonetips.cz/wp-content/uploads/2011/04/lupa.jpg&amp;w=400&amp;h=300&amp;ei=JqnHTrOPMcSYhQfC37W6Dw&amp;zoom=1&amp;iact=rc&amp;dur=109&amp;sig=108654200230013472504&amp;page=1&amp;tbnh=112&amp;tbnw=154&amp;start=0&amp;ndsp=22&amp;ved=1t:429,r:0,s:0&amp;tx=92&amp;ty=39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0.wav"/><Relationship Id="rId5" Type="http://schemas.openxmlformats.org/officeDocument/2006/relationships/hyperlink" Target="http://www.google.cz/imgres?q=mapa&amp;hl=cs&amp;sa=G&amp;biw=1366&amp;bih=587&amp;gbv=2&amp;tbm=isch&amp;tbnid=7WhlQluiKWL76M:&amp;imgrefurl=http://kdanice.cz/redakce/index.php?clanek=47754&amp;xuser=&amp;lanG=cs&amp;slozka=40765&amp;docid=cWPI2W1so6V2cM&amp;imgurl=http://kdanice.cz/galerie/190377_640_388.jpg&amp;w=640&amp;h=388&amp;ei=N6jHTqGwLsuJhQfQpaDeDw&amp;zoom=1&amp;iact=hc&amp;vpx=451&amp;vpy=148&amp;dur=309&amp;hovh=175&amp;hovw=288&amp;tx=154&amp;ty=76&amp;sig=108654200230013472504&amp;page=2&amp;tbnh=85&amp;tbnw=141&amp;start=22&amp;ndsp=23&amp;ved=1t:429,r:2,s:22" TargetMode="External"/><Relationship Id="rId4" Type="http://schemas.openxmlformats.org/officeDocument/2006/relationships/hyperlink" Target="http://www.google.cz/imgres?q=m%C3%ADsa&amp;hl=cs&amp;gbv=2&amp;biw=1366&amp;bih=587&amp;tbm=isch&amp;tbnid=ev33we4V18K16M:&amp;imgrefurl=http://zmrzlina-misa.cz/retro/co-se-zmenilo/sklo-porcelan/101-misa/&amp;docid=TlZp1fAeJs_wUM&amp;imgurl=http://zmrzlina-misa.cz/mediadata/co-se-zmenilo/obecne/fullsize_53_25hJR_misa.jpg&amp;w=1024&amp;h=768&amp;ei=EKrHTo5ijbGEB9XOvYUJ&amp;zoom=1&amp;iact=hc&amp;vpx=463&amp;vpy=140&amp;dur=386&amp;hovh=194&amp;hovw=259&amp;tx=139&amp;ty=114&amp;sig=108654200230013472504&amp;page=1&amp;tbnh=120&amp;tbnw=155&amp;start=0&amp;ndsp=21&amp;ved=1t:429,r:2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VY_32_INOVACE_01_ 33_Český jazyk _ hlásky S L P M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 k ověření znalosti prvních hlásek 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6337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 xmlns="">
      <p:transition spd="slow">
        <p:split orient="vert"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9398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HLÁSKY S L P 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50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split orient="vert"/>
        <p:sndAc>
          <p:stSnd>
            <p:snd r:embed="rId2" name="click.wav"/>
          </p:stSnd>
        </p:sndAc>
      </p:transition>
    </mc:Choice>
    <mc:Fallback xmlns="">
      <p:transition spd="slow" advClick="0" advTm="4000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2001" y="2767281"/>
            <a:ext cx="67799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 ZAČÁTEČNÍ PÍSMENA 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PŘEČTI SLOVA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47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4000">
        <p:split orient="vert"/>
        <p:sndAc>
          <p:stSnd>
            <p:snd r:embed="rId2" name="click.wav"/>
          </p:stSnd>
        </p:sndAc>
      </p:transition>
    </mc:Choice>
    <mc:Fallback xmlns="">
      <p:transition spd="slow" advClick="0" advTm="4000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581150"/>
            <a:ext cx="21145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60663" y="1557338"/>
            <a:ext cx="1922462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7600" y="1557338"/>
            <a:ext cx="1485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59563" y="1557338"/>
            <a:ext cx="19208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30313" y="3341688"/>
            <a:ext cx="7905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89325" y="3341688"/>
            <a:ext cx="604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65750" y="3341688"/>
            <a:ext cx="511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372350" y="3341688"/>
            <a:ext cx="6524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O</a:t>
            </a:r>
          </a:p>
        </p:txBody>
      </p:sp>
      <p:sp>
        <p:nvSpPr>
          <p:cNvPr id="14346" name="TextovéPole 17"/>
          <p:cNvSpPr txBox="1">
            <a:spLocks noChangeArrowheads="1"/>
          </p:cNvSpPr>
          <p:nvPr/>
        </p:nvSpPr>
        <p:spPr bwMode="auto">
          <a:xfrm>
            <a:off x="546100" y="2627313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4347" name="TextovéPole 18"/>
          <p:cNvSpPr txBox="1">
            <a:spLocks noChangeArrowheads="1"/>
          </p:cNvSpPr>
          <p:nvPr/>
        </p:nvSpPr>
        <p:spPr bwMode="auto">
          <a:xfrm>
            <a:off x="2760663" y="2652713"/>
            <a:ext cx="334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2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4348" name="TextovéPole 19"/>
          <p:cNvSpPr txBox="1">
            <a:spLocks noChangeArrowheads="1"/>
          </p:cNvSpPr>
          <p:nvPr/>
        </p:nvSpPr>
        <p:spPr bwMode="auto">
          <a:xfrm>
            <a:off x="4957763" y="2601913"/>
            <a:ext cx="3095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3)</a:t>
            </a:r>
          </a:p>
        </p:txBody>
      </p:sp>
      <p:sp>
        <p:nvSpPr>
          <p:cNvPr id="14349" name="TextovéPole 20"/>
          <p:cNvSpPr txBox="1">
            <a:spLocks noChangeArrowheads="1"/>
          </p:cNvSpPr>
          <p:nvPr/>
        </p:nvSpPr>
        <p:spPr bwMode="auto">
          <a:xfrm>
            <a:off x="6672263" y="2509838"/>
            <a:ext cx="33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4</a:t>
            </a:r>
            <a:r>
              <a:rPr lang="cs-CZ">
                <a:latin typeface="Calibri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2441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4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4346" grpId="0"/>
      <p:bldP spid="14347" grpId="0"/>
      <p:bldP spid="143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35570" y="1831201"/>
            <a:ext cx="1383742" cy="144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772816"/>
            <a:ext cx="1402928" cy="15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1772816"/>
            <a:ext cx="1892760" cy="15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30949" y="1795463"/>
            <a:ext cx="2282987" cy="15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219200" y="3578225"/>
            <a:ext cx="5540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P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63838" y="3581400"/>
            <a:ext cx="5222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787900" y="3554413"/>
            <a:ext cx="5540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P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283450" y="3544888"/>
            <a:ext cx="6048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Calibri" pitchFamily="34" charset="0"/>
              </a:rPr>
              <a:t>A</a:t>
            </a:r>
          </a:p>
        </p:txBody>
      </p:sp>
      <p:sp>
        <p:nvSpPr>
          <p:cNvPr id="15370" name="TextovéPole 9"/>
          <p:cNvSpPr txBox="1">
            <a:spLocks noChangeArrowheads="1"/>
          </p:cNvSpPr>
          <p:nvPr/>
        </p:nvSpPr>
        <p:spPr bwMode="auto">
          <a:xfrm>
            <a:off x="1495425" y="2932113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5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5371" name="TextovéPole 10"/>
          <p:cNvSpPr txBox="1">
            <a:spLocks noChangeArrowheads="1"/>
          </p:cNvSpPr>
          <p:nvPr/>
        </p:nvSpPr>
        <p:spPr bwMode="auto">
          <a:xfrm>
            <a:off x="3286125" y="2827338"/>
            <a:ext cx="334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6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5372" name="TextovéPole 11"/>
          <p:cNvSpPr txBox="1">
            <a:spLocks noChangeArrowheads="1"/>
          </p:cNvSpPr>
          <p:nvPr/>
        </p:nvSpPr>
        <p:spPr bwMode="auto">
          <a:xfrm>
            <a:off x="5341938" y="2827338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7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5373" name="TextovéPole 12"/>
          <p:cNvSpPr txBox="1">
            <a:spLocks noChangeArrowheads="1"/>
          </p:cNvSpPr>
          <p:nvPr/>
        </p:nvSpPr>
        <p:spPr bwMode="auto">
          <a:xfrm>
            <a:off x="8043863" y="2859088"/>
            <a:ext cx="33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8</a:t>
            </a:r>
            <a:r>
              <a:rPr lang="cs-CZ">
                <a:latin typeface="Calibri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033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5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5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8556" y="3105835"/>
            <a:ext cx="83068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ZAPIŠ SI ČÍSLO SPRÁVNÉHO SLOVA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75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68638" y="733425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703263"/>
            <a:ext cx="24003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0238" y="703263"/>
            <a:ext cx="29686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3" y="3068638"/>
            <a:ext cx="13874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1. LE PÍ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44550" y="3892550"/>
            <a:ext cx="1668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2. LÁ ME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44550" y="4652963"/>
            <a:ext cx="15573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3. LU PA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98838" y="3067050"/>
            <a:ext cx="15779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1. MÍ LA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16300" y="3890963"/>
            <a:ext cx="15938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2. MÍ SA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398838" y="4659313"/>
            <a:ext cx="1738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3. MÁ LO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242050" y="3871913"/>
            <a:ext cx="1717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2. MA LÁ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234113" y="3068638"/>
            <a:ext cx="17335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1. MA PA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242050" y="4659313"/>
            <a:ext cx="1766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3. MA SO</a:t>
            </a:r>
          </a:p>
        </p:txBody>
      </p:sp>
      <p:sp>
        <p:nvSpPr>
          <p:cNvPr id="16398" name="TextovéPole 14"/>
          <p:cNvSpPr txBox="1">
            <a:spLocks noChangeArrowheads="1"/>
          </p:cNvSpPr>
          <p:nvPr/>
        </p:nvSpPr>
        <p:spPr bwMode="auto">
          <a:xfrm>
            <a:off x="438150" y="2133600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9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6399" name="TextovéPole 15"/>
          <p:cNvSpPr txBox="1">
            <a:spLocks noChangeArrowheads="1"/>
          </p:cNvSpPr>
          <p:nvPr/>
        </p:nvSpPr>
        <p:spPr bwMode="auto">
          <a:xfrm>
            <a:off x="2997200" y="2163763"/>
            <a:ext cx="412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10</a:t>
            </a:r>
            <a:r>
              <a:rPr lang="cs-CZ">
                <a:latin typeface="Calibri" pitchFamily="34" charset="0"/>
              </a:rPr>
              <a:t>)</a:t>
            </a:r>
          </a:p>
        </p:txBody>
      </p:sp>
      <p:sp>
        <p:nvSpPr>
          <p:cNvPr id="16400" name="TextovéPole 16"/>
          <p:cNvSpPr txBox="1">
            <a:spLocks noChangeArrowheads="1"/>
          </p:cNvSpPr>
          <p:nvPr/>
        </p:nvSpPr>
        <p:spPr bwMode="auto">
          <a:xfrm>
            <a:off x="5753100" y="2163763"/>
            <a:ext cx="412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11</a:t>
            </a:r>
            <a:r>
              <a:rPr lang="cs-CZ">
                <a:latin typeface="Calibri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7392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6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000"/>
                            </p:stCondLst>
                            <p:childTnLst>
                              <p:par>
                                <p:cTn id="9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7" grpId="1"/>
      <p:bldP spid="8" grpId="0"/>
      <p:bldP spid="9" grpId="0"/>
      <p:bldP spid="9" grpId="1"/>
      <p:bldP spid="10" grpId="0"/>
      <p:bldP spid="11" grpId="0"/>
      <p:bldP spid="13" grpId="0"/>
      <p:bldP spid="13" grpId="1"/>
      <p:bldP spid="14" grpId="0"/>
      <p:bldP spid="16399" grpId="0"/>
      <p:bldP spid="164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7969" y="3105835"/>
            <a:ext cx="6268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ČTI SLOVA PO SLABIKÁCH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720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28501" y="1356914"/>
            <a:ext cx="12025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PO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76444" y="1356913"/>
            <a:ext cx="97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LE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28501" y="2453987"/>
            <a:ext cx="97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76444" y="2466315"/>
            <a:ext cx="7665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PÍ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3972" y="3501008"/>
            <a:ext cx="7665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PÍ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76444" y="3480514"/>
            <a:ext cx="9717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LE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8465" y="4650372"/>
            <a:ext cx="11416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5147" y="4645861"/>
            <a:ext cx="10743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SO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61303" y="1356911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PÁ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11462" y="1356912"/>
            <a:ext cx="7328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LÍ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0929" y="2466315"/>
            <a:ext cx="7328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LÍ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11462" y="2466315"/>
            <a:ext cx="9933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PA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07021" y="3480513"/>
            <a:ext cx="9933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PA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05434" y="3501008"/>
            <a:ext cx="10054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SE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90627" y="4645860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SA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11462" y="4613167"/>
            <a:ext cx="11416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598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39676" y="1031582"/>
            <a:ext cx="7561262" cy="1547813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1) </a:t>
            </a:r>
            <a:r>
              <a:rPr lang="cs-CZ" sz="1100" dirty="0" smtClean="0">
                <a:hlinkClick r:id="rId3"/>
              </a:rPr>
              <a:t>http://www.google.cz/imgres?q=medv%C4%9Bd&amp;hl=cs&amp;sa=G&amp;biw=1366&amp;bih=587&amp;gbv=2&amp;tbm=isch&amp;tbnid=J2lYmPwr7LluYM:&amp;imgrefurl=http://cs.wikipedia.org/wiki/Medv%25C4%259Bd_hn%25C4%259Bd%25C3%25BD&amp;docid=N9kKkjvmyUjO5M&amp;imgurl=http://upload.wikimedia.org/wikipedia/commons/thumb/2/2a/Brown_bear_(Ursus_arctos_arctos)_running.jpg/260px-Brown_bear_(Ursus_arctos_arctos)_running.jpg&amp;w=260&amp;h=177&amp;ei=2ZLHTtyUE8aHhQeVsMnFDw&amp;zoom=1&amp;iact=hc&amp;vpx=270&amp;vpy=193&amp;dur=270&amp;hovh=141&amp;hovw=208&amp;tx=132&amp;ty=106&amp;sig=108654200230013472504&amp;page=1&amp;tbnh=101&amp;tbnw=135&amp;start=0&amp;ndsp=26&amp;ved=1t:429,r:1,s:01</a:t>
            </a:r>
            <a:endParaRPr lang="cs-CZ" sz="1100" dirty="0"/>
          </a:p>
        </p:txBody>
      </p:sp>
      <p:sp>
        <p:nvSpPr>
          <p:cNvPr id="18434" name="Obdélník 3"/>
          <p:cNvSpPr>
            <a:spLocks noChangeArrowheads="1"/>
          </p:cNvSpPr>
          <p:nvPr/>
        </p:nvSpPr>
        <p:spPr bwMode="auto">
          <a:xfrm>
            <a:off x="903958" y="2602215"/>
            <a:ext cx="7561262" cy="938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 smtClean="0">
                <a:latin typeface="Calibri" pitchFamily="34" charset="0"/>
              </a:rPr>
              <a:t>2) </a:t>
            </a:r>
            <a:r>
              <a:rPr lang="cs-CZ" sz="1100" dirty="0" smtClean="0">
                <a:latin typeface="Calibri" pitchFamily="34" charset="0"/>
                <a:hlinkClick r:id="rId4"/>
              </a:rPr>
              <a:t>http</a:t>
            </a:r>
            <a:r>
              <a:rPr lang="cs-CZ" sz="1100" dirty="0">
                <a:latin typeface="Calibri" pitchFamily="34" charset="0"/>
                <a:hlinkClick r:id="rId4"/>
              </a:rPr>
              <a:t>://www.google.cz/imgres?q=auto&amp;hl=cs&amp;sa=G&amp;biw=1366&amp;bih=587&amp;gbv=2&amp;tbm=isch&amp;tbnid=k2OxkIaOXsX7uM:&amp;imgrefurl=http://auto-vrakoviste.ic.cz/&amp;docid=f6QmZCkbaXwYpM&amp;imgurl=http://auto-vrakoviste.ic.cz/tmp/auto1.jpg&amp;w=640&amp;h=480&amp;ei=9JPHTtOeFMuHhQe21ui_Dw&amp;zoom=1&amp;iact=rc&amp;dur=136&amp;sig=108654200230013472504&amp;page=1&amp;tbnh=109&amp;tbnw=164&amp;start=0&amp;ndsp=21&amp;ved=1t:429,r:0,s:0&amp;tx=99&amp;ty=67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18435" name="Obdélník 4"/>
          <p:cNvSpPr>
            <a:spLocks noChangeArrowheads="1"/>
          </p:cNvSpPr>
          <p:nvPr/>
        </p:nvSpPr>
        <p:spPr bwMode="auto">
          <a:xfrm>
            <a:off x="902370" y="3717032"/>
            <a:ext cx="7562850" cy="1277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3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5"/>
              </a:rPr>
              <a:t>http</a:t>
            </a:r>
            <a:r>
              <a:rPr lang="cs-CZ" sz="1100" dirty="0">
                <a:latin typeface="Calibri" pitchFamily="34" charset="0"/>
                <a:hlinkClick r:id="rId5"/>
              </a:rPr>
              <a:t>://www.google.cz/imgres?q=slepice&amp;hl=cs&amp;sa=G&amp;biw=1366&amp;bih=587&amp;gbv=2&amp;tbm=isch&amp;tbnid=XAwF0TrMm5_5jM:&amp;imgrefurl=http://pod-poklickou.gastronews.cz/vyloucit_vajicka_ze_stravy_je_zbytecne&amp;docid=625p4ojjoIqr5M&amp;imgurl=http://www.gastronews.cz/pictures/slepice-DV8585NWM4-small.jpg&amp;w=285&amp;h=276&amp;ei=gZTHTs2PLsmxhAfem4XCDw&amp;zoom=1&amp;iact=hc&amp;vpx=632&amp;vpy=246&amp;dur=3591&amp;hovh=220&amp;hovw=228&amp;tx=161&amp;ty=115&amp;sig=108654200230013472504&amp;page=1&amp;tbnh=109&amp;tbnw=113&amp;start=0&amp;ndsp=25&amp;ved=1t:429,r:12,s: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18436" name="Obdélník 5"/>
          <p:cNvSpPr>
            <a:spLocks noChangeArrowheads="1"/>
          </p:cNvSpPr>
          <p:nvPr/>
        </p:nvSpPr>
        <p:spPr bwMode="auto">
          <a:xfrm>
            <a:off x="939676" y="5085184"/>
            <a:ext cx="74898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4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6"/>
              </a:rPr>
              <a:t>http</a:t>
            </a:r>
            <a:r>
              <a:rPr lang="cs-CZ" sz="1100" dirty="0">
                <a:latin typeface="Calibri" pitchFamily="34" charset="0"/>
                <a:hlinkClick r:id="rId6"/>
              </a:rPr>
              <a:t>://www.google.cz/imgres?q=ove%C4%8Dka&amp;hl=cs&amp;biw=1366&amp;bih=587&amp;gbv=2&amp;tbm=isch&amp;tbnid=ryddvWB90oxBaM:&amp;imgrefurl=http://www.cestopisy.com/lake-district-derwent-water/&amp;docid=AOtSK4SQ2OEPsM&amp;imgurl=http://www.cestopisy.com/wss_images/anglie/keswick/_ovca.jpg&amp;w=600&amp;h=450&amp;ei=hJXHTtf3FI2WhQean9DfDw&amp;zoom=1&amp;iact=hc&amp;vpx=396&amp;vpy=273&amp;dur=1841&amp;hovh=194&amp;hovw=259&amp;tx=134&amp;ty=142&amp;sig=108654200230013472504&amp;page=1&amp;tbnh=105&amp;tbnw=140&amp;start=0&amp;ndsp=24&amp;ved=1t:429,r:18,s: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48283" y="476672"/>
            <a:ext cx="325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k obrázkům / 21.11.2011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04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Obdélník 1"/>
          <p:cNvSpPr>
            <a:spLocks noChangeArrowheads="1"/>
          </p:cNvSpPr>
          <p:nvPr/>
        </p:nvSpPr>
        <p:spPr bwMode="auto">
          <a:xfrm>
            <a:off x="684213" y="708025"/>
            <a:ext cx="7775575" cy="1277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5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3"/>
              </a:rPr>
              <a:t>http</a:t>
            </a:r>
            <a:r>
              <a:rPr lang="cs-CZ" sz="1100" dirty="0">
                <a:latin typeface="Calibri" pitchFamily="34" charset="0"/>
                <a:hlinkClick r:id="rId3"/>
              </a:rPr>
              <a:t>://www.google.cz/imgres?q=panenka&amp;hl=cs&amp;biw=1366&amp;bih=587&amp;gbv=2&amp;tbm=isch&amp;tbnid=H9SM5qmvuEuD1M:&amp;imgrefurl=http://www.barevne-hracky.cz/hracky/eshop/9-1-Panenky/209-2-Panenky-Gotz&amp;docid=Rraws1TC2114mM&amp;imgurl=http://www.barevne-hracky.cz/fotky2384/fotos/_vyrn_28231120965.jpg&amp;w=615&amp;h=640&amp;ei=D5bHTpDNB86ZhQf14-zRDw&amp;zoom=1&amp;iact=hc&amp;vpx=715&amp;vpy=237&amp;dur=1872&amp;hovh=229&amp;hovw=220&amp;tx=106&amp;ty=219&amp;sig=108654200230013472504&amp;page=2&amp;tbnh=110&amp;tbnw=105&amp;start=30&amp;ndsp=29&amp;ved=1t:429,r:24,s:30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22531" name="Obdélník 2"/>
          <p:cNvSpPr>
            <a:spLocks noChangeArrowheads="1"/>
          </p:cNvSpPr>
          <p:nvPr/>
        </p:nvSpPr>
        <p:spPr bwMode="auto">
          <a:xfrm>
            <a:off x="684213" y="2205038"/>
            <a:ext cx="77755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6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4"/>
              </a:rPr>
              <a:t>http</a:t>
            </a:r>
            <a:r>
              <a:rPr lang="cs-CZ" sz="1100" dirty="0">
                <a:latin typeface="Calibri" pitchFamily="34" charset="0"/>
                <a:hlinkClick r:id="rId4"/>
              </a:rPr>
              <a:t>://www.google.cz/imgres?q=eskym%C3%A1k&amp;hl=cs&amp;biw=1366&amp;bih=587&amp;gbv=2&amp;tbm=isch&amp;tbnid=lR05F6AgWwhWIM:&amp;imgrefurl=http://www.eamos.cz/amos/kat_inf/modules/low/kurz_text.php%3Fid_kap%3D8%26kod_kurzu%3Dkat_inf_43266&amp;docid=VW3e_E54OVP9uM&amp;imgurl=http://www.eamos.cz/amos/kat_inf/externi/kat_inf_43266/eskymak.jpg&amp;w=136&amp;h=150&amp;ei=qJbHTrvfDIOHhQfWvuzcDw&amp;zoom=1&amp;iact=hc&amp;vpx=823&amp;vpy=178&amp;dur=265&amp;hovh=120&amp;hovw=108&amp;tx=91&amp;ty=102&amp;sig=108654200230013472504&amp;page=1&amp;tbnh=120&amp;tbnw=108&amp;start=0&amp;ndsp=26&amp;ved=1t:429,r:5,s: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684213" y="3573463"/>
            <a:ext cx="77755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7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5"/>
              </a:rPr>
              <a:t>http</a:t>
            </a:r>
            <a:r>
              <a:rPr lang="cs-CZ" sz="1100" dirty="0">
                <a:latin typeface="Calibri" pitchFamily="34" charset="0"/>
                <a:hlinkClick r:id="rId5"/>
              </a:rPr>
              <a:t>://www.google.cz/imgres?q=pes&amp;hl=cs&amp;biw=1366&amp;bih=587&amp;gbv=2&amp;tbm=isch&amp;tbnid=AjP9qaTmV7cNyM:&amp;imgrefurl=http://nad18.cz/author/adrie-bubble/&amp;docid=ltRHpsV_mSyMIM&amp;imgurl=http://nad18.cz/wp-content/uploads/2011/05/pes.jpg&amp;w=479&amp;h=392&amp;ei=hpfHTouWLYO0hAfWnKjpDw&amp;zoom=1&amp;iact=hc&amp;vpx=436&amp;vpy=170&amp;dur=164&amp;hovh=203&amp;hovw=248&amp;tx=110&amp;ty=106&amp;sig=108654200230013472504&amp;page=1&amp;tbnh=116&amp;tbnw=137&amp;start=0&amp;ndsp=28&amp;ved=1t:429,r:2,s: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22533" name="Obdélník 4"/>
          <p:cNvSpPr>
            <a:spLocks noChangeArrowheads="1"/>
          </p:cNvSpPr>
          <p:nvPr/>
        </p:nvSpPr>
        <p:spPr bwMode="auto">
          <a:xfrm>
            <a:off x="684213" y="4941888"/>
            <a:ext cx="777557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8</a:t>
            </a:r>
            <a:r>
              <a:rPr lang="cs-CZ" sz="1100" dirty="0" smtClean="0">
                <a:latin typeface="Calibri" pitchFamily="34" charset="0"/>
              </a:rPr>
              <a:t>) </a:t>
            </a:r>
            <a:r>
              <a:rPr lang="cs-CZ" sz="1100" dirty="0" smtClean="0">
                <a:latin typeface="Calibri" pitchFamily="34" charset="0"/>
                <a:hlinkClick r:id="rId6"/>
              </a:rPr>
              <a:t>http</a:t>
            </a:r>
            <a:r>
              <a:rPr lang="cs-CZ" sz="1100" dirty="0">
                <a:latin typeface="Calibri" pitchFamily="34" charset="0"/>
                <a:hlinkClick r:id="rId6"/>
              </a:rPr>
              <a:t>://www.google.cz/imgres?q=akv%C3%A1rium&amp;hl=cs&amp;gbv=2&amp;biw=1366&amp;bih=587&amp;tbm=isch&amp;tbnid=BQSCUYrogrCODM:&amp;imgrefurl=http://www.nm-bydleni.cz/clanek.php%3Fid_clanky%3D715&amp;docid=nZJq84kF13eoEM&amp;imgurl=http://www.nm-bydleni.cz/images/clanky/morske-akvarium-4.jpg&amp;w=470&amp;h=311&amp;ei=_JfHTqfgJse4hAeC-bzdDw&amp;zoom=1&amp;iact=hc&amp;vpx=766&amp;vpy=284&amp;dur=2883&amp;hovh=183&amp;hovw=276&amp;tx=115&amp;ty=113&amp;sig=108654200230013472504&amp;page=1&amp;tbnh=111&amp;tbnw=157&amp;start=0&amp;ndsp=21&amp;ved=1t:429,r:11,s:0</a:t>
            </a:r>
            <a:endParaRPr lang="cs-CZ" sz="11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89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539750" y="404813"/>
            <a:ext cx="805815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9</a:t>
            </a:r>
            <a:r>
              <a:rPr lang="cs-CZ" sz="1100" dirty="0" smtClean="0">
                <a:latin typeface="Calibri" pitchFamily="34" charset="0"/>
                <a:hlinkClick r:id="rId3"/>
              </a:rPr>
              <a:t>) http</a:t>
            </a:r>
            <a:r>
              <a:rPr lang="cs-CZ" sz="1100" dirty="0">
                <a:latin typeface="Calibri" pitchFamily="34" charset="0"/>
                <a:hlinkClick r:id="rId3"/>
              </a:rPr>
              <a:t>://www.google.cz/imgres?q=lupa&amp;hl=cs&amp;gbv=2&amp;biw=1366&amp;bih=587&amp;tbm=isch&amp;tbnid=pl6b8SbfvOimmM:&amp;imgrefurl=http://www.iphonetips.cz/apple-novinky/steve-jobs-apple-nikoho-nesleduje/attachment/lupa/&amp;docid=BCAIjvItJGLb4M&amp;imgurl=http://</a:t>
            </a:r>
            <a:r>
              <a:rPr lang="cs-CZ" sz="1100" dirty="0" smtClean="0">
                <a:latin typeface="Calibri" pitchFamily="34" charset="0"/>
                <a:hlinkClick r:id="rId3"/>
              </a:rPr>
              <a:t>www.iphonetips.cz/wp-content/uploads/2011/04/lupa.jpg&amp;w=400&amp;h=300&amp;ei=JqnHTrOPMcSYhQfC37W6Dw&amp;zoom=1&amp;iact=rc&amp;dur=109&amp;sig=108654200230013472504&amp;page=1&amp;tbnh=112&amp;tbnw=154&amp;start=0&amp;ndsp=22&amp;ved=1t:429,r:0,s:0&amp;tx=92&amp;ty=39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19459" name="TextovéPole 4">
            <a:hlinkClick r:id="rId4"/>
          </p:cNvPr>
          <p:cNvSpPr txBox="1">
            <a:spLocks noChangeArrowheads="1"/>
          </p:cNvSpPr>
          <p:nvPr/>
        </p:nvSpPr>
        <p:spPr bwMode="auto">
          <a:xfrm>
            <a:off x="539750" y="1628775"/>
            <a:ext cx="8058150" cy="1277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dirty="0" smtClean="0">
                <a:latin typeface="Calibri" pitchFamily="34" charset="0"/>
                <a:hlinkClick r:id="rId4"/>
              </a:rPr>
              <a:t>10)</a:t>
            </a:r>
            <a:endParaRPr lang="cs-CZ" sz="1100" dirty="0">
              <a:latin typeface="Calibri" pitchFamily="34" charset="0"/>
              <a:hlinkClick r:id="rId4"/>
            </a:endParaRPr>
          </a:p>
          <a:p>
            <a:r>
              <a:rPr lang="cs-CZ" sz="1100" dirty="0" smtClean="0">
                <a:latin typeface="Calibri" pitchFamily="34" charset="0"/>
                <a:hlinkClick r:id="rId4"/>
              </a:rPr>
              <a:t>http</a:t>
            </a:r>
            <a:r>
              <a:rPr lang="cs-CZ" sz="1100" dirty="0">
                <a:latin typeface="Calibri" pitchFamily="34" charset="0"/>
                <a:hlinkClick r:id="rId4"/>
              </a:rPr>
              <a:t>://www.google.cz/imgres?q=m%C3%ADsa&amp;hl=cs&amp;gbv=2&amp;biw=1366&amp;bih=587&amp;tbm=isch&amp;tbnid=ev33we4V18K16M:&amp;imgrefurl=http://zmrzlina-misa.cz/retro/co-se-zmenilo/sklo-porcelan/101-misa/&amp;docid=TlZp1fAeJs_wUM&amp;imgurl=http://zmrzlina-misa.cz/mediadata/co-se-zmenilo/obecne/fullsize_53_25hJR_misa.jpg&amp;w=1024&amp;h=768&amp;ei=EKrHTo5ijbGEB9XOvYUJ&amp;zoom=1&amp;iact=hc&amp;vpx=463&amp;vpy=140&amp;dur=386&amp;hovh=194&amp;hovw=259&amp;tx=139&amp;ty=114&amp;sig=108654200230013472504&amp;page=1&amp;tbnh=120&amp;tbnw=155&amp;start=0&amp;ndsp=21&amp;ved=1t:429,r:2,s:0</a:t>
            </a:r>
            <a:endParaRPr lang="cs-CZ" sz="1100" dirty="0">
              <a:latin typeface="Calibri" pitchFamily="34" charset="0"/>
            </a:endParaRP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552921" y="3068638"/>
            <a:ext cx="81359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100" dirty="0">
                <a:latin typeface="Calibri" pitchFamily="34" charset="0"/>
              </a:rPr>
              <a:t>11</a:t>
            </a:r>
            <a:r>
              <a:rPr lang="cs-CZ" sz="1100" dirty="0" smtClean="0">
                <a:latin typeface="Calibri" pitchFamily="34" charset="0"/>
                <a:hlinkClick r:id="rId5"/>
              </a:rPr>
              <a:t>) http</a:t>
            </a:r>
            <a:r>
              <a:rPr lang="cs-CZ" sz="1100" dirty="0">
                <a:latin typeface="Calibri" pitchFamily="34" charset="0"/>
                <a:hlinkClick r:id="rId5"/>
              </a:rPr>
              <a:t>://www.google.cz/imgres?q=mapa&amp;hl=cs&amp;sa=G&amp;biw=1366&amp;bih=587&amp;gbv=2&amp;tbm=isch&amp;tbnid=7WhlQluiKWL76M:&amp;imgrefurl=http://kdanice.cz/redakce/index.php%3Fclanek%3D47754%26xuser%3D%26lanG%3Dcs%26slozka%3D40765&amp;docid=cWPI2W1so6V2cM&amp;imgurl=http://kdanice.cz/galerie/190377_640_388.jpg&amp;w=640&amp;h=388&amp;ei=N6jHTqGwLsuJhQfQpaDeDw&amp;zoom=1&amp;iact=hc&amp;vpx=451&amp;vpy=148&amp;dur=309&amp;hovh=175&amp;hovw=288&amp;tx=154&amp;ty=76&amp;sig=108654200230013472504&amp;page=2&amp;tbnh=85&amp;tbnw=141&amp;start=22&amp;ndsp=23&amp;ved=1t:429,r:2,s:22</a:t>
            </a:r>
            <a:endParaRPr lang="cs-CZ" sz="1100" dirty="0">
              <a:latin typeface="Calibri" pitchFamily="34" charset="0"/>
            </a:endParaRPr>
          </a:p>
          <a:p>
            <a:endParaRPr lang="cs-CZ" sz="1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32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266</TotalTime>
  <Words>283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Název školy: ZŠ Klášterec nad Ohří, Krátká 676 Autor: Mgr. Zuzana Rulcová Název materiálu: VY_32_INOVACE_01_ 33_Český jazyk _ hlásky S L P M Číslo projektu: CZ.1.07/1.4.00/21.1115  </vt:lpstr>
      <vt:lpstr>HLÁSKY S L P 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36</cp:revision>
  <dcterms:created xsi:type="dcterms:W3CDTF">2011-11-19T11:31:21Z</dcterms:created>
  <dcterms:modified xsi:type="dcterms:W3CDTF">2012-06-02T08:36:11Z</dcterms:modified>
</cp:coreProperties>
</file>