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24"/>
  </p:notesMasterIdLst>
  <p:sldIdLst>
    <p:sldId id="281" r:id="rId3"/>
    <p:sldId id="277" r:id="rId4"/>
    <p:sldId id="273" r:id="rId5"/>
    <p:sldId id="27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7" r:id="rId15"/>
    <p:sldId id="265" r:id="rId16"/>
    <p:sldId id="266" r:id="rId17"/>
    <p:sldId id="270" r:id="rId18"/>
    <p:sldId id="268" r:id="rId19"/>
    <p:sldId id="269" r:id="rId20"/>
    <p:sldId id="275" r:id="rId21"/>
    <p:sldId id="271" r:id="rId22"/>
    <p:sldId id="274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01FA7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 snapToGrid="0"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B450770-607A-41BC-AA98-5A4B9E8AA6A3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F29B258-6EB7-4960-9FF4-D9AC1B2B14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80242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5475F8-CC35-45C4-8C1E-EFB9F6763AC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B2477-B309-4316-87D2-8191DB84496D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50789-384C-4126-B079-6B8CA8CD9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00227-31B5-4E8F-B7BC-FD377FF95AC5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C7D054-969F-4286-938E-877D8FDA42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4FD78-F433-40D6-B7D1-15462F97D374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0BDE6-0FF2-404C-A2BC-FAC042B38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C2461-1414-4CB5-BCDA-93E25CB3E1B0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C6EE1-3E18-4E1D-9CE8-349390F993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B9BD1-0B72-4A68-9D10-31DC366E90C7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9A914-76EE-4D32-AE73-EDEE216A6B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31559-A100-411B-A2B5-8224AE16E3A1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D3DD9-6F3E-4445-A45C-1015F566C9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C66E6-5796-43B3-B0EE-9AEC4A2ABC6B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1EEE1-EFCC-4B2B-A306-06E8550355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273052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26F9B-BC5D-4A62-A82E-2C3E86855C9A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9418A-C827-43ED-9B9C-9EDE19205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FECBA2-A898-484B-8F48-DEE13216864D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C2C59C-993D-4EC3-ADBA-FF1997811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166AC-678A-4569-B86A-808ADE6E4642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C6970-ADE0-4D37-BEB6-9E16F533A5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94442-63D9-4F2C-9E2A-D568F8FAEBB8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635F2-247C-4D3A-A407-1DE870BC61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999EA2-D3FE-479A-8082-EB426F192E84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FD65A-F71D-4193-AF1E-09D070FCCC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0649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6627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1296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735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5214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0055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7299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75891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042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1124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3596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FF">
            <a:alpha val="5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2D1037B-0337-4DDF-BF56-7D4FB90C7026}" type="datetimeFigureOut">
              <a:rPr lang="cs-CZ"/>
              <a:pPr>
                <a:defRPr/>
              </a:pPr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E19A937-5BA3-47AF-A57C-D494BA005E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2.6.2012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10715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3.gif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kreslen%C3%A1+tabule&amp;hl=cs&amp;sa=X&amp;biw=1366&amp;bih=551&amp;tbm=isch&amp;tbnid=iZStMZUCdILEJM:&amp;imgrefurl=http://pojdmesihrat.cz/detail/Tabule_na_kresleni_s_hodinami.sk.html&amp;docid=eE6pLZ-2Mll9jM&amp;imgurl=http://pojdmesihrat.cz/images/30530_tabule_na_kresleni_s_hodinami.1.jpg&amp;w=366&amp;h=642&amp;ei=14S2TtfKDMmfOqyNqekB&amp;zoom=1&amp;iact=hc&amp;vpx=845&amp;vpy=84&amp;dur=1108&amp;hovh=297&amp;hovw=169&amp;tx=103&amp;ty=139&amp;sig=108654200230013472504&amp;page=1&amp;tbnh=111&amp;tbnw=63&amp;start=0&amp;ndsp=27&amp;ved=1t:429,r:5,s:0" TargetMode="External"/><Relationship Id="rId3" Type="http://schemas.openxmlformats.org/officeDocument/2006/relationships/hyperlink" Target="1,s:0" TargetMode="External"/><Relationship Id="rId7" Type="http://schemas.openxmlformats.org/officeDocument/2006/relationships/hyperlink" Target="0&amp;ndsp=28&amp;ved=1t:429,r:1,s:0" TargetMode="External"/><Relationship Id="rId2" Type="http://schemas.openxmlformats.org/officeDocument/2006/relationships/hyperlink" Target="http://www.google.cz/imgres?q=tulip%C3%A1n+kreslen%C3%BD&amp;hl=cs&amp;biw=1366&amp;bih=551&amp;gbv=2&amp;tbm=isch&amp;tbnid=ZGeszP2JH98r_M:&amp;imgrefurl=http://erolisek.blog.cz/0703/kreslene-obrazky&amp;docid=qC62TDnyvTubqM&amp;imgurl=http://nd01.jxs.cz/331/640/3147985e09_10028256_o2.jpg&amp;w=238&amp;h=292&amp;ei=THW2Tvb_BdDWsgbo1JymBA&amp;zoom=1&amp;iact=hc&amp;vpx=276&amp;vpy=117&amp;dur=6824&amp;hovh=233&amp;hovw=190&amp;tx=100&amp;ty=135&amp;sig=108654200230013472504&amp;page=1&amp;tbnh=113&amp;tbnw=99&amp;start=0&amp;ndsp=26&amp;ved=1t:429,r:1,s: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kreslen%C3%BD+tu%C4%8D%C5%88%C3%A1k&amp;hl=cs&amp;sa=X&amp;biw=1366&amp;bih=551&amp;tbm=isch&amp;prmd=imvns&amp;tbnid=dN7Oyn0IHUXbWM:&amp;imgrefurl=http://www.studentsoftheworld.info/sites/society/32902.php&amp;docid=U7GQ3jnVWcuicM&amp;imgurl=http://www.studentsoftheworld.info/sites/society/img/32902_penguin.png&amp;w=297&amp;h=298&amp;ei=hYO2Tt-ULtDrOc6y8PsB&amp;zoom=1&amp;iact=hc&amp;vpx=282&amp;vpy=120&amp;dur=4680&amp;hovh=225&amp;hovw=224&amp;tx=94&amp;ty=103&amp;sig=108654200230013472504&amp;page=1&amp;tbnh=111&amp;tbnw=111&amp;start=0&amp;ndsp=28&amp;ved=1t:429,r:1,s:0" TargetMode="External"/><Relationship Id="rId11" Type="http://schemas.openxmlformats.org/officeDocument/2006/relationships/hyperlink" Target="http://www.google.cz/imgres?q=traktor&amp;hl=cs&amp;sa=X&amp;gbv=2&amp;biw=837&amp;bih=443&amp;tbm=isch&amp;prmd=imvns&amp;tbnid=MYVKfDdqmJnVCM:&amp;imgrefurl=http://patala.cz/zem.htm&amp;docid=9B6y847ciU9AfM&amp;imgurl=http://patala.cz/Images/traktor.jpg&amp;w=420&amp;h=305&amp;ei=XdTHTrXXMMTP4QSj7ZU9&amp;zoom=1&amp;iact=rc&amp;dur=141&amp;sig=108654200230013472504&amp;page=1&amp;tbnh=93&amp;tbnw=128&amp;start=0&amp;ndsp=10&amp;ved=1t:429,r:4,s:0&amp;tx=68&amp;ty=49" TargetMode="External"/><Relationship Id="rId5" Type="http://schemas.openxmlformats.org/officeDocument/2006/relationships/hyperlink" Target=":12,s:51" TargetMode="External"/><Relationship Id="rId10" Type="http://schemas.openxmlformats.org/officeDocument/2006/relationships/hyperlink" Target="http://www.google.cz/imgres?q=animovan%C3%BD+tule%C5%88&amp;hl=cs&amp;biw=1366&amp;bih=551&amp;tbm=isch&amp;tbnid=1HXxxdL1Dev7rM:&amp;imgrefurl=http://fotozviratka.blog.cz/0611/animace-lachtanu-a-tulenu&amp;docid=HDGrUZol753D2M&amp;imgurl=http://www.gify.nou.cz/z_lachtan_soubory/l7.gif&amp;w=240&amp;h=180&amp;ei=rIW2TovPMsmaOtXnzJEB&amp;zoom=1&amp;iact=hc&amp;vpx=1121&amp;vpy=287&amp;dur=593&amp;hovh=144&amp;hovw=192&amp;tx=94&amp;ty=150&amp;sig=108654200230013472504&amp;page=2&amp;tbnh=144&amp;tbnw=192&amp;start=24&amp;ndsp=11&amp;ved=1t:429,r:10,s:24" TargetMode="External"/><Relationship Id="rId4" Type="http://schemas.openxmlformats.org/officeDocument/2006/relationships/hyperlink" Target="http://www.google.cz/imgres?q=telefon+kreslen%C3%BD&amp;hl=cs&amp;gbv=2&amp;biw=1366&amp;bih=551&amp;tbm=isch&amp;tbnid=2O-z5EfATpdjXM:&amp;imgrefurl=http://www.stockphotos.cz/image.php?img_id=10650095&amp;img_type=1&amp;docid=qLfGtzl3wwmVfM&amp;imgurl=http://thumbs.dreamstime.com/thumb_431/1251125019qXYEqv.jpg&amp;w=300&amp;h=300&amp;ei=QXa2TrWTNY3UsgbZ2OTSAw&amp;zoom=1&amp;iact=hc&amp;vpx=1094&amp;vpy=156&amp;dur=228&amp;hovh=225&amp;hovw=225&amp;tx=128&amp;ty=102&amp;sig=108654200230013472504&amp;page=4&amp;tbnh=148&amp;tbnw=183&amp;start=51&amp;ndsp=13&amp;ved=1t:429,r:12,s:51" TargetMode="External"/><Relationship Id="rId9" Type="http://schemas.openxmlformats.org/officeDocument/2006/relationships/hyperlink" Target="file:///S:\0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tel%C3%A1tko&amp;hl=cs&amp;biw=1366&amp;bih=551&amp;tbm=isch&amp;tbnid=zVRJbipHqq0F0M:&amp;imgrefurl=http://www.lovetoblog.net/2011/09/20/calf/&amp;docid=ixs5B11tfLSSxM&amp;imgurl=http://www.lovetoblog.net/wp-content/uploads/2011/09/Calf.jpg&amp;w=432&amp;h=274&amp;ei=L6u2TqihOcKN-wbHwOjkBQ&amp;zoom=1&amp;iact=hc&amp;vpx=591&amp;vpy=268&amp;dur=4930&amp;hovh=179&amp;hovw=282&amp;tx=67&amp;ty=137&amp;sig=108654200230013472504&amp;page=1&amp;tbnh=88&amp;tbnw=138&amp;start=0&amp;ndsp=23&amp;ved=1t:429,r:18,s:0" TargetMode="External"/><Relationship Id="rId3" Type="http://schemas.openxmlformats.org/officeDocument/2006/relationships/hyperlink" Target="http://www.google.cz/imgres?q=kreslen%C3%BD+tygr&amp;hl=cs&amp;biw=1366&amp;bih=551&amp;tbm=isch&amp;tbnid=bzTNSxuo7nNWpM:&amp;imgrefurl=http://tlc.howstuffworks.com/family/how-to-draw-a-tiger.htm&amp;docid=MV7Sin9cods8UM&amp;imgurl=http://static.howstuffworks.com/gif/how-to-draw-animals-166.jpg&amp;w=400&amp;h=442&amp;ei=sIa2TtnBMMmVOt73xMME&amp;zoom=1" TargetMode="External"/><Relationship Id="rId7" Type="http://schemas.openxmlformats.org/officeDocument/2006/relationships/hyperlink" Target="http://www.google.cz/imgres?q=tu%C5%BEka&amp;hl=cs&amp;biw=1366&amp;bih=551&amp;tbm=isch&amp;tbnid=yxEdL8i4e2tk7M:&amp;imgrefurl=http://library.thinkquest.org/J001156/penny.htm&amp;docid=FDx4KRETD5lznM&amp;imgurl=http://library.thinkquest.org/J001156/pencil2.gif&amp;w=350&amp;h=519&amp;ei=toe2TqLwG8KaOvjO7NsG&amp;zoom=1&amp;iact=hc&amp;vpx=331&amp;vpy=143&amp;dur=421&amp;hovh=273&amp;hovw=184&amp;tx=88&amp;ty=164&amp;sig=108654200230013472504&amp;page=5&amp;tbnh=154&amp;tbnw=104&amp;start=50&amp;ndsp=14&amp;ved=1t:429,r:8,s:50" TargetMode="External"/><Relationship Id="rId2" Type="http://schemas.openxmlformats.org/officeDocument/2006/relationships/hyperlink" Target="http://www.google.cz/imgres?q=teplom%C4%9Br&amp;hl=cs&amp;biw=1366&amp;bih=587&amp;gbv=2&amp;tbm=isch&amp;tbnid=-28hiiz116UgtM:&amp;imgrefurl=http://tristudne.halva.org/&amp;docid=t8CPU1EhL2lH2M&amp;imgurl=http://www.halva.org/tristudne/foto/novinky/teplomer.gif&amp;w=357&amp;h=310&amp;ei=u83HTvPbBe304QTxtqg_&amp;zoom=1&amp;iact=hc&amp;vpx=433&amp;vpy=169&amp;dur=1904&amp;hovh=209&amp;hovw=241&amp;tx=90&amp;ty=119&amp;sig=108654200230013472504&amp;page=7&amp;tbnh=100&amp;tbnw=140&amp;start=167&amp;ndsp=26&amp;ved=1t:429,r:20,s:167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file:///T:\429,r:2,s:23" TargetMode="External"/><Relationship Id="rId5" Type="http://schemas.openxmlformats.org/officeDocument/2006/relationships/hyperlink" Target="http://www.google.cz/imgres?q=tr%C3%A1va&amp;hl=cs&amp;sa=G&amp;biw=1366&amp;bih=587&amp;gbv=2&amp;tbm=isch&amp;tbnid=HdfL8JHJU90VMM:&amp;imgrefurl=http://uberspolco.signaly.cz/0904/zelena-trava&amp;docid=G9B59gMfJ2ZHXM&amp;imgurl=http://img.signaly.cz/upload/5/e/0bd831bef851299a6fbaa6674de5da/DSCF4119.JPG&amp;w=2016&amp;h=1512&amp;ei=0szHTuOQNKfV4QS_sPlj&amp;zoom=1&amp;iact=hc&amp;vpx=444&amp;vpy=273&amp;dur=203&amp;hovh=194&amp;hovw=259&amp;tx=113&amp;ty=221&amp;sig=108654200230013472504&amp;page=2&amp;tbnh=107&amp;tbnw=143&amp;start=23&amp;ndsp=24&amp;ved=1t:429,r:2,s:23" TargetMode="External"/><Relationship Id="rId4" Type="http://schemas.openxmlformats.org/officeDocument/2006/relationships/hyperlink" Target="http://www.google.cz/imgres?q=kreslen%C3%A1+%C5%BEelva&amp;hl=cs&amp;biw=837&amp;bih=443&amp;gbv=2&amp;tbm=isch&amp;tbnid=XB2F2ttAAm0B6M:&amp;imgrefurl=http://zelvy-vodni.blog.cz/0807/kreslene-zelvy&amp;docid=QVICkOIwa6zLXM&amp;imgurl=http://nd01.jxs.cz/907/440/02a87bcfe3_44215060_o2.jpg&amp;w=315&amp;h=202&amp;ei=ndLHTu2DGIWnhAe4vN2_Dw&amp;zoom=1&amp;iact=rc&amp;dur=124&amp;sig=108654200230013472504&amp;page=1&amp;tbnh=113&amp;tbnw=185&amp;start=0&amp;ndsp=9&amp;ved=1t:429,r:1,s:0&amp;tx=72&amp;ty=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alpha val="7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VY_32_INOVACE_02_ 32 _ Český jazyk _ vyvození hlásky T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pro 1. ročník k vyvození hlásky T.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1571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5390" y="3075057"/>
            <a:ext cx="56732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VYVOZENÍ HLÁSKY T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877253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4000">
        <p14:honeycomb/>
      </p:transition>
    </mc:Choice>
    <mc:Fallback xmlns="">
      <p:transition spd="slow" advClick="0" advTm="4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305068"/>
            <a:ext cx="5760640" cy="6247864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0" b="1" dirty="0" err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+mn-lt"/>
              </a:rPr>
              <a:t>Tt</a:t>
            </a:r>
            <a:endParaRPr lang="cs-CZ" sz="400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2196" y="2459504"/>
            <a:ext cx="699960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Zapamatuj si všechny obrázky.</a:t>
            </a:r>
          </a:p>
          <a:p>
            <a:r>
              <a:rPr lang="cs-CZ" sz="4000" b="1" dirty="0" smtClean="0"/>
              <a:t>           Řekni obrázek ,</a:t>
            </a:r>
          </a:p>
          <a:p>
            <a:r>
              <a:rPr lang="cs-CZ" sz="4000" b="1" dirty="0" smtClean="0"/>
              <a:t>    který mezi ostatní nepatří.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332507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2627787" y="948052"/>
            <a:ext cx="4107941" cy="50400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6386" name="TextovéPole 7"/>
          <p:cNvSpPr txBox="1">
            <a:spLocks noChangeArrowheads="1"/>
          </p:cNvSpPr>
          <p:nvPr/>
        </p:nvSpPr>
        <p:spPr bwMode="auto">
          <a:xfrm>
            <a:off x="827088" y="836613"/>
            <a:ext cx="373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1)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052000" y="908720"/>
            <a:ext cx="5040000" cy="50400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8434" name="TextovéPole 6"/>
          <p:cNvSpPr txBox="1">
            <a:spLocks noChangeArrowheads="1"/>
          </p:cNvSpPr>
          <p:nvPr/>
        </p:nvSpPr>
        <p:spPr bwMode="auto">
          <a:xfrm>
            <a:off x="827088" y="908050"/>
            <a:ext cx="373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2)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060460" y="909000"/>
            <a:ext cx="5023080" cy="50400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9458" name="TextovéPole 6"/>
          <p:cNvSpPr txBox="1">
            <a:spLocks noChangeArrowheads="1"/>
          </p:cNvSpPr>
          <p:nvPr/>
        </p:nvSpPr>
        <p:spPr bwMode="auto">
          <a:xfrm>
            <a:off x="684213" y="692150"/>
            <a:ext cx="371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3)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617175" y="909000"/>
            <a:ext cx="2873287" cy="50400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0482" name="TextovéPole 6"/>
          <p:cNvSpPr txBox="1">
            <a:spLocks noChangeArrowheads="1"/>
          </p:cNvSpPr>
          <p:nvPr/>
        </p:nvSpPr>
        <p:spPr bwMode="auto">
          <a:xfrm>
            <a:off x="755650" y="909638"/>
            <a:ext cx="371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4)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212000" y="909000"/>
            <a:ext cx="6720000" cy="50400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1506" name="TextovéPole 5"/>
          <p:cNvSpPr txBox="1">
            <a:spLocks noChangeArrowheads="1"/>
          </p:cNvSpPr>
          <p:nvPr/>
        </p:nvSpPr>
        <p:spPr bwMode="auto">
          <a:xfrm>
            <a:off x="684213" y="836613"/>
            <a:ext cx="371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5)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5"/>
          <p:cNvSpPr txBox="1">
            <a:spLocks noChangeArrowheads="1"/>
          </p:cNvSpPr>
          <p:nvPr/>
        </p:nvSpPr>
        <p:spPr bwMode="auto">
          <a:xfrm>
            <a:off x="971550" y="909638"/>
            <a:ext cx="371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6)</a:t>
            </a:r>
          </a:p>
        </p:txBody>
      </p:sp>
      <p:pic>
        <p:nvPicPr>
          <p:cNvPr id="22530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916832"/>
            <a:ext cx="4808196" cy="34920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5"/>
          <p:cNvSpPr txBox="1">
            <a:spLocks noChangeArrowheads="1"/>
          </p:cNvSpPr>
          <p:nvPr/>
        </p:nvSpPr>
        <p:spPr bwMode="auto">
          <a:xfrm>
            <a:off x="827088" y="909638"/>
            <a:ext cx="373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7)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691680" y="1303112"/>
            <a:ext cx="5804125" cy="50400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291458" y="909000"/>
            <a:ext cx="4561089" cy="50400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4578" name="TextovéPole 5"/>
          <p:cNvSpPr txBox="1">
            <a:spLocks noChangeArrowheads="1"/>
          </p:cNvSpPr>
          <p:nvPr/>
        </p:nvSpPr>
        <p:spPr bwMode="auto">
          <a:xfrm>
            <a:off x="827088" y="765175"/>
            <a:ext cx="373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8)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259632" y="1628800"/>
            <a:ext cx="6550779" cy="4185211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5602" name="TextovéPole 5"/>
          <p:cNvSpPr txBox="1">
            <a:spLocks noChangeArrowheads="1"/>
          </p:cNvSpPr>
          <p:nvPr/>
        </p:nvSpPr>
        <p:spPr bwMode="auto">
          <a:xfrm>
            <a:off x="755650" y="909638"/>
            <a:ext cx="371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9)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5"/>
          <p:cNvSpPr txBox="1">
            <a:spLocks noChangeArrowheads="1"/>
          </p:cNvSpPr>
          <p:nvPr/>
        </p:nvSpPr>
        <p:spPr bwMode="auto">
          <a:xfrm>
            <a:off x="611188" y="909638"/>
            <a:ext cx="488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10)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907704" y="1412776"/>
            <a:ext cx="5040000" cy="37800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872581" y="957262"/>
            <a:ext cx="3398843" cy="50400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7650" name="TextovéPole 5"/>
          <p:cNvSpPr txBox="1">
            <a:spLocks noChangeArrowheads="1"/>
          </p:cNvSpPr>
          <p:nvPr/>
        </p:nvSpPr>
        <p:spPr bwMode="auto">
          <a:xfrm>
            <a:off x="684213" y="836613"/>
            <a:ext cx="488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11)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 advClick="0" advTm="2000">
        <p14:honeycomb/>
      </p:transition>
    </mc:Choice>
    <mc:Fallback xmlns="">
      <p:transition spd="slow" advClick="0" advTm="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ovéPole 1"/>
          <p:cNvSpPr txBox="1">
            <a:spLocks noChangeArrowheads="1"/>
          </p:cNvSpPr>
          <p:nvPr/>
        </p:nvSpPr>
        <p:spPr bwMode="auto">
          <a:xfrm>
            <a:off x="2317750" y="836613"/>
            <a:ext cx="450850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4400">
                <a:cs typeface="Times New Roman" pitchFamily="18" charset="0"/>
              </a:rPr>
              <a:t>Telátko je strakaté,</a:t>
            </a:r>
          </a:p>
          <a:p>
            <a:pPr algn="ctr"/>
            <a:r>
              <a:rPr lang="cs-CZ" sz="4400">
                <a:cs typeface="Times New Roman" pitchFamily="18" charset="0"/>
              </a:rPr>
              <a:t>také pěkně okaté.</a:t>
            </a:r>
          </a:p>
          <a:p>
            <a:pPr algn="ctr"/>
            <a:r>
              <a:rPr lang="cs-CZ" sz="4400">
                <a:cs typeface="Times New Roman" pitchFamily="18" charset="0"/>
              </a:rPr>
              <a:t>Stojí tiše u plotu,</a:t>
            </a:r>
          </a:p>
          <a:p>
            <a:pPr algn="ctr"/>
            <a:r>
              <a:rPr lang="cs-CZ" sz="4400">
                <a:cs typeface="Times New Roman" pitchFamily="18" charset="0"/>
              </a:rPr>
              <a:t>čeká na tu dobrotu.</a:t>
            </a:r>
          </a:p>
        </p:txBody>
      </p:sp>
      <p:pic>
        <p:nvPicPr>
          <p:cNvPr id="29698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313" y="3679825"/>
            <a:ext cx="4143375" cy="262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9" name="TextovéPole 3"/>
          <p:cNvSpPr txBox="1">
            <a:spLocks noChangeArrowheads="1"/>
          </p:cNvSpPr>
          <p:nvPr/>
        </p:nvSpPr>
        <p:spPr bwMode="auto">
          <a:xfrm>
            <a:off x="1831975" y="3679825"/>
            <a:ext cx="488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Calibri" pitchFamily="34" charset="0"/>
              </a:rPr>
              <a:t>12)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439235" y="326704"/>
            <a:ext cx="156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00" dirty="0" smtClean="0"/>
              <a:t>Zakroužkuj T </a:t>
            </a:r>
            <a:r>
              <a:rPr lang="cs-CZ" sz="1800" dirty="0" err="1" smtClean="0"/>
              <a:t>t</a:t>
            </a:r>
            <a:endParaRPr lang="cs-CZ" sz="1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404813"/>
            <a:ext cx="1231900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51225" y="576263"/>
            <a:ext cx="1760538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476250"/>
            <a:ext cx="2260600" cy="226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03625" y="4129088"/>
            <a:ext cx="1457325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75350" y="4129088"/>
            <a:ext cx="2152650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77800" y="2921000"/>
            <a:ext cx="87884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>
                <a:cs typeface="Times New Roman" pitchFamily="18" charset="0"/>
              </a:rPr>
              <a:t>TE  TA  TU  TO  TÁ  TI  TÍ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188" y="4129088"/>
            <a:ext cx="2486025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088205" y="206931"/>
            <a:ext cx="2486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00" dirty="0" smtClean="0"/>
              <a:t>Spoj obrázek se slabikou</a:t>
            </a:r>
            <a:endParaRPr lang="cs-CZ" sz="1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5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5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extovéPole 1"/>
          <p:cNvSpPr txBox="1">
            <a:spLocks noChangeArrowheads="1"/>
          </p:cNvSpPr>
          <p:nvPr/>
        </p:nvSpPr>
        <p:spPr bwMode="auto">
          <a:xfrm>
            <a:off x="1258888" y="2349500"/>
            <a:ext cx="88582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>
                <a:latin typeface="Calibri" pitchFamily="34" charset="0"/>
              </a:rPr>
              <a:t>		 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971550" y="1347788"/>
          <a:ext cx="1812032" cy="773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6016"/>
                <a:gridCol w="906016"/>
              </a:tblGrid>
              <a:tr h="773048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LE</a:t>
                      </a:r>
                      <a:endParaRPr lang="cs-CZ" sz="1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635375" y="1347788"/>
          <a:ext cx="1812032" cy="773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6016"/>
                <a:gridCol w="906016"/>
              </a:tblGrid>
              <a:tr h="773048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6372225" y="1347788"/>
          <a:ext cx="1812032" cy="773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6016"/>
                <a:gridCol w="906016"/>
              </a:tblGrid>
              <a:tr h="773048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6372225" y="2762250"/>
          <a:ext cx="1812032" cy="773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6016"/>
                <a:gridCol w="906016"/>
              </a:tblGrid>
              <a:tr h="773048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708400" y="2744788"/>
          <a:ext cx="1812032" cy="773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6016"/>
                <a:gridCol w="906016"/>
              </a:tblGrid>
              <a:tr h="773048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971550" y="2744788"/>
          <a:ext cx="1812032" cy="773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6016"/>
                <a:gridCol w="906016"/>
              </a:tblGrid>
              <a:tr h="773048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31794" name="TextovéPole 15"/>
          <p:cNvSpPr txBox="1">
            <a:spLocks noChangeArrowheads="1"/>
          </p:cNvSpPr>
          <p:nvPr/>
        </p:nvSpPr>
        <p:spPr bwMode="auto">
          <a:xfrm>
            <a:off x="1835150" y="1347788"/>
            <a:ext cx="87471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cs typeface="Times New Roman" pitchFamily="18" charset="0"/>
              </a:rPr>
              <a:t>LE</a:t>
            </a:r>
          </a:p>
        </p:txBody>
      </p:sp>
      <p:sp>
        <p:nvSpPr>
          <p:cNvPr id="31795" name="TextovéPole 16"/>
          <p:cNvSpPr txBox="1">
            <a:spLocks noChangeArrowheads="1"/>
          </p:cNvSpPr>
          <p:nvPr/>
        </p:nvSpPr>
        <p:spPr bwMode="auto">
          <a:xfrm>
            <a:off x="4572000" y="1347788"/>
            <a:ext cx="890588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cs typeface="Times New Roman" pitchFamily="18" charset="0"/>
              </a:rPr>
              <a:t>TA</a:t>
            </a:r>
          </a:p>
        </p:txBody>
      </p:sp>
      <p:sp>
        <p:nvSpPr>
          <p:cNvPr id="31796" name="TextovéPole 17"/>
          <p:cNvSpPr txBox="1">
            <a:spLocks noChangeArrowheads="1"/>
          </p:cNvSpPr>
          <p:nvPr/>
        </p:nvSpPr>
        <p:spPr bwMode="auto">
          <a:xfrm>
            <a:off x="7412038" y="1347788"/>
            <a:ext cx="6858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cs typeface="Times New Roman" pitchFamily="18" charset="0"/>
              </a:rPr>
              <a:t>PÍ</a:t>
            </a:r>
          </a:p>
        </p:txBody>
      </p:sp>
      <p:sp>
        <p:nvSpPr>
          <p:cNvPr id="31797" name="TextovéPole 18"/>
          <p:cNvSpPr txBox="1">
            <a:spLocks noChangeArrowheads="1"/>
          </p:cNvSpPr>
          <p:nvPr/>
        </p:nvSpPr>
        <p:spPr bwMode="auto">
          <a:xfrm>
            <a:off x="1042988" y="2733675"/>
            <a:ext cx="874712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just"/>
            <a:r>
              <a:rPr lang="cs-CZ" sz="4400">
                <a:cs typeface="Times New Roman" pitchFamily="18" charset="0"/>
              </a:rPr>
              <a:t>LÉ</a:t>
            </a:r>
          </a:p>
        </p:txBody>
      </p:sp>
      <p:sp>
        <p:nvSpPr>
          <p:cNvPr id="31798" name="TextovéPole 19"/>
          <p:cNvSpPr txBox="1">
            <a:spLocks noChangeArrowheads="1"/>
          </p:cNvSpPr>
          <p:nvPr/>
        </p:nvSpPr>
        <p:spPr bwMode="auto">
          <a:xfrm>
            <a:off x="3635375" y="2733675"/>
            <a:ext cx="1093788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just"/>
            <a:r>
              <a:rPr lang="cs-CZ" sz="4400">
                <a:cs typeface="Times New Roman" pitchFamily="18" charset="0"/>
              </a:rPr>
              <a:t>MO</a:t>
            </a:r>
          </a:p>
        </p:txBody>
      </p:sp>
      <p:sp>
        <p:nvSpPr>
          <p:cNvPr id="31799" name="TextovéPole 20"/>
          <p:cNvSpPr txBox="1">
            <a:spLocks noChangeArrowheads="1"/>
          </p:cNvSpPr>
          <p:nvPr/>
        </p:nvSpPr>
        <p:spPr bwMode="auto">
          <a:xfrm>
            <a:off x="6275388" y="2686050"/>
            <a:ext cx="10318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just"/>
            <a:r>
              <a:rPr lang="cs-CZ" sz="4400">
                <a:cs typeface="Times New Roman" pitchFamily="18" charset="0"/>
              </a:rPr>
              <a:t>ME</a:t>
            </a:r>
          </a:p>
        </p:txBody>
      </p:sp>
      <p:sp>
        <p:nvSpPr>
          <p:cNvPr id="31800" name="TextovéPole 21"/>
          <p:cNvSpPr txBox="1">
            <a:spLocks noChangeArrowheads="1"/>
          </p:cNvSpPr>
          <p:nvPr/>
        </p:nvSpPr>
        <p:spPr bwMode="auto">
          <a:xfrm>
            <a:off x="3273425" y="4156075"/>
            <a:ext cx="2911475" cy="769938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just"/>
            <a:r>
              <a:rPr lang="cs-CZ" sz="4400">
                <a:cs typeface="Times New Roman" pitchFamily="18" charset="0"/>
              </a:rPr>
              <a:t>TO  TÁ  TE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821680" y="456779"/>
            <a:ext cx="3557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00" dirty="0" smtClean="0"/>
              <a:t>Doplň vhodnou slabiku , slova napiš</a:t>
            </a:r>
            <a:endParaRPr lang="cs-CZ" sz="1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8505" y="2090961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2090961"/>
            <a:ext cx="732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54814" y="2838195"/>
            <a:ext cx="770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73493" y="281250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54814" y="3573016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9695" y="3573015"/>
            <a:ext cx="724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20504" y="4297451"/>
            <a:ext cx="732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59658" y="4297450"/>
            <a:ext cx="724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12344" y="2090960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TU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67679" y="2090959"/>
            <a:ext cx="6190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57378" y="2860482"/>
            <a:ext cx="8915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69248" y="2838127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39594" y="3573014"/>
            <a:ext cx="7008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99705" y="3573013"/>
            <a:ext cx="724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12344" y="4297449"/>
            <a:ext cx="732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LÉ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69248" y="4290344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27601" y="2090961"/>
            <a:ext cx="731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463530" y="2090958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25998" y="2809364"/>
            <a:ext cx="732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LÉ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48526" y="2809363"/>
            <a:ext cx="770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85745" y="3514119"/>
            <a:ext cx="5725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30507" y="3501008"/>
            <a:ext cx="770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27601" y="4263059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TU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468050" y="4269892"/>
            <a:ext cx="731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639506" y="827395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00" dirty="0" smtClean="0">
                <a:cs typeface="Times New Roman" pitchFamily="18" charset="0"/>
              </a:rPr>
              <a:t>Čti po slabikách</a:t>
            </a:r>
            <a:endParaRPr lang="cs-CZ" sz="18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014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1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3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5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7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900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10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30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5000"/>
                            </p:stCondLst>
                            <p:childTnLst>
                              <p:par>
                                <p:cTn id="10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40000"/>
                            </p:stCondLst>
                            <p:childTnLst>
                              <p:par>
                                <p:cTn id="10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42000"/>
                            </p:stCondLst>
                            <p:childTnLst>
                              <p:par>
                                <p:cTn id="1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44000"/>
                            </p:stCondLst>
                            <p:childTnLst>
                              <p:par>
                                <p:cTn id="1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46000"/>
                            </p:stCondLst>
                            <p:childTnLst>
                              <p:par>
                                <p:cTn id="1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8000"/>
                            </p:stCondLst>
                            <p:childTnLst>
                              <p:par>
                                <p:cTn id="1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50000"/>
                            </p:stCondLst>
                            <p:childTnLst>
                              <p:par>
                                <p:cTn id="1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2000"/>
                            </p:stCondLst>
                            <p:childTnLst>
                              <p:par>
                                <p:cTn id="1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/>
          </p:cNvSpPr>
          <p:nvPr>
            <p:ph idx="4294967295"/>
          </p:nvPr>
        </p:nvSpPr>
        <p:spPr>
          <a:xfrm>
            <a:off x="438150" y="588963"/>
            <a:ext cx="8229600" cy="5851525"/>
          </a:xfrm>
        </p:spPr>
        <p:txBody>
          <a:bodyPr/>
          <a:lstStyle/>
          <a:p>
            <a:pPr marL="609600" indent="-609600">
              <a:buFont typeface="Arial" charset="0"/>
              <a:buAutoNum type="arabicParenR"/>
            </a:pPr>
            <a:r>
              <a:rPr lang="cs-CZ" sz="1200" dirty="0" smtClean="0">
                <a:hlinkClick r:id="rId2"/>
              </a:rPr>
              <a:t>http://www.google.cz/imgres?q=tulip%C3%A1n+kreslen%C3%BD&amp;hl=cs&amp;biw=1366&amp;bih=551&amp;gbv=2&amp;tbm=isch&amp;tbnid=ZGeszP2JH98r_M:&amp;imgrefurl=http://erolisek.blog.cz/0703/kreslene-obrazky&amp;docid=qC62TDnyvTubqM&amp;imgurl=http://nd01.jxs.cz/331/640/3147985e09_10028256_o2.jpg&amp;w=238&amp;h=292&amp;ei=THW2Tvb_BdDWsgbo1JymBA&amp;zoom=1&amp;iact=hc&amp;vpx=276&amp;vpy=117&amp;dur=6824&amp;hovh=233&amp;hovw=190&amp;tx=100&amp;ty=135&amp;sig=108654200230013472504&amp;page=1&amp;tbnh=113&amp;tbnw=99&amp;start=0&amp;ndsp=26&amp;ved=1t:429,r:</a:t>
            </a:r>
            <a:r>
              <a:rPr lang="cs-CZ" sz="1200" dirty="0" smtClean="0">
                <a:hlinkClick r:id="rId3"/>
              </a:rPr>
              <a:t>1,s:0</a:t>
            </a:r>
            <a:endParaRPr lang="cs-CZ" sz="1200" dirty="0" smtClean="0"/>
          </a:p>
          <a:p>
            <a:pPr marL="609600" indent="-609600">
              <a:buFont typeface="Arial" charset="0"/>
              <a:buAutoNum type="arabicParenR"/>
            </a:pPr>
            <a:r>
              <a:rPr lang="cs-CZ" sz="1200" dirty="0" smtClean="0">
                <a:hlinkClick r:id="rId4"/>
              </a:rPr>
              <a:t>http://www.google.cz/imgres?q=telefon+kreslen%C3%BD&amp;hl=cs&amp;gbv=2&amp;biw=1366&amp;bih=551&amp;tbm=isch&amp;tbnid=2O-z5EfATpdjXM:&amp;imgrefurl=http://www.stockphotos.cz/image.php%3Fimg_id%3D10650095%26img_type%3D1&amp;docid=qLfGtzl3wwmVfM&amp;imgurl=http://thumbs.dreamstime.com/thumb_431/1251125019qXYEqv.jpg&amp;w=300&amp;h=300&amp;ei=QXa2TrWTNY3UsgbZ2OTSAw&amp;zoom=1&amp;iact=hc&amp;vpx=1094&amp;vpy=156&amp;dur=228&amp;hovh=225&amp;hovw=225&amp;tx=128&amp;ty=102&amp;sig=108654200230013472504&amp;page=4&amp;tbnh=148&amp;tbnw=183&amp;start=51&amp;ndsp=13&amp;ved=1t:429,r</a:t>
            </a:r>
            <a:r>
              <a:rPr lang="cs-CZ" sz="1200" dirty="0" smtClean="0">
                <a:hlinkClick r:id="rId5" action="ppaction://hlinkfile"/>
              </a:rPr>
              <a:t>:12,s:51</a:t>
            </a:r>
            <a:endParaRPr lang="cs-CZ" sz="1200" dirty="0" smtClean="0"/>
          </a:p>
          <a:p>
            <a:pPr marL="609600" indent="-609600">
              <a:buFont typeface="Arial" charset="0"/>
              <a:buAutoNum type="arabicParenR"/>
            </a:pPr>
            <a:r>
              <a:rPr lang="cs-CZ" sz="1200" dirty="0" smtClean="0">
                <a:hlinkClick r:id="rId6"/>
              </a:rPr>
              <a:t>http://www.google.cz/imgres?q=kreslen%C3%BD+tu%C4%8D%C5%88%C3%A1k&amp;hl=cs&amp;sa=X&amp;biw=1366&amp;bih=551&amp;tbm=isch&amp;prmd=imvns&amp;tbnid=dN7Oyn0IHUXbWM:&amp;imgrefurl=http://www.studentsoftheworld.info/sites/society/32902.php&amp;docid=U7GQ3jnVWcuicM&amp;imgurl=http://www.studentsoftheworld.info/sites/society/img/32902_penguin.png&amp;w=297&amp;h=298&amp;ei=hYO2Tt-ULtDrOc6y8PsB&amp;zoom=1&amp;iact=hc&amp;vpx=282&amp;vpy=120&amp;dur=4680&amp;hovh=225&amp;hovw=224&amp;tx=94&amp;ty=103&amp;sig=108654200230013472504&amp;page=1&amp;tbnh=111&amp;tbnw=111&amp;start=</a:t>
            </a:r>
            <a:r>
              <a:rPr lang="cs-CZ" sz="1200" dirty="0" smtClean="0">
                <a:hlinkClick r:id="rId7" action="ppaction://hlinkfile"/>
              </a:rPr>
              <a:t>0&amp;ndsp=28&amp;ved=1t:429,r:1,s:0</a:t>
            </a:r>
            <a:endParaRPr lang="cs-CZ" sz="1200" dirty="0" smtClean="0"/>
          </a:p>
          <a:p>
            <a:pPr marL="609600" indent="-609600">
              <a:buFont typeface="Arial" charset="0"/>
              <a:buAutoNum type="arabicParenR"/>
            </a:pPr>
            <a:r>
              <a:rPr lang="cs-CZ" sz="1200" dirty="0" smtClean="0">
                <a:hlinkClick r:id="rId8"/>
              </a:rPr>
              <a:t>http://www.google.cz/imgres?q=kreslen%C3%A1+tabule&amp;hl=cs&amp;sa=X&amp;biw=1366&amp;bih=551&amp;tbm=isch&amp;tbnid=iZStMZUCdILEJM:&amp;imgrefurl=http://pojdmesihrat.cz/detail/Tabule_na_kresleni_s_hodinami.sk.html&amp;docid=eE6pLZ-2Mll9jM&amp;imgurl=http://pojdmesihrat.cz/images/30530_tabule_na_kresleni_s_hodinami.1.jpg&amp;w=366&amp;h=642&amp;ei=14S2TtfKDMmfOqyNqekB&amp;zoom=1&amp;iact=hc&amp;vpx=845&amp;vpy=84&amp;dur=1108&amp;hovh=297&amp;hovw=169&amp;tx=103&amp;ty=139&amp;sig=108654200230013472504&amp;page=1&amp;tbnh=111&amp;tbnw=63&amp;start=0&amp;ndsp=27&amp;ved=1t:429,r:5,</a:t>
            </a:r>
            <a:r>
              <a:rPr lang="cs-CZ" sz="1200" dirty="0" smtClean="0">
                <a:hlinkClick r:id="rId9" action="ppaction://hlinkfile"/>
              </a:rPr>
              <a:t>s:0</a:t>
            </a:r>
            <a:endParaRPr lang="cs-CZ" sz="1200" dirty="0" smtClean="0"/>
          </a:p>
          <a:p>
            <a:pPr marL="609600" indent="-609600">
              <a:buFont typeface="Arial" charset="0"/>
              <a:buAutoNum type="arabicParenR"/>
            </a:pPr>
            <a:r>
              <a:rPr lang="cs-CZ" sz="1200" dirty="0" smtClean="0">
                <a:hlinkClick r:id="rId10"/>
              </a:rPr>
              <a:t>http://www.google.cz/imgres?q=animovan%C3%BD+tule%C5%88&amp;hl=cs&amp;biw=1366&amp;bih=551&amp;tbm=isch&amp;tbnid=1HXxxdL1Dev7rM:&amp;imgrefurl=http://fotozviratka.blog.cz/0611/animace-lachtanu-a-tulenu&amp;docid=HDGrUZol753D2M&amp;imgurl=http://www.gify.nou.cz/z_lachtan_soubory/l7.gif&amp;w=240&amp;h=180&amp;ei=rIW2TovPMsmaOtXnzJEB&amp;zoom=1&amp;iact=hc&amp;vpx=1121&amp;vpy=287&amp;dur=593&amp;hovh=144&amp;hovw=192&amp;tx=94&amp;ty=150&amp;sig=108654200230013472504&amp;page=2&amp;tbnh=144&amp;tbnw=192&amp;start=24&amp;ndsp=11&amp;ved=1t:429,r:10,s:24</a:t>
            </a:r>
            <a:endParaRPr lang="cs-CZ" sz="1200" dirty="0" smtClean="0"/>
          </a:p>
          <a:p>
            <a:pPr marL="609600" indent="-609600">
              <a:buFont typeface="Arial" charset="0"/>
              <a:buAutoNum type="arabicParenR"/>
            </a:pPr>
            <a:r>
              <a:rPr lang="cs-CZ" sz="1200" dirty="0" smtClean="0">
                <a:hlinkClick r:id="rId11"/>
              </a:rPr>
              <a:t>http://www.google.cz/imgres?q=traktor&amp;hl=cs&amp;sa=X&amp;gbv=2&amp;biw=837&amp;bih=443&amp;tbm=isch&amp;prmd=imvns&amp;tbnid=MYVKfDdqmJnVCM:&amp;imgrefurl=http://patala.cz/zem.htm&amp;docid=9B6y847ciU9AfM&amp;imgurl=http://patala.cz/Images/traktor.jpg&amp;w=420&amp;h=305&amp;ei=XdTHTrXXMMTP4QSj7ZU9&amp;zoom=1&amp;iact=rc&amp;dur=141&amp;sig=108654200230013472504&amp;page=1&amp;tbnh=93&amp;tbnw=128&amp;start=0&amp;ndsp=10&amp;ved=1t:429,r:4,s:0&amp;tx=68&amp;ty=49</a:t>
            </a:r>
            <a:endParaRPr lang="cs-CZ" sz="12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1076324" y="200025"/>
            <a:ext cx="3368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00" dirty="0" smtClean="0">
                <a:latin typeface="+mn-lt"/>
              </a:rPr>
              <a:t>Odkazy k obrázkům / 29.11.2011</a:t>
            </a:r>
            <a:endParaRPr lang="cs-CZ" sz="1800" dirty="0">
              <a:latin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2000"/>
    </mc:Choice>
    <mc:Fallback xmlns="">
      <p:transition advClick="0" advTm="200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 marL="609600" indent="-609600">
              <a:buFont typeface="Arial" charset="0"/>
              <a:buAutoNum type="arabicParenR" startAt="7"/>
            </a:pPr>
            <a:r>
              <a:rPr lang="cs-CZ" sz="1200" dirty="0" smtClean="0">
                <a:hlinkClick r:id="rId2"/>
              </a:rPr>
              <a:t>http://www.google.cz/imgres?q=teplom%C4%9Br&amp;hl=cs&amp;biw=1366&amp;bih=587&amp;gbv=2&amp;tbm=isch&amp;tbnid=-28hiiz116UgtM:&amp;imgrefurl=http://tristudne.halva.org/&amp;docid=t8CPU1EhL2lH2M&amp;imgurl=http://www.halva.org/tristudne/foto/novinky/teplomer.gif&amp;w=357&amp;h=310&amp;ei=u83HTvPbBe304QTxtqg_&amp;zoom=1&amp;iact=hc&amp;vpx=433&amp;vpy=169&amp;dur=1904&amp;hovh=209&amp;hovw=241&amp;tx=90&amp;ty=119&amp;sig=108654200230013472504&amp;page=7&amp;tbnh=100&amp;tbnw=140&amp;start=167&amp;ndsp=26&amp;ved=1t:429,r:20,s:167</a:t>
            </a:r>
            <a:endParaRPr lang="cs-CZ" sz="1200" dirty="0" smtClean="0"/>
          </a:p>
          <a:p>
            <a:pPr marL="609600" indent="-609600">
              <a:buFont typeface="Arial" charset="0"/>
              <a:buAutoNum type="arabicParenR" startAt="7"/>
            </a:pPr>
            <a:r>
              <a:rPr lang="cs-CZ" sz="1200" dirty="0" smtClean="0">
                <a:hlinkClick r:id="rId3"/>
              </a:rPr>
              <a:t>http://www.google.cz/imgres?q=kreslen%C3%BD+tygr&amp;hl=cs&amp;biw=1366&amp;bih=551&amp;tbm=isch&amp;tbnid=bzTNSxuo7nNWpM:&amp;imgrefurl=http://tlc.howstuffworks.com/family/how-to-draw-a-tiger.htm&amp;docid=MV7Sin9cods8UM&amp;imgurl=http://static.howstuffworks.com/gif/how-to-draw-animals-166.jpg&amp;w=400&amp;h=442&amp;ei=sIa2TtnBMMmVOt73xMME&amp;zoom=1</a:t>
            </a:r>
            <a:endParaRPr lang="cs-CZ" sz="1200" dirty="0" smtClean="0"/>
          </a:p>
          <a:p>
            <a:pPr marL="609600" indent="-609600">
              <a:buFont typeface="Arial" charset="0"/>
              <a:buAutoNum type="arabicParenR" startAt="7"/>
            </a:pPr>
            <a:r>
              <a:rPr lang="cs-CZ" sz="1200" dirty="0" smtClean="0">
                <a:hlinkClick r:id="rId4"/>
              </a:rPr>
              <a:t>http://www.google.cz/imgres?q=kreslen%C3%A1+%C5%BEelva&amp;hl=cs&amp;biw=837&amp;bih=443&amp;gbv=2&amp;tbm=isch&amp;tbnid=XB2F2ttAAm0B6M:&amp;imgrefurl=http://zelvy-vodni.blog.cz/0807/kreslene-zelvy&amp;docid=QVICkOIwa6zLXM&amp;imgurl=http://nd01.jxs.cz/907/440/02a87bcfe3_44215060_o2.jpg&amp;w=315&amp;h=202&amp;ei=ndLHTu2DGIWnhAe4vN2_Dw&amp;zoom=1&amp;iact=rc&amp;dur=124&amp;sig=108654200230013472504&amp;page=1&amp;tbnh=113&amp;tbnw=185&amp;start=0&amp;ndsp=9&amp;ved=1t:429,r:1,s:0&amp;tx=72&amp;ty=56</a:t>
            </a:r>
            <a:endParaRPr lang="cs-CZ" sz="1200" dirty="0" smtClean="0"/>
          </a:p>
          <a:p>
            <a:pPr marL="609600" indent="-609600">
              <a:buFont typeface="Arial" charset="0"/>
              <a:buAutoNum type="arabicParenR" startAt="7"/>
            </a:pPr>
            <a:r>
              <a:rPr lang="cs-CZ" sz="1200" dirty="0" smtClean="0">
                <a:hlinkClick r:id="rId5"/>
              </a:rPr>
              <a:t>http://www.google.cz/imgres?q=tr%C3%A1va&amp;hl=cs&amp;sa=G&amp;biw=1366&amp;bih=587&amp;gbv=2&amp;tbm=isch&amp;tbnid=HdfL8JHJU90VMM:&amp;imgrefurl=http://uberspolco.signaly.cz/0904/zelena-trava&amp;docid=G9B59gMfJ2ZHXM&amp;imgurl=http://img.signaly.cz/upload/5/e/0bd831bef851299a6fbaa6674de5da/DSCF4119.JPG&amp;w=2016&amp;h=1512&amp;ei=0szHTuOQNKfV4QS_sPlj&amp;zoom=1&amp;iact=hc&amp;vpx=444&amp;vpy=273&amp;dur=203&amp;hovh=194&amp;hovw=259&amp;tx=113&amp;ty=221&amp;sig=108654200230013472504&amp;page=2&amp;tbnh=107&amp;tbnw=143&amp;start=23&amp;ndsp=24&amp;ved=1</a:t>
            </a:r>
            <a:r>
              <a:rPr lang="cs-CZ" sz="1200" dirty="0" smtClean="0">
                <a:hlinkClick r:id="rId6"/>
              </a:rPr>
              <a:t>t:429,r:2,s:23</a:t>
            </a:r>
            <a:endParaRPr lang="cs-CZ" sz="1200" dirty="0" smtClean="0"/>
          </a:p>
          <a:p>
            <a:pPr marL="609600" indent="-609600">
              <a:buFont typeface="Arial" charset="0"/>
              <a:buAutoNum type="arabicParenR" startAt="7"/>
            </a:pPr>
            <a:r>
              <a:rPr lang="cs-CZ" sz="1200" dirty="0" smtClean="0">
                <a:hlinkClick r:id="rId7"/>
              </a:rPr>
              <a:t>http://www.google.cz/imgres?q=tu%C5%BEka&amp;hl=cs&amp;biw=1366&amp;bih=551&amp;tbm=isch&amp;tbnid=yxEdL8i4e2tk7M:&amp;imgrefurl=http://library.thinkquest.org/J001156/penny.htm&amp;docid=FDx4KRETD5lznM&amp;imgurl=http://library.thinkquest.org/J001156/pencil2.gif&amp;w=350&amp;h=519&amp;ei=toe2TqLwG8KaOvjO7NsG&amp;zoom=1&amp;iact=hc&amp;vpx=331&amp;vpy=143&amp;dur=421&amp;hovh=273&amp;hovw=184&amp;tx=88&amp;ty=164&amp;sig=108654200230013472504&amp;page=5&amp;tbnh=154&amp;tbnw=104&amp;start=50&amp;ndsp=14&amp;ved=1t:429,r:8,s:50</a:t>
            </a:r>
            <a:endParaRPr lang="cs-CZ" sz="1200" dirty="0" smtClean="0"/>
          </a:p>
          <a:p>
            <a:pPr marL="609600" indent="-609600">
              <a:buFont typeface="Arial" charset="0"/>
              <a:buAutoNum type="arabicParenR" startAt="7"/>
            </a:pPr>
            <a:r>
              <a:rPr lang="cs-CZ" sz="1200" dirty="0" smtClean="0">
                <a:hlinkClick r:id="rId8"/>
              </a:rPr>
              <a:t>http://www.google.cz/imgres?q=tel%C3%A1tko&amp;hl=cs&amp;biw=1366&amp;bih=551&amp;tbm=isch&amp;tbnid=zVRJbipHqq0F0M:&amp;imgrefurl=http://www.lovetoblog.net/2011/09/20/calf/&amp;docid=ixs5B11tfLSSxM&amp;imgurl=http://www.lovetoblog.net/wp-content/uploads/2011/09/Calf.jpg&amp;w=432&amp;h=274&amp;ei=L6u2TqihOcKN-wbHwOjkBQ&amp;zoom=1&amp;iact=hc&amp;vpx=591&amp;vpy=268&amp;dur=4930&amp;hovh=179&amp;hovw=282&amp;tx=67&amp;ty=137&amp;sig=108654200230013472504&amp;page=1&amp;tbnh=88&amp;tbnw=138&amp;start=0&amp;ndsp=23&amp;ved=1t:429,r:18,s:0</a:t>
            </a:r>
            <a:endParaRPr lang="cs-CZ" sz="1200" dirty="0" smtClean="0"/>
          </a:p>
          <a:p>
            <a:pPr marL="609600" indent="-609600">
              <a:buFont typeface="Arial" charset="0"/>
              <a:buNone/>
            </a:pPr>
            <a:endParaRPr lang="cs-CZ" sz="12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2000"/>
    </mc:Choice>
    <mc:Fallback xmlns="">
      <p:transition advClick="0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395</TotalTime>
  <Words>273</Words>
  <Application>Microsoft Office PowerPoint</Application>
  <PresentationFormat>Předvádění na obrazovce (4:3)</PresentationFormat>
  <Paragraphs>77</Paragraphs>
  <Slides>21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Motiv sady Office</vt:lpstr>
      <vt:lpstr>Název školy: ZŠ Klášterec nad Ohří, Krátká 676 Autor: Mgr. Zuzana Rulcová Název materiálu: VY_32_INOVACE_02_ 32 _ Český jazyk _ vyvození hlásky T  Číslo projektu: CZ.1.07/1.4.00/21.1115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53</cp:revision>
  <dcterms:created xsi:type="dcterms:W3CDTF">2011-11-06T13:15:19Z</dcterms:created>
  <dcterms:modified xsi:type="dcterms:W3CDTF">2012-06-02T09:01:44Z</dcterms:modified>
</cp:coreProperties>
</file>