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3"/>
  </p:notesMasterIdLst>
  <p:sldIdLst>
    <p:sldId id="275" r:id="rId3"/>
    <p:sldId id="274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72" r:id="rId16"/>
    <p:sldId id="267" r:id="rId17"/>
    <p:sldId id="273" r:id="rId18"/>
    <p:sldId id="268" r:id="rId19"/>
    <p:sldId id="270" r:id="rId20"/>
    <p:sldId id="269" r:id="rId21"/>
    <p:sldId id="271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92" autoAdjust="0"/>
    <p:restoredTop sz="94660"/>
  </p:normalViewPr>
  <p:slideViewPr>
    <p:cSldViewPr>
      <p:cViewPr varScale="1">
        <p:scale>
          <a:sx n="81" d="100"/>
          <a:sy n="81" d="100"/>
        </p:scale>
        <p:origin x="-106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BCED09-C547-4E8A-AE0E-37AF1C5C0C65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9E6F99-3EFE-4D0E-A4B7-296F6AE229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0045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1AF3A-E1E5-4838-8466-D615707B2E06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34072-6D35-4031-8BE2-8943180B3486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C9A27-56A4-407F-B500-B0D773D11A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3802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4000">
        <p:dissolve/>
      </p:transition>
    </mc:Choice>
    <mc:Fallback xmlns="">
      <p:transition spd="slow" advClick="0" advTm="4000">
        <p:dissolv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34072-6D35-4031-8BE2-8943180B3486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C9A27-56A4-407F-B500-B0D773D11A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808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4000">
        <p:dissolve/>
      </p:transition>
    </mc:Choice>
    <mc:Fallback xmlns="">
      <p:transition spd="slow" advClick="0" advTm="4000">
        <p:dissolv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34072-6D35-4031-8BE2-8943180B3486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C9A27-56A4-407F-B500-B0D773D11A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172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4000">
        <p:dissolve/>
      </p:transition>
    </mc:Choice>
    <mc:Fallback xmlns="">
      <p:transition spd="slow" advClick="0" advTm="4000">
        <p:dissolv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34072-6D35-4031-8BE2-8943180B3486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C9A27-56A4-407F-B500-B0D773D11A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20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4000">
        <p:dissolve/>
      </p:transition>
    </mc:Choice>
    <mc:Fallback xmlns="">
      <p:transition spd="slow" advClick="0" advTm="4000">
        <p:dissolv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34072-6D35-4031-8BE2-8943180B3486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C9A27-56A4-407F-B500-B0D773D11A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1558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4000">
        <p:dissolve/>
      </p:transition>
    </mc:Choice>
    <mc:Fallback xmlns="">
      <p:transition spd="slow" advClick="0" advTm="4000">
        <p:dissolv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34072-6D35-4031-8BE2-8943180B3486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C9A27-56A4-407F-B500-B0D773D11A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1389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4000">
        <p:dissolve/>
      </p:transition>
    </mc:Choice>
    <mc:Fallback xmlns="">
      <p:transition spd="slow" advClick="0" advTm="4000">
        <p:dissolv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34072-6D35-4031-8BE2-8943180B3486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C9A27-56A4-407F-B500-B0D773D11A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5254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4000">
        <p:dissolve/>
      </p:transition>
    </mc:Choice>
    <mc:Fallback xmlns="">
      <p:transition spd="slow" advClick="0" advTm="4000">
        <p:dissolv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34072-6D35-4031-8BE2-8943180B3486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C9A27-56A4-407F-B500-B0D773D11A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7238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4000">
        <p:dissolve/>
      </p:transition>
    </mc:Choice>
    <mc:Fallback xmlns="">
      <p:transition spd="slow" advClick="0" advTm="4000">
        <p:dissolv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34072-6D35-4031-8BE2-8943180B3486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C9A27-56A4-407F-B500-B0D773D11A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570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4000">
        <p:dissolve/>
      </p:transition>
    </mc:Choice>
    <mc:Fallback xmlns="">
      <p:transition spd="slow" advClick="0" advTm="4000">
        <p:dissolv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34072-6D35-4031-8BE2-8943180B3486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C9A27-56A4-407F-B500-B0D773D11A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4204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4000">
        <p:dissolve/>
      </p:transition>
    </mc:Choice>
    <mc:Fallback xmlns="">
      <p:transition spd="slow" advClick="0" advTm="4000">
        <p:dissolv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34072-6D35-4031-8BE2-8943180B3486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C9A27-56A4-407F-B500-B0D773D11A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3581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4000">
        <p:dissolve/>
      </p:transition>
    </mc:Choice>
    <mc:Fallback xmlns="">
      <p:transition spd="slow" advClick="0" advTm="4000">
        <p:dissolv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74927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68861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05646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03407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30312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50472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453311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58607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054737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29345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6234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634072-6D35-4031-8BE2-8943180B3486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BC9A27-56A4-407F-B500-B0D773D11A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0638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 advClick="0" advTm="4000">
        <p:dissolve/>
      </p:transition>
    </mc:Choice>
    <mc:Fallback xmlns="">
      <p:transition spd="slow" advClick="0" advTm="4000">
        <p:dissolv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9465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gif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4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4.jpeg"/><Relationship Id="rId4" Type="http://schemas.openxmlformats.org/officeDocument/2006/relationships/image" Target="../media/image13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kreslen%C3%A1+jahoda&amp;hl=cs&amp;gbv=2&amp;biw=1366&amp;bih=587&amp;tbm=isch&amp;tbnid=TpkrLjWWFPdF1M:&amp;imgrefurl=http://www.grafika.cz/art/vektory/ilustrator_jahoda.html&amp;docid=FEvLXAZRoYV5wM&amp;imgurl=http://img1.grafika.cz/grafika/images2/tjahoda09.jpg&amp;w=288&amp;h=406&amp;ei=6Nu3TuzSE8PKswb1yLTTAw&amp;zoom=1&amp;iact=hc&amp;vpx=401&amp;vpy=105&amp;dur=390&amp;hovh=267&amp;hovw=189&amp;tx=127&amp;ty=142&amp;sig=108654200230013472504&amp;page=1&amp;tbnh=122&amp;tbnw=86&amp;start=0&amp;ndsp=26&amp;ved=1t:429,r:2,s:0" TargetMode="External"/><Relationship Id="rId2" Type="http://schemas.openxmlformats.org/officeDocument/2006/relationships/hyperlink" Target="http://www.google.cz/imgres?q=je%C5%BEek&amp;hl=cs&amp;biw=1366&amp;bih=587&amp;gbv=2&amp;tbm=isch&amp;tbnid=BcQXevDkmUd6HM:&amp;imgrefurl=http://www.detskeomalovanky.cz/805/jezek/&amp;docid=Jn3ml1XnfcXpyM&amp;imgurl=http://www.detskeomalovanky.cz/wp-content/jezek.jpg&amp;w=600&amp;h=355&amp;ei=jyPmTsXtJ8Pl4QSXg8msBQ&amp;zoom=1&amp;iact=hc&amp;vpx=763&amp;vpy=180&amp;dur=374&amp;hovh=173&amp;hovw=292&amp;tx=167&amp;ty=91&amp;sig=108654200230013472504&amp;page=1&amp;tbnh=86&amp;tbnw=145&amp;start=0&amp;ndsp=21&amp;ved=1t:429,r:4,s:0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z/imgres?q=jezevec&amp;hl=cs&amp;gbv=2&amp;biw=1366&amp;bih=587&amp;tbm=isch&amp;tbnid=CFpmLgIUFJ55_M:&amp;imgrefurl=http://www.veselyklaun.cz/13305/jezevec-model-zviratka/hracka-foto/&amp;docid=K7sZsMZu_RoIfM&amp;imgurl=http://www.veselyklaun.cz/fotos/13305-jezevec-model-zviratka.jpg&amp;w=640&amp;h=315&amp;ei=Ot63TvuyI5HOswaU0aXTAw&amp;zoom=1" TargetMode="External"/><Relationship Id="rId5" Type="http://schemas.openxmlformats.org/officeDocument/2006/relationships/hyperlink" Target="http://www.google.cz/imgres?q=kreslen%C3%A9+jablko&amp;hl=cs&amp;gbv=2&amp;biw=1366&amp;bih=587&amp;tbm=isch&amp;tbnid=sa3_kHublEWg4M:&amp;imgrefurl=http://virtualanastajna.blog.cz/1011&amp;docid=u8nKEq7fCM7WyM&amp;imgurl=http://kucharka.madness.sk/images/recept/jablko.jpg&amp;w=248&amp;h=231&amp;ei=Ct23Tv-ZNc3LsgaBg7nPBQ&amp;zoom=1&amp;iact=hc&amp;vpx=332&amp;vpy=283&amp;dur=296&amp;hovh=184&amp;hovw=198&amp;tx=106&amp;ty=163&amp;sig=108654200230013472504&amp;page=4&amp;tbnh=107&amp;tbnw=115&amp;start=74&amp;ndsp=27&amp;ved=1t:429,r:10,s:74" TargetMode="External"/><Relationship Id="rId4" Type="http://schemas.openxmlformats.org/officeDocument/2006/relationships/hyperlink" Target="http://www.google.cz/imgres?q=kreslen%C3%BD+jelen&amp;hl=cs&amp;gbv=2&amp;biw=1366&amp;bih=587&amp;tbm=isch&amp;tbnid=FJVDldjTY7DtYM:&amp;imgrefurl=http://www.geocaching.com/seek/cache_details.aspx?guid=5a22ae2b-9be2-4bc2-baea-af32936103d1&amp;docid=xve6TJX1a4ODzM&amp;imgurl=http://img.geocaching.com/cache/2821c09b-2d9c-4ff0-9fea-3a7ee421ff6d.jpg&amp;w=208&amp;h=350&amp;ei=wNy3TrGdBoSLswaav9S7Aw&amp;zoom=1&amp;iact=hc&amp;vpx=1032&amp;vpy=186&amp;dur=1248&amp;hovh=280&amp;hovw=166&amp;tx=90&amp;ty=266&amp;sig=108654200230013472504&amp;page=1&amp;tbnh=117&amp;tbnw=70&amp;start=0&amp;ndsp=24&amp;ved=1t:429,r:22,s:0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imgres?q=je%C5%99%C3%A1b&amp;hl=cs&amp;gbv=2&amp;biw=1366&amp;bih=587&amp;tbm=isch&amp;tbnid=2QaD6_XtRB_qHM:&amp;imgrefurl=http://www.srovname.cz/playmobil-3262-jerab/srovnani-cen/k.1338464&amp;docid=Sq4ZdtXP8Ed3UM&amp;imgurl=http://image.srovname.cz/cz/500/1338464/playmobil-3262-jerab.jpg&amp;w=500&amp;h=407&amp;ei=rN-3Tt-yIoXIsgbSnN3SAw&amp;zoom=1" TargetMode="External"/><Relationship Id="rId3" Type="http://schemas.openxmlformats.org/officeDocument/2006/relationships/slideLayout" Target="../slideLayouts/slideLayout7.xml"/><Relationship Id="rId7" Type="http://schemas.openxmlformats.org/officeDocument/2006/relationships/hyperlink" Target="http://www.google.cz/imgres?q=jetel%C3%AD%C4%8Dek&amp;hl=cs&amp;gbv=2&amp;biw=1366&amp;bih=587&amp;tbm=isch&amp;tbnid=2Rz1wm4wwbCCXM:&amp;imgrefurl=http://www.kafe.cz/galerie/jetelicek-905.aspx&amp;docid=sY1bHVVFYq_ceM&amp;imgurl=http://files.viaweb.cz/gallery/fd/6a/905-5.jpg&amp;w=820&amp;h=547&amp;ei=St-3TvW_FojwsgbG28HrCQ&amp;zoom=1&amp;iact=hc&amp;vpx=947&amp;vpy=147&amp;dur=1045&amp;hovh=183&amp;hovw=275&amp;tx=118&amp;ty=110&amp;sig=108654200230013472504&amp;page=1&amp;tbnh=123&amp;tbnw=182&amp;start=0&amp;ndsp=21&amp;ved=1t:429,r:5,s:0" TargetMode="Externa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hyperlink" Target="http://www.google.cz/imgres?q=je%C5%99abiny&amp;hl=cs&amp;gbv=2&amp;biw=1366&amp;bih=587&amp;tbm=isch&amp;tbnid=rEAod1vYVF-KsM:&amp;imgrefurl=http://www.ordinace.cz/clanek/jerab-ptaci/&amp;docid=fgEiE2xhNGkFGM&amp;imgurl=http://www.ordinace.cz/img/text/jerab_big.jpg&amp;w=249&amp;h=249&amp;ei=7d63TsayN4bbsgba6Pi7Aw&amp;zoom=1&amp;iact=hc&amp;vpx=286&amp;vpy=139&amp;dur=1077&amp;hovh=199&amp;hovw=199&amp;tx=95&amp;ty=82&amp;sig=108654200230013472504&amp;page=1&amp;tbnh=123&amp;tbnw=123&amp;start=0&amp;ndsp=21&amp;ved=1t:429,r:1,s:0" TargetMode="External"/><Relationship Id="rId5" Type="http://schemas.openxmlformats.org/officeDocument/2006/relationships/hyperlink" Target="http://www.google.cz/imgres?q=jehla&amp;hl=cs&amp;gbv=2&amp;biw=1366&amp;bih=587&amp;tbm=isch&amp;tbnid=N1JIZCnL8FinpM:&amp;imgrefurl=http://www.zsbrezova.cz/Skola-dnes/Tridy/7-trida/Akce-a-souteze/&amp;docid=fs7_asowzrGEJM&amp;imgurl=http://www.zsbrezova.cz/ZsBrezova/media/skola/HlavniFoto/jehla_02.jpg&amp;w=149&amp;h=170&amp;ei=i963Tu6NFImPswbN9-i7Aw&amp;zoom=1&amp;iact=hc&amp;vpx=354&amp;vpy=330&amp;dur=203&amp;hovh=136&amp;hovw=119&amp;tx=92&amp;ty=120&amp;sig=108654200230013472504&amp;page=1&amp;tbnh=106&amp;tbnw=93&amp;start=0&amp;ndsp=25&amp;ved=1t:429,r:18,s:0" TargetMode="External"/><Relationship Id="rId4" Type="http://schemas.openxmlformats.org/officeDocument/2006/relationships/image" Target="../media/image18.png"/><Relationship Id="rId9" Type="http://schemas.openxmlformats.org/officeDocument/2006/relationships/hyperlink" Target="http://www.google.cz/imgres?q=jogurt&amp;hl=cs&amp;gbv=2&amp;biw=1366&amp;bih=587&amp;tbm=isch&amp;tbnid=KCnzuAnjevmpiM:&amp;imgrefurl=http://www.akcniceny.cz/archiv/hledej/Jogobella+Classic+jogurt/p/3/&amp;docid=K-Jnir6qMwDAwM&amp;imgurl=http://static.akcniceny.cz/foto/vyrobky/780750/780522.jpg&amp;w=283&amp;h=283&amp;ei=HOC3Tsz3IsbFtAao38W7Aw&amp;zoom=1&amp;iact=hc&amp;vpx=950&amp;vpy=241&amp;dur=187&amp;hovh=225&amp;hovw=225&amp;tx=126&amp;ty=130&amp;sig=108654200230013472504&amp;page=1&amp;tbnh=120&amp;tbnw=122&amp;start=0&amp;ndsp=25&amp;ved=1t:429,r:15,s:0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maso&amp;hl=cs&amp;gbv=2&amp;biw=1366&amp;bih=587&amp;tbm=isch&amp;tbnid=QhucKpJ1T70C-M:&amp;imgrefurl=http://www.hajany.com/clanky/recepty/sefkuchar-v-reznictvi_-nejdrazsi-maso-neni-vzdy-trefa_-a-kravy-na-talir-nepatri.html&amp;docid=QahspxD0HBEg6M&amp;imgurl=http://www.hajany.com/img/picture/1764/hovezi%20maso%201.jpg&amp;w=420&amp;h=492&amp;ei=I_S3TuqcEMbKsgb5neS7Aw&amp;zoom=1&amp;iact=hc&amp;vpx=851&amp;vpy=224&amp;dur=1794&amp;hovh=243&amp;hovw=207&amp;tx=41&amp;ty=257&amp;sig=108654200230013472504&amp;page=1&amp;tbnh=123&amp;tbnw=103&amp;start=0&amp;ndsp=21&amp;ved=1t:429,r:18,s:0" TargetMode="External"/><Relationship Id="rId2" Type="http://schemas.openxmlformats.org/officeDocument/2006/relationships/hyperlink" Target="http://www.google.cz/search?tbm=isch&amp;hl=cs&amp;source=hp&amp;biw=1366&amp;bih=587&amp;q=jelito&amp;gbv=2&amp;oq=jelito&amp;aq=f&amp;aqi=g1g-S7&amp;aql=1&amp;gs_sm=e&amp;gs_upl=2184l4072l0l5351l6l6l0l0l0l0l203l968l1.2.3l6l0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556969" y="1159578"/>
            <a:ext cx="7772400" cy="2115666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Mgr. Zuzana </a:t>
            </a:r>
            <a:r>
              <a:rPr lang="cs-CZ" sz="2800" i="1" dirty="0" err="1" smtClean="0">
                <a:latin typeface="Times New Roman" pitchFamily="18" charset="0"/>
                <a:cs typeface="Times New Roman" pitchFamily="18" charset="0"/>
              </a:rPr>
              <a:t>Rulcová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VY_32_INOVACE_03_ 32 _ Český jazyk _ vyvození hlásky J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899592" y="3789040"/>
            <a:ext cx="7344816" cy="1872208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je určena pro 1. ročník k vyvození hlásky J.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DUM zveřejněn na http://dumy.</a:t>
            </a:r>
            <a:r>
              <a:rPr lang="cs-CZ" sz="20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cz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0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materialy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0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prehled</a:t>
            </a:r>
            <a:endParaRPr lang="cs-CZ" sz="2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5805264"/>
            <a:ext cx="4464496" cy="7920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9" name="Obrázek 8" descr="logo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12360" y="332656"/>
            <a:ext cx="792088" cy="82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50500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73221" y="3075057"/>
            <a:ext cx="55975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VYVOZENÍ HLÁSKY J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4952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4000">
        <p:dissolve/>
      </p:transition>
    </mc:Choice>
    <mc:Fallback xmlns="">
      <p:transition spd="slow" advClick="0" advTm="4000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342000" y="1124744"/>
            <a:ext cx="2441695" cy="470898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0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Jj</a:t>
            </a:r>
            <a:endParaRPr lang="cs-CZ" sz="30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4943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4000">
        <p:dissolve/>
      </p:transition>
    </mc:Choice>
    <mc:Fallback xmlns="">
      <p:transition spd="slow" advClick="0" advTm="4000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691680" y="1124744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494076"/>
            <a:ext cx="6267044" cy="370800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50751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4000">
        <p:dissolve/>
      </p:transition>
    </mc:Choice>
    <mc:Fallback xmlns="">
      <p:transition spd="slow" advClick="0" advTm="4000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03648" y="1268760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2)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4413" y="909000"/>
            <a:ext cx="3575174" cy="504000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62984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4000">
        <p:dissolve/>
      </p:transition>
    </mc:Choice>
    <mc:Fallback xmlns="">
      <p:transition spd="slow" advClick="0" advTm="4000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1200" y="909000"/>
            <a:ext cx="2995195" cy="504000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1835696" y="1340768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7145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4000">
        <p:dissolve/>
      </p:transition>
    </mc:Choice>
    <mc:Fallback xmlns="">
      <p:transition spd="slow" advClick="0" advTm="4000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6556" y="909000"/>
            <a:ext cx="5410889" cy="504000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1259632" y="1196752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442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4000">
        <p:dissolve/>
      </p:transition>
    </mc:Choice>
    <mc:Fallback xmlns="">
      <p:transition spd="slow" advClick="0" advTm="4000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141" y="1449000"/>
            <a:ext cx="8045718" cy="396000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1403648" y="1628800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6515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4000">
        <p:dissolve/>
      </p:transition>
    </mc:Choice>
    <mc:Fallback xmlns="">
      <p:transition spd="slow" advClick="0" advTm="4000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3292" y="909000"/>
            <a:ext cx="4417417" cy="504000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1835696" y="1196752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4896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4000">
        <p:dissolve/>
      </p:transition>
    </mc:Choice>
    <mc:Fallback xmlns="">
      <p:transition spd="slow" advClick="0" advTm="4000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2000" y="909000"/>
            <a:ext cx="5040000" cy="504000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1619672" y="1052736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4365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4000">
        <p:dissolve/>
      </p:transition>
    </mc:Choice>
    <mc:Fallback xmlns="">
      <p:transition spd="slow" advClick="0" advTm="4000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304" y="823912"/>
            <a:ext cx="7555393" cy="504000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683568" y="620688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2778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4000">
        <p:dissolve/>
      </p:transition>
    </mc:Choice>
    <mc:Fallback xmlns="">
      <p:transition spd="slow" advClick="0" advTm="4000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6178" y="909000"/>
            <a:ext cx="6191645" cy="504000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1187624" y="909000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9088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4000">
        <p:dissolve/>
      </p:transition>
    </mc:Choice>
    <mc:Fallback xmlns="">
      <p:transition spd="slow" advClick="0" advTm="4000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2000" y="909000"/>
            <a:ext cx="5040000" cy="504000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1907704" y="909000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393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4000">
        <p:dissolve/>
      </p:transition>
    </mc:Choice>
    <mc:Fallback xmlns="">
      <p:transition spd="slow" advClick="0" advTm="4000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49941" y="3075057"/>
            <a:ext cx="68441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Zapiš si začáteční slabiku slov.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0009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4000">
        <p:dissolve/>
      </p:transition>
    </mc:Choice>
    <mc:Fallback xmlns="">
      <p:transition spd="slow" advClick="0" advTm="4000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5327" y="3429000"/>
            <a:ext cx="1440000" cy="1440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3452415"/>
            <a:ext cx="1545980" cy="1440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2108" y="489104"/>
            <a:ext cx="855780" cy="1440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4590" y="581692"/>
            <a:ext cx="1021474" cy="1440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3429000"/>
            <a:ext cx="1440000" cy="144000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23528" y="2492896"/>
            <a:ext cx="82987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   JA  JE  JI  JO  JU	     JA  JE  JI  JO  JU	          JA  JE  JI  JO  JU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5373216"/>
            <a:ext cx="98161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JA  JE  JI  JO  JU	   JA  JE  JI  JO  JU	         JA  JE  JI  JO  JU</a:t>
            </a:r>
            <a:endParaRPr lang="cs-CZ" sz="2400" b="1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685" y="609151"/>
            <a:ext cx="2433809" cy="1440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445335" y="2013443"/>
            <a:ext cx="5212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JE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75154" y="2049151"/>
            <a:ext cx="5603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JA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51754" y="2021692"/>
            <a:ext cx="5164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JE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429534" y="4869000"/>
            <a:ext cx="5603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JA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256206" y="4869000"/>
            <a:ext cx="5982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JO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266004" y="4869000"/>
            <a:ext cx="5164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JE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152386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4000"/>
                            </p:stCondLst>
                            <p:childTnLst>
                              <p:par>
                                <p:cTn id="35" presetID="2" presetClass="entr" presetSubtype="4" fill="hold" grpId="1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500"/>
                            </p:stCondLst>
                            <p:childTnLst>
                              <p:par>
                                <p:cTn id="5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500"/>
                            </p:stCondLst>
                            <p:childTnLst>
                              <p:par>
                                <p:cTn id="6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3000"/>
                            </p:stCondLst>
                            <p:childTnLst>
                              <p:par>
                                <p:cTn id="7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3500"/>
                            </p:stCondLst>
                            <p:childTnLst>
                              <p:par>
                                <p:cTn id="7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9" grpId="1"/>
      <p:bldP spid="10" grpId="0"/>
      <p:bldP spid="10" grpId="1"/>
      <p:bldP spid="2" grpId="0"/>
      <p:bldP spid="12" grpId="0"/>
      <p:bldP spid="13" grpId="0"/>
      <p:bldP spid="14" grpId="0"/>
      <p:bldP spid="15" grpId="0"/>
      <p:bldP spid="1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6" y="2767281"/>
            <a:ext cx="503214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      Přečti věty.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Spoj větu s obrázkem.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2705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4000">
        <p:dissolve/>
      </p:transition>
    </mc:Choice>
    <mc:Fallback xmlns="">
      <p:transition spd="slow" advClick="0" advTm="4000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91765" y="1124744"/>
            <a:ext cx="36487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1. Máma jí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lipo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6724" y="2960648"/>
            <a:ext cx="3336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2. Ota jí jelito.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6724" y="4941168"/>
            <a:ext cx="35544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3. Táta jí maso.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428080"/>
            <a:ext cx="1229260" cy="1440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2240648"/>
            <a:ext cx="1010141" cy="1440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9098" y="4324391"/>
            <a:ext cx="1920000" cy="144000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6449332" y="5341277"/>
            <a:ext cx="7338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11)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40977" y="3253035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12)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56205" y="1449506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3548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9000"/>
                            </p:stCondLst>
                            <p:childTnLst>
                              <p:par>
                                <p:cTn id="4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9" grpId="0"/>
      <p:bldP spid="10" grpId="0"/>
      <p:bldP spid="1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9549"/>
            <a:ext cx="7920880" cy="7740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Odkazy k obrázkům / 12. 12. 2011  </a:t>
            </a:r>
          </a:p>
          <a:p>
            <a:r>
              <a:rPr lang="cs-CZ" sz="1100" dirty="0" smtClean="0"/>
              <a:t>1)</a:t>
            </a:r>
            <a:r>
              <a:rPr lang="cs-CZ" dirty="0" smtClean="0"/>
              <a:t> </a:t>
            </a:r>
            <a:r>
              <a:rPr lang="cs-CZ" sz="1100" u="sng" dirty="0" smtClean="0">
                <a:hlinkClick r:id="rId2"/>
              </a:rPr>
              <a:t>http</a:t>
            </a:r>
            <a:r>
              <a:rPr lang="cs-CZ" sz="1100" u="sng" dirty="0">
                <a:hlinkClick r:id="rId2"/>
              </a:rPr>
              <a:t>://www.google.cz/imgres?q=je%C5%BEek&amp;hl=cs&amp;biw=1366&amp;bih=587&amp;gbv=2&amp;tbm=isch&amp;tbnid=BcQXevDkmUd6HM:&amp;imgrefurl=http://www.detskeomalovanky.cz/805/jezek/&amp;docid=Jn3ml1XnfcXpyM&amp;imgurl=http://</a:t>
            </a:r>
            <a:r>
              <a:rPr lang="cs-CZ" sz="1100" u="sng" dirty="0" smtClean="0">
                <a:hlinkClick r:id="rId2"/>
              </a:rPr>
              <a:t>www.detskeomalovanky.cz/wp-content/jezek.jpg&amp;w=600&amp;h=355&amp;ei=jyPmTsXtJ8Pl4QSXg8msBQ&amp;zoom=1&amp;iact=hc&amp;vpx=763&amp;vpy=180&amp;dur=374&amp;hovh=173&amp;hovw=292&amp;tx=167&amp;ty=91&amp;sig=108654200230013472504&amp;page=1&amp;tbnh=86&amp;tbnw=145&amp;start=0&amp;ndsp=21&amp;ved=1t:429,r:4,s:0</a:t>
            </a:r>
            <a:endParaRPr lang="cs-CZ" sz="1100" u="sng" dirty="0" smtClean="0"/>
          </a:p>
          <a:p>
            <a:endParaRPr lang="cs-CZ" sz="1100" u="sng" dirty="0"/>
          </a:p>
          <a:p>
            <a:r>
              <a:rPr lang="cs-CZ" sz="1100" dirty="0" smtClean="0"/>
              <a:t>2) </a:t>
            </a:r>
            <a:r>
              <a:rPr lang="cs-CZ" sz="1100" u="sng" dirty="0">
                <a:hlinkClick r:id="rId3"/>
              </a:rPr>
              <a:t>http://www.google.cz/imgres?q=kreslen%C3%A1+jahoda&amp;hl=cs&amp;gbv=2&amp;biw=1366&amp;bih=587&amp;tbm=isch&amp;tbnid=TpkrLjWWFPdF1M:&amp;imgrefurl=http://www.grafika.cz/art/vektory/ilustrator_jahoda.html&amp;docid=FEvLXAZRoYV5wM&amp;imgurl=http://</a:t>
            </a:r>
            <a:r>
              <a:rPr lang="cs-CZ" sz="1100" u="sng" dirty="0" smtClean="0">
                <a:hlinkClick r:id="rId3"/>
              </a:rPr>
              <a:t>img1.grafika.cz/grafika/images2/tjahoda09.jpg&amp;w=288&amp;h=406&amp;ei=6Nu3TuzSE8PKswb1yLTTAw&amp;zoom=1&amp;iact=hc&amp;vpx=401&amp;vpy=105&amp;dur=390&amp;hovh=267&amp;hovw=189&amp;tx=127&amp;ty=142&amp;sig=108654200230013472504&amp;page=1&amp;tbnh=122&amp;tbnw=86&amp;start=0&amp;ndsp=26&amp;ved=1t:429,r:2,s:0</a:t>
            </a:r>
            <a:endParaRPr lang="cs-CZ" sz="1100" u="sng" dirty="0" smtClean="0"/>
          </a:p>
          <a:p>
            <a:endParaRPr lang="cs-CZ" sz="1100" u="sng" dirty="0"/>
          </a:p>
          <a:p>
            <a:r>
              <a:rPr lang="cs-CZ" sz="1100" dirty="0" smtClean="0"/>
              <a:t>3) </a:t>
            </a:r>
            <a:r>
              <a:rPr lang="cs-CZ" sz="1100" u="sng" dirty="0">
                <a:hlinkClick r:id="rId4"/>
              </a:rPr>
              <a:t>http://www.google.cz/imgres?q=kreslen%C3%BD+jelen&amp;hl=cs&amp;gbv=2&amp;biw=1366&amp;bih=587&amp;tbm=isch&amp;tbnid=FJVDldjTY7DtYM:&amp;imgrefurl=http://www.geocaching.com/seek/cache_details.aspx%3Fguid%3D5a22ae2b-9be2-4bc2-baea-af32936103d1&amp;docid=xve6TJX1a4ODzM&amp;imgurl=http://</a:t>
            </a:r>
            <a:r>
              <a:rPr lang="cs-CZ" sz="1100" u="sng" dirty="0" smtClean="0">
                <a:hlinkClick r:id="rId4"/>
              </a:rPr>
              <a:t>img.geocaching.com/cache/2821c09b-2d9c-4ff0-9fea-3a7ee421ff6d.jpg&amp;w=208&amp;h=350&amp;ei=wNy3TrGdBoSLswaav9S7Aw&amp;zoom=1&amp;iact=hc&amp;vpx=1032&amp;vpy=186&amp;dur=1248&amp;hovh=280&amp;hovw=166&amp;tx=90&amp;ty=266&amp;sig=108654200230013472504&amp;page=1&amp;tbnh=117&amp;tbnw=70&amp;start=0&amp;ndsp=24&amp;ved=1t:429,r:22,s:0</a:t>
            </a:r>
            <a:endParaRPr lang="cs-CZ" sz="1100" u="sng" dirty="0" smtClean="0"/>
          </a:p>
          <a:p>
            <a:endParaRPr lang="cs-CZ" sz="1100" u="sng" dirty="0"/>
          </a:p>
          <a:p>
            <a:r>
              <a:rPr lang="cs-CZ" sz="1100" dirty="0" smtClean="0"/>
              <a:t>4)</a:t>
            </a:r>
            <a:endParaRPr lang="cs-CZ" sz="1100" dirty="0"/>
          </a:p>
          <a:p>
            <a:r>
              <a:rPr lang="cs-CZ" sz="1100" u="sng" dirty="0">
                <a:hlinkClick r:id="rId5"/>
              </a:rPr>
              <a:t>http://www.google.cz/imgres?q=kreslen%C3%A9+jablko&amp;hl=cs&amp;gbv=2&amp;biw=1366&amp;bih=587&amp;tbm=isch&amp;tbnid=sa3_kHublEWg4M:&amp;imgrefurl=http://virtualanastajna.blog.cz/1011&amp;docid=u8nKEq7fCM7WyM&amp;imgurl=http://kucharka.madness.sk/images/recept/jablko.jpg&amp;w=248&amp;h=231&amp;ei=Ct23Tv-ZNc3LsgaBg7nPBQ&amp;zoom=1&amp;iact=hc&amp;vpx=332&amp;vpy=283&amp;dur=296&amp;hovh=184&amp;hovw=198&amp;tx=106&amp;ty=163&amp;sig=108654200230013472504&amp;page=4&amp;tbnh=107&amp;tbnw=115&amp;start=74&amp;ndsp=27&amp;ved=1t:429,r:10,s:74</a:t>
            </a:r>
            <a:endParaRPr lang="cs-CZ" sz="1100" dirty="0"/>
          </a:p>
          <a:p>
            <a:endParaRPr lang="cs-CZ" sz="1100" dirty="0" smtClean="0"/>
          </a:p>
          <a:p>
            <a:r>
              <a:rPr lang="cs-CZ" sz="1100" dirty="0" smtClean="0"/>
              <a:t>5) </a:t>
            </a:r>
            <a:r>
              <a:rPr lang="cs-CZ" sz="1100" u="sng" dirty="0">
                <a:hlinkClick r:id="rId6"/>
              </a:rPr>
              <a:t>http://www.google.cz/imgres?q=jezevec&amp;hl=cs&amp;gbv=2&amp;biw=1366&amp;bih=587&amp;tbm=isch&amp;tbnid=CFpmLgIUFJ55_M:&amp;imgrefurl=http://www.veselyklaun.cz/13305/jezevec-model-zviratka/hracka-foto/&amp;docid=K7sZsMZu_RoIfM&amp;imgurl=http://www.veselyklaun.cz/fotos/13305-jezevec-model-zviratka.jpg&amp;w=640&amp;h=315&amp;ei=Ot63TvuyI5HOswaU0aXTAw&amp;zoom=1</a:t>
            </a:r>
            <a:endParaRPr lang="cs-CZ" sz="1100" dirty="0"/>
          </a:p>
          <a:p>
            <a:endParaRPr lang="cs-CZ" sz="1100" dirty="0" smtClean="0"/>
          </a:p>
          <a:p>
            <a:r>
              <a:rPr lang="cs-CZ" sz="1100" dirty="0" smtClean="0"/>
              <a:t> </a:t>
            </a:r>
          </a:p>
          <a:p>
            <a:endParaRPr lang="cs-CZ" sz="1100" dirty="0"/>
          </a:p>
          <a:p>
            <a:endParaRPr lang="cs-CZ" sz="1100" dirty="0"/>
          </a:p>
          <a:p>
            <a:endParaRPr lang="cs-CZ" sz="1100" dirty="0" smtClean="0"/>
          </a:p>
          <a:p>
            <a:endParaRPr lang="cs-CZ" sz="1100" dirty="0"/>
          </a:p>
          <a:p>
            <a:endParaRPr lang="cs-CZ" sz="1100" dirty="0"/>
          </a:p>
          <a:p>
            <a:endParaRPr lang="cs-CZ" dirty="0" smtClean="0"/>
          </a:p>
          <a:p>
            <a:r>
              <a:rPr lang="cs-CZ" dirty="0" smtClean="0"/>
              <a:t>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7979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4000">
        <p:dissolve/>
      </p:transition>
    </mc:Choice>
    <mc:Fallback xmlns="">
      <p:transition spd="slow" advClick="0" advTm="4000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Zvuk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5" y="476672"/>
            <a:ext cx="828092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6) </a:t>
            </a:r>
            <a:r>
              <a:rPr lang="cs-CZ" sz="1100" u="sng" dirty="0">
                <a:hlinkClick r:id="rId5"/>
              </a:rPr>
              <a:t>http://www.google.cz/imgres?q=jehla&amp;hl=cs&amp;gbv=2&amp;biw=1366&amp;bih=587&amp;tbm=isch&amp;tbnid=N1JIZCnL8FinpM:&amp;imgrefurl=http://www.zsbrezova.cz/Skola-dnes/Tridy/7-trida/Akce-a-souteze/&amp;docid=fs7_asowzrGEJM&amp;imgurl=http://</a:t>
            </a:r>
            <a:r>
              <a:rPr lang="cs-CZ" sz="1100" u="sng" dirty="0" smtClean="0">
                <a:hlinkClick r:id="rId5"/>
              </a:rPr>
              <a:t>www.zsbrezova.cz/ZsBrezova/media/skola/HlavniFoto/jehla_02.jpg&amp;w=149&amp;h=170&amp;ei=i963Tu6NFImPswbN9-i7Aw&amp;zoom=1&amp;iact=hc&amp;vpx=354&amp;vpy=330&amp;dur=203&amp;hovh=136&amp;hovw=119&amp;tx=92&amp;ty=120&amp;sig=108654200230013472504&amp;page=1&amp;tbnh=106&amp;tbnw=93&amp;start=0&amp;ndsp=25&amp;ved=1t:429,r:18,s:0</a:t>
            </a:r>
            <a:endParaRPr lang="cs-CZ" sz="1100" u="sng" dirty="0" smtClean="0"/>
          </a:p>
          <a:p>
            <a:endParaRPr lang="cs-CZ" sz="1100" u="sng" dirty="0"/>
          </a:p>
          <a:p>
            <a:r>
              <a:rPr lang="cs-CZ" sz="1100" dirty="0" smtClean="0"/>
              <a:t>7)</a:t>
            </a:r>
          </a:p>
          <a:p>
            <a:r>
              <a:rPr lang="cs-CZ" sz="1100" dirty="0" smtClean="0"/>
              <a:t> </a:t>
            </a:r>
            <a:r>
              <a:rPr lang="cs-CZ" sz="1100" u="sng" dirty="0">
                <a:hlinkClick r:id="rId6"/>
              </a:rPr>
              <a:t>http://www.google.cz/imgres?q=je%C5%99abiny&amp;hl=cs&amp;gbv=2&amp;biw=1366&amp;bih=587&amp;tbm=isch&amp;tbnid=rEAod1vYVF-KsM:&amp;imgrefurl=http://www.ordinace.cz/clanek/jerab-ptaci/&amp;docid=fgEiE2xhNGkFGM&amp;imgurl=http://</a:t>
            </a:r>
            <a:r>
              <a:rPr lang="cs-CZ" sz="1100" u="sng" dirty="0" smtClean="0">
                <a:hlinkClick r:id="rId6"/>
              </a:rPr>
              <a:t>www.ordinace.cz/img/text/jerab_big.jpg&amp;w=249&amp;h=249&amp;ei=7d63TsayN4bbsgba6Pi7Aw&amp;zoom=1&amp;iact=hc&amp;vpx=286&amp;vpy=139&amp;dur=1077&amp;hovh=199&amp;hovw=199&amp;tx=95&amp;ty=82&amp;sig=108654200230013472504&amp;page=1&amp;tbnh=123&amp;tbnw=123&amp;start=0&amp;ndsp=21&amp;ved=1t:429,r:1,s:0</a:t>
            </a:r>
            <a:endParaRPr lang="cs-CZ" sz="1100" u="sng" dirty="0" smtClean="0"/>
          </a:p>
          <a:p>
            <a:endParaRPr lang="cs-CZ" sz="1100" u="sng" dirty="0"/>
          </a:p>
          <a:p>
            <a:r>
              <a:rPr lang="cs-CZ" sz="1100" dirty="0" smtClean="0"/>
              <a:t>8) </a:t>
            </a:r>
            <a:r>
              <a:rPr lang="cs-CZ" sz="1100" u="sng" dirty="0">
                <a:hlinkClick r:id="rId7"/>
              </a:rPr>
              <a:t>http://www.google.cz/imgres?q=jetel%C3%AD%C4%8Dek&amp;hl=cs&amp;gbv=2&amp;biw=1366&amp;bih=587&amp;tbm=isch&amp;tbnid=2Rz1wm4wwbCCXM:&amp;imgrefurl=http://www.kafe.cz/galerie/jetelicek-905.aspx&amp;docid=sY1bHVVFYq_ceM&amp;imgurl=http://files.viaweb.cz/gallery/fd/6a/905-5.jpg&amp;w=820&amp;h=547&amp;ei=St-3TvW_FojwsgbG28HrCQ&amp;zoom=1&amp;iact=hc&amp;vpx=947&amp;vpy=147&amp;dur=1045&amp;hovh=183&amp;hovw=275&amp;tx=118&amp;ty=110&amp;sig=108654200230013472504&amp;page=1&amp;tbnh=123&amp;tbnw=182&amp;start=0&amp;ndsp=21&amp;ved=1t:429,r:5,s:0</a:t>
            </a:r>
            <a:endParaRPr lang="cs-CZ" sz="1100" dirty="0"/>
          </a:p>
          <a:p>
            <a:endParaRPr lang="cs-CZ" sz="1100" dirty="0" smtClean="0"/>
          </a:p>
          <a:p>
            <a:r>
              <a:rPr lang="cs-CZ" sz="1100" dirty="0" smtClean="0"/>
              <a:t>9) </a:t>
            </a:r>
            <a:r>
              <a:rPr lang="cs-CZ" sz="1100" u="sng" dirty="0">
                <a:hlinkClick r:id="rId8"/>
              </a:rPr>
              <a:t>http://www.google.cz/imgres?q=je%C5%99%C3%A1b&amp;hl=cs&amp;gbv=2&amp;biw=1366&amp;bih=587&amp;tbm=isch&amp;tbnid=2QaD6_XtRB_qHM:&amp;imgrefurl=http://www.srovname.cz/playmobil-3262-jerab/srovnani-cen/k.1338464&amp;docid=Sq4ZdtXP8Ed3UM&amp;imgurl=http://image.srovname.cz/cz/500/1338464/playmobil-3262-jerab.jpg&amp;w=500&amp;h=407&amp;ei=rN-3Tt-yIoXIsgbSnN3SAw&amp;zoom=1</a:t>
            </a:r>
            <a:endParaRPr lang="cs-CZ" sz="1100" dirty="0"/>
          </a:p>
          <a:p>
            <a:endParaRPr lang="cs-CZ" sz="1100" dirty="0" smtClean="0"/>
          </a:p>
          <a:p>
            <a:r>
              <a:rPr lang="cs-CZ" sz="1100" dirty="0" smtClean="0"/>
              <a:t>10) </a:t>
            </a:r>
            <a:r>
              <a:rPr lang="cs-CZ" sz="1100" u="sng" dirty="0">
                <a:hlinkClick r:id="rId9"/>
              </a:rPr>
              <a:t>http://www.google.cz/imgres?q=jogurt&amp;hl=cs&amp;gbv=2&amp;biw=1366&amp;bih=587&amp;tbm=isch&amp;tbnid=KCnzuAnjevmpiM:&amp;imgrefurl=http://www.akcniceny.cz/archiv/hledej/Jogobella%2BClassic%2Bjogurt/p/3/&amp;docid=K-Jnir6qMwDAwM&amp;imgurl=http://static.akcniceny.cz/foto/vyrobky/780750/780522.jpg&amp;w=283&amp;h=283&amp;ei=HOC3Tsz3IsbFtAao38W7Aw&amp;zoom=1&amp;iact=hc&amp;vpx=950&amp;vpy=241&amp;dur=187&amp;hovh=225&amp;hovw=225&amp;tx=126&amp;ty=130&amp;sig=108654200230013472504&amp;page=1&amp;tbnh=120&amp;tbnw=122&amp;start=0&amp;ndsp=25&amp;ved=1t:429,r:15,s:0</a:t>
            </a:r>
            <a:endParaRPr lang="cs-CZ" sz="1100" dirty="0"/>
          </a:p>
          <a:p>
            <a:endParaRPr lang="cs-CZ" sz="1100" dirty="0"/>
          </a:p>
          <a:p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977298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4000">
        <p:dissolve/>
      </p:transition>
    </mc:Choice>
    <mc:Fallback xmlns="">
      <p:transition spd="slow" advClick="0" advTm="4000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9" y="836712"/>
            <a:ext cx="8424936" cy="33085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11)</a:t>
            </a:r>
          </a:p>
          <a:p>
            <a:r>
              <a:rPr lang="cs-CZ" sz="1100" dirty="0" smtClean="0"/>
              <a:t> </a:t>
            </a:r>
            <a:r>
              <a:rPr lang="cs-CZ" sz="1100" u="sng" dirty="0">
                <a:hlinkClick r:id="rId2"/>
              </a:rPr>
              <a:t>http://</a:t>
            </a:r>
            <a:r>
              <a:rPr lang="cs-CZ" sz="1100" u="sng" dirty="0" smtClean="0">
                <a:hlinkClick r:id="rId2"/>
              </a:rPr>
              <a:t>www.google.cz/search?tbm=isch&amp;hl=cs&amp;source=hp&amp;biw=1366&amp;bih=587&amp;q=jelito&amp;gbv=2&amp;oq=jelito&amp;aq=f&amp;aqi=g1g-S7&amp;aql=1&amp;gs_sm=e&amp;gs_upl=2184l4072l0l5351l6l6l0l0l0l0l203l968l1.2.3l6l0</a:t>
            </a:r>
            <a:endParaRPr lang="cs-CZ" sz="1100" u="sng" dirty="0" smtClean="0"/>
          </a:p>
          <a:p>
            <a:endParaRPr lang="cs-CZ" sz="1100" u="sng" dirty="0"/>
          </a:p>
          <a:p>
            <a:r>
              <a:rPr lang="cs-CZ" sz="1100" dirty="0" smtClean="0"/>
              <a:t>12)</a:t>
            </a:r>
          </a:p>
          <a:p>
            <a:r>
              <a:rPr lang="cs-CZ" sz="1100" dirty="0" smtClean="0"/>
              <a:t> </a:t>
            </a:r>
            <a:r>
              <a:rPr lang="cs-CZ" sz="1100" u="sng" dirty="0">
                <a:hlinkClick r:id="rId2"/>
              </a:rPr>
              <a:t>http://www.google.cz/search?tbm=isch&amp;hl=cs&amp;source=hp&amp;biw=1366&amp;bih=587&amp;q=jelito&amp;gbv=2&amp;oq=jelito&amp;aq=f&amp;aqi=g1g-S7&amp;aql=1&amp;gs_sm=e&amp;gs_upl=2184l4072l0l5351l6l6l0l0l0l0l203l968l1.2.3l6l0#hl=cs&amp;gbv=2&amp;tbm=isch&amp;sa=1&amp;q=lipo&amp;pbx=1&amp;oq=lipo&amp;aq=f&amp;aqi=g10&amp;aql=1&amp;gs_sm=e&amp;gs_upl=56348l60107l0l62120l9l9l0l0l0l1l218l1416l1.6.2l9l0&amp;bav=on.2,or.r_gc.r_pw.,</a:t>
            </a:r>
            <a:r>
              <a:rPr lang="cs-CZ" sz="1100" u="sng" dirty="0" smtClean="0">
                <a:hlinkClick r:id="rId2"/>
              </a:rPr>
              <a:t>cf.osb&amp;fp=29cf648a38d7957a&amp;biw=1366&amp;bih=587</a:t>
            </a:r>
            <a:endParaRPr lang="cs-CZ" sz="1100" u="sng" dirty="0" smtClean="0"/>
          </a:p>
          <a:p>
            <a:endParaRPr lang="cs-CZ" sz="1100" dirty="0"/>
          </a:p>
          <a:p>
            <a:r>
              <a:rPr lang="cs-CZ" sz="1100" dirty="0" smtClean="0"/>
              <a:t>13)</a:t>
            </a:r>
          </a:p>
          <a:p>
            <a:r>
              <a:rPr lang="cs-CZ" sz="1100" dirty="0" smtClean="0"/>
              <a:t> </a:t>
            </a:r>
            <a:r>
              <a:rPr lang="cs-CZ" sz="1100" u="sng" dirty="0">
                <a:hlinkClick r:id="rId3"/>
              </a:rPr>
              <a:t>http://www.google.cz/imgres?q=maso&amp;hl=cs&amp;gbv=2&amp;biw=1366&amp;bih=587&amp;tbm=isch&amp;tbnid=QhucKpJ1T70C-M:&amp;imgrefurl=http://www.hajany.com/clanky/recepty/sefkuchar-v-reznictvi_-nejdrazsi-maso-neni-vzdy-trefa_-a-kravy-na-talir-nepatri.html&amp;docid=QahspxD0HBEg6M&amp;imgurl=http://www.hajany.com/img/picture/1764/hovezi%252520maso%2525201.jpg&amp;w=420&amp;h=492&amp;ei=I_S3TuqcEMbKsgb5neS7Aw&amp;zoom=1&amp;iact=hc&amp;vpx=851&amp;vpy=224&amp;dur=1794&amp;hovh=243&amp;hovw=207&amp;tx=41&amp;ty=257&amp;sig=108654200230013472504&amp;page=1&amp;tbnh=123&amp;tbnw=103&amp;start=0&amp;ndsp=21&amp;ved=1t:429,r:18,s:0</a:t>
            </a:r>
            <a:endParaRPr lang="cs-CZ" sz="1100" dirty="0"/>
          </a:p>
          <a:p>
            <a:endParaRPr lang="cs-CZ" sz="1100" dirty="0"/>
          </a:p>
          <a:p>
            <a:endParaRPr lang="cs-CZ" sz="1100" dirty="0"/>
          </a:p>
          <a:p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183790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4000">
        <p:dissolve/>
      </p:transition>
    </mc:Choice>
    <mc:Fallback xmlns="">
      <p:transition spd="slow" advClick="0" advTm="4000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227</TotalTime>
  <Words>274</Words>
  <Application>Microsoft Office PowerPoint</Application>
  <PresentationFormat>Předvádění na obrazovce (4:3)</PresentationFormat>
  <Paragraphs>72</Paragraphs>
  <Slides>20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Motiv systému Office</vt:lpstr>
      <vt:lpstr>Motiv sady Office</vt:lpstr>
      <vt:lpstr>Název školy: ZŠ Klášterec nad Ohří, Krátká 676 Autor: Mgr. Zuzana Rulcová Název materiálu: VY_32_INOVACE_03_ 32 _ Český jazyk _ vyvození hlásky J  Číslo projektu: CZ.1.07/1.4.00/21.1115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Kabinet</cp:lastModifiedBy>
  <cp:revision>33</cp:revision>
  <dcterms:created xsi:type="dcterms:W3CDTF">2011-11-07T13:44:32Z</dcterms:created>
  <dcterms:modified xsi:type="dcterms:W3CDTF">2012-06-02T08:34:49Z</dcterms:modified>
</cp:coreProperties>
</file>