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3"/>
  </p:notesMasterIdLst>
  <p:sldIdLst>
    <p:sldId id="282" r:id="rId3"/>
    <p:sldId id="281" r:id="rId4"/>
    <p:sldId id="272" r:id="rId5"/>
    <p:sldId id="279" r:id="rId6"/>
    <p:sldId id="259" r:id="rId7"/>
    <p:sldId id="261" r:id="rId8"/>
    <p:sldId id="262" r:id="rId9"/>
    <p:sldId id="263" r:id="rId10"/>
    <p:sldId id="265" r:id="rId11"/>
    <p:sldId id="266" r:id="rId12"/>
    <p:sldId id="267" r:id="rId13"/>
    <p:sldId id="269" r:id="rId14"/>
    <p:sldId id="270" r:id="rId15"/>
    <p:sldId id="271" r:id="rId16"/>
    <p:sldId id="280" r:id="rId17"/>
    <p:sldId id="273" r:id="rId18"/>
    <p:sldId id="275" r:id="rId19"/>
    <p:sldId id="276" r:id="rId20"/>
    <p:sldId id="277" r:id="rId21"/>
    <p:sldId id="278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8561F5-D699-4914-A23C-7C1CE07BB27B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C31757-0B55-40DF-885D-50FE03809F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072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1AF3A-E1E5-4838-8466-D615707B2E06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706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2283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959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207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848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40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868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944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12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721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95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74927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886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5646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03407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031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0472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5331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58607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054737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93459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623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D01DA-92E0-4BC9-AF30-C66FC798EAC4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CF916A-2B22-4DCA-9640-1B386DB545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302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F3A252-69A8-496F-88CC-12C01FE2975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2.6.2012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B5E80-618D-42D5-BE8E-A2E2ED8F0F7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465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gif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4.jpeg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10" Type="http://schemas.openxmlformats.org/officeDocument/2006/relationships/image" Target="../media/image19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4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luerabbit.cz/prislusenstvi-pro-detska-hriste/splhaci-lano-s-uzly.html" TargetMode="External"/><Relationship Id="rId2" Type="http://schemas.openxmlformats.org/officeDocument/2006/relationships/hyperlink" Target="http://www.google.cz/imgres?q=n%C3%A1ramek+z+kor%C3%A1lk%C5%AF&amp;hl=cs&amp;biw=1366&amp;bih=587&amp;gbv=2&amp;tbm=isch&amp;tbnid=FO6n8yZO9npiKM:&amp;imgrefurl=http://denicektvorenicek.puntik.cz/34&amp;docid=L1Sr4HalYVGSQM&amp;imgurl=http://denicektvorenicek.puntik.cz/wp-content/uploads/snimek-593.jpg&amp;w=1307&amp;h=1052&amp;ei=ucD9ToieMsaEOrT57M4L&amp;zoom=1&amp;iact=rc&amp;dur=124&amp;sig=108654200230013472504&amp;page=2&amp;tbnh=105&amp;tbnw=147&amp;start=18&amp;ndsp=22&amp;ved=1t:429,r:0,s:18&amp;tx=50&amp;ty=40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556969" y="1159578"/>
            <a:ext cx="7772400" cy="2115666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Zuzana </a:t>
            </a:r>
            <a:r>
              <a:rPr lang="cs-CZ" sz="2800" i="1" dirty="0" err="1" smtClean="0">
                <a:latin typeface="Times New Roman" pitchFamily="18" charset="0"/>
                <a:cs typeface="Times New Roman" pitchFamily="18" charset="0"/>
              </a:rPr>
              <a:t>Rulcová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VY_32_INOVACE_04_ 32 _ Český jazyk _ vyvození hlásky N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899592" y="3789040"/>
            <a:ext cx="7344816" cy="1872208"/>
          </a:xfrm>
        </p:spPr>
        <p:txBody>
          <a:bodyPr>
            <a:noAutofit/>
          </a:bodyPr>
          <a:lstStyle/>
          <a:p>
            <a:pPr algn="l"/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je určena pro 1. ročník k vyvození hlásky N.</a:t>
            </a:r>
          </a:p>
          <a:p>
            <a:pPr>
              <a:spcBef>
                <a:spcPts val="0"/>
              </a:spcBef>
              <a:defRPr/>
            </a:pP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DUM zveřejněn na http://dumy.cz/materialy/prehled</a:t>
            </a:r>
          </a:p>
          <a:p>
            <a:endParaRPr lang="cs-CZ" sz="2800" dirty="0"/>
          </a:p>
          <a:p>
            <a:pPr algn="l"/>
            <a:endParaRPr lang="cs-CZ" sz="2800" dirty="0"/>
          </a:p>
        </p:txBody>
      </p:sp>
      <p:pic>
        <p:nvPicPr>
          <p:cNvPr id="6" name="Obrázek 5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464496" cy="7920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9" name="Obrázek 8" descr="logo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12360" y="332656"/>
            <a:ext cx="792088" cy="8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50500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16314" y="3075057"/>
            <a:ext cx="57113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VYVOZENÍ HLÁSKY N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4660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60923" y="1074510"/>
            <a:ext cx="4822154" cy="470898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30000" b="1" cap="none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Nn</a:t>
            </a:r>
            <a:endParaRPr lang="cs-CZ" sz="300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0730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420888"/>
            <a:ext cx="69020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Zapamatujte si všechny obrázky.</a:t>
            </a:r>
          </a:p>
          <a:p>
            <a:endParaRPr lang="cs-CZ" sz="3600" b="1" dirty="0"/>
          </a:p>
          <a:p>
            <a:r>
              <a:rPr lang="cs-CZ" sz="3600" b="1" dirty="0" smtClean="0"/>
              <a:t>Po shlédnutí je zkuste vyjmenovat 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2670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7045" y="747000"/>
            <a:ext cx="4109910" cy="536400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8305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317" y="729000"/>
            <a:ext cx="3815367" cy="54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23055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9853" y="729000"/>
            <a:ext cx="4244294" cy="54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874020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8668" y="875538"/>
            <a:ext cx="3026664" cy="51069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18523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40" y="1053846"/>
            <a:ext cx="7360920" cy="475030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99673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729000"/>
            <a:ext cx="6933536" cy="54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76778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112" y="729000"/>
            <a:ext cx="5381776" cy="5400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1849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6783" y="1340768"/>
            <a:ext cx="4830433" cy="388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9415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2060848"/>
            <a:ext cx="7220246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0" dirty="0" smtClean="0"/>
              <a:t>2–2=0 </a:t>
            </a:r>
            <a:endParaRPr lang="cs-CZ" sz="20000" dirty="0"/>
          </a:p>
        </p:txBody>
      </p:sp>
      <p:sp>
        <p:nvSpPr>
          <p:cNvPr id="3" name="Šipka dolů 2"/>
          <p:cNvSpPr/>
          <p:nvPr/>
        </p:nvSpPr>
        <p:spPr>
          <a:xfrm>
            <a:off x="6805132" y="1587668"/>
            <a:ext cx="484632" cy="978408"/>
          </a:xfrm>
          <a:prstGeom prst="down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1949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3929" y="747000"/>
            <a:ext cx="4636143" cy="536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16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3000">
        <p14:glitter pattern="hexagon"/>
      </p:transition>
    </mc:Choice>
    <mc:Fallback xmlns="">
      <p:transition spd="slow" advClick="0" advTm="3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42224"/>
            <a:ext cx="647446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Teď se vám opět ukážou obrázky,</a:t>
            </a:r>
          </a:p>
          <a:p>
            <a:endParaRPr lang="cs-CZ" sz="3600" b="1" dirty="0" smtClean="0"/>
          </a:p>
          <a:p>
            <a:r>
              <a:rPr lang="cs-CZ" sz="3600" b="1" smtClean="0"/>
              <a:t>    ale </a:t>
            </a:r>
            <a:r>
              <a:rPr lang="cs-CZ" sz="3600" b="1" dirty="0" smtClean="0"/>
              <a:t>jeden chybí. Víte jaký?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938888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563563"/>
            <a:ext cx="1379180" cy="180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563563"/>
            <a:ext cx="1271775" cy="180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343" y="548680"/>
            <a:ext cx="1414776" cy="180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5935" y="548680"/>
            <a:ext cx="1066775" cy="180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534" y="2616236"/>
            <a:ext cx="2789228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9706" y="2616236"/>
            <a:ext cx="2311175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62360" y="2616236"/>
            <a:ext cx="1793924" cy="180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343" y="4590143"/>
            <a:ext cx="1555752" cy="180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1596" y="4581128"/>
            <a:ext cx="2236311" cy="18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4097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92696"/>
            <a:ext cx="1379180" cy="1800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2993" y="4437112"/>
            <a:ext cx="1271775" cy="180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4440" y="692696"/>
            <a:ext cx="1414776" cy="180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759" y="4366082"/>
            <a:ext cx="1066775" cy="18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6404" y="4437112"/>
            <a:ext cx="2311175" cy="180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4417665"/>
            <a:ext cx="1793924" cy="180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8675" y="658924"/>
            <a:ext cx="1555752" cy="180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692696"/>
            <a:ext cx="2236311" cy="1800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500725" y="2747313"/>
            <a:ext cx="819143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NA                 NŮ                   NÁ                      NO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86505" y="3717032"/>
            <a:ext cx="8233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   NA                  NE                   NO                      NŮ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00192" y="2132856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04252" y="97096"/>
            <a:ext cx="2839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Piš počáteční slabiku.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4162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000"/>
                            </p:stCondLst>
                            <p:childTnLst>
                              <p:par>
                                <p:cTn id="4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7000"/>
                            </p:stCondLst>
                            <p:childTnLst>
                              <p:par>
                                <p:cTn id="5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22429" y="499319"/>
            <a:ext cx="26917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Times New Roman" pitchFamily="18" charset="0"/>
                <a:cs typeface="Times New Roman" pitchFamily="18" charset="0"/>
              </a:rPr>
              <a:t>ANO - NE</a:t>
            </a:r>
            <a:endParaRPr lang="cs-CZ" sz="4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63838" y="1268760"/>
            <a:ext cx="26661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Jí se maso?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77951" y="1281468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63838" y="1989354"/>
            <a:ext cx="2266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Jí se nos?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9228" y="2719525"/>
            <a:ext cx="29498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Pije se limo?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92692" y="3427411"/>
            <a:ext cx="26084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Pije se sůl?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59228" y="4878390"/>
            <a:ext cx="32351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Motá se lano?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77951" y="1989501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ANO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277951" y="3427411"/>
            <a:ext cx="132440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ANO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73362" y="2697387"/>
            <a:ext cx="132440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ANO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73362" y="4135297"/>
            <a:ext cx="1324402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ANO</a:t>
            </a: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33696" y="1989501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78526" y="3433620"/>
            <a:ext cx="89639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79034" y="4135296"/>
            <a:ext cx="89639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59459" y="4878390"/>
            <a:ext cx="89639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33697" y="2697239"/>
            <a:ext cx="896399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NE</a:t>
            </a:r>
          </a:p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012326" y="4135297"/>
            <a:ext cx="297870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Je Jana syn?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3697" y="1264353"/>
            <a:ext cx="8963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73362" y="4843183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29952" y="132601"/>
            <a:ext cx="205729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Zapisuj ANO – NE.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731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40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3000"/>
                            </p:stCondLst>
                            <p:childTnLst>
                              <p:par>
                                <p:cTn id="7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4000"/>
                            </p:stCondLst>
                            <p:childTnLst>
                              <p:par>
                                <p:cTn id="8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000"/>
                            </p:stCondLst>
                            <p:childTnLst>
                              <p:par>
                                <p:cTn id="9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4000"/>
                            </p:stCondLst>
                            <p:childTnLst>
                              <p:par>
                                <p:cTn id="10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3000"/>
                            </p:stCondLst>
                            <p:childTnLst>
                              <p:par>
                                <p:cTn id="12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4000"/>
                            </p:stCondLst>
                            <p:childTnLst>
                              <p:par>
                                <p:cTn id="12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2" fill="hold">
                            <p:stCondLst>
                              <p:cond delay="3000"/>
                            </p:stCondLst>
                            <p:childTnLst>
                              <p:par>
                                <p:cTn id="1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4000"/>
                            </p:stCondLst>
                            <p:childTnLst>
                              <p:par>
                                <p:cTn id="14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6" grpId="1"/>
      <p:bldP spid="7" grpId="0"/>
      <p:bldP spid="8" grpId="0"/>
      <p:bldP spid="9" grpId="0"/>
      <p:bldP spid="10" grpId="0"/>
      <p:bldP spid="11" grpId="0"/>
      <p:bldP spid="12" grpId="0"/>
      <p:bldP spid="13" grpId="0"/>
      <p:bldP spid="13" grpId="1"/>
      <p:bldP spid="14" grpId="0"/>
      <p:bldP spid="15" grpId="0"/>
      <p:bldP spid="15" grpId="1"/>
      <p:bldP spid="16" grpId="0"/>
      <p:bldP spid="16" grpId="1"/>
      <p:bldP spid="17" grpId="0"/>
      <p:bldP spid="17" grpId="1"/>
      <p:bldP spid="18" grpId="0"/>
      <p:bldP spid="19" grpId="0"/>
      <p:bldP spid="20" grpId="0"/>
      <p:bldP spid="21" grpId="0"/>
      <p:bldP spid="22" grpId="0"/>
      <p:bldP spid="22" grpId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052736"/>
            <a:ext cx="1555758" cy="1800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851920" y="371134"/>
            <a:ext cx="18002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0" dirty="0" smtClean="0"/>
              <a:t>0</a:t>
            </a:r>
            <a:endParaRPr lang="cs-CZ" sz="20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1056184"/>
            <a:ext cx="1800000" cy="1800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971600" y="3443588"/>
            <a:ext cx="15551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1. TUNA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149080"/>
            <a:ext cx="15542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2. NOTA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87919" y="4834908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3. SENO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851920" y="3443588"/>
            <a:ext cx="1640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1. MULA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891193" y="4149080"/>
            <a:ext cx="15616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2. NULA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91193" y="4834908"/>
            <a:ext cx="150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3. JANA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47073" y="3352445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1. NELA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91957" y="4149080"/>
            <a:ext cx="15408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2. LENA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96496" y="4834908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3. LANO</a:t>
            </a:r>
            <a:endParaRPr lang="cs-CZ" sz="28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26251" y="2267580"/>
            <a:ext cx="3722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2)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123728" y="548680"/>
            <a:ext cx="40075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Zapisuj číslo vedle správné možnosti.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58770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6000"/>
                            </p:stCondLst>
                            <p:childTnLst>
                              <p:par>
                                <p:cTn id="7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9000"/>
                            </p:stCondLst>
                            <p:childTnLst>
                              <p:par>
                                <p:cTn id="7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2000"/>
                            </p:stCondLst>
                            <p:childTnLst>
                              <p:par>
                                <p:cTn id="8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5000"/>
                            </p:stCondLst>
                            <p:childTnLst>
                              <p:par>
                                <p:cTn id="8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18000"/>
                            </p:stCondLst>
                            <p:childTnLst>
                              <p:par>
                                <p:cTn id="9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1000"/>
                            </p:stCondLst>
                            <p:childTnLst>
                              <p:par>
                                <p:cTn id="9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27000"/>
                            </p:stCondLst>
                            <p:childTnLst>
                              <p:par>
                                <p:cTn id="107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0000"/>
                            </p:stCondLst>
                            <p:childTnLst>
                              <p:par>
                                <p:cTn id="11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4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8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600"/>
                            </p:stCondLst>
                            <p:childTnLst>
                              <p:par>
                                <p:cTn id="121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200"/>
                            </p:stCondLst>
                            <p:childTnLst>
                              <p:par>
                                <p:cTn id="124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6" grpId="1"/>
      <p:bldP spid="7" grpId="0"/>
      <p:bldP spid="8" grpId="0"/>
      <p:bldP spid="9" grpId="0"/>
      <p:bldP spid="9" grpId="1"/>
      <p:bldP spid="10" grpId="0"/>
      <p:bldP spid="11" grpId="0"/>
      <p:bldP spid="12" grpId="0"/>
      <p:bldP spid="13" grpId="0"/>
      <p:bldP spid="13" grpId="1"/>
      <p:bldP spid="1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1050995"/>
            <a:ext cx="727280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 smtClean="0"/>
              <a:t>1) </a:t>
            </a:r>
            <a:r>
              <a:rPr lang="cs-CZ" dirty="0" smtClean="0">
                <a:hlinkClick r:id="rId2"/>
              </a:rPr>
              <a:t>http://www.google.cz/imgres?q=n%C3%A1ramek+z+kor%C3%A1lk%C5%AF&amp;hl=cs&amp;biw=1366&amp;bih=587&amp;gbv=2&amp;tbm=isch&amp;tbnid=FO6n8yZO9npiKM:&amp;imgrefurl=http://denicektvorenicek.puntik.cz/34&amp;docid=L1Sr4HalYVGSQM&amp;imgurl=http://denicektvorenicek.puntik.cz/wp-content/uploads/snimek-593.jpg&amp;w=1307&amp;h=1052&amp;ei=ucD9ToieMsaEOrT57M4L&amp;zoom=1&amp;iact=rc&amp;dur=124&amp;sig=108654200230013472504&amp;page=2&amp;tbnh=105&amp;tbnw=147&amp;start=18&amp;ndsp=22&amp;ved=1t:429,r:0,s:18&amp;tx=50&amp;ty=40</a:t>
            </a:r>
            <a:endParaRPr lang="cs-CZ" dirty="0" smtClean="0"/>
          </a:p>
          <a:p>
            <a:pPr marL="342900" indent="-342900">
              <a:buAutoNum type="arabicParenR"/>
            </a:pPr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404664"/>
            <a:ext cx="34103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k obrázkům / 18. 12 . 2011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3861048"/>
            <a:ext cx="72728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2) </a:t>
            </a:r>
            <a:r>
              <a:rPr lang="cs-CZ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dirty="0" smtClean="0">
                <a:solidFill>
                  <a:prstClr val="black"/>
                </a:solidFill>
                <a:hlinkClick r:id="rId3"/>
              </a:rPr>
              <a:t>www.bluerabbit.cz/prislusenstvi-pro-detska-hriste/splhaci-lano-s-uzly.html</a:t>
            </a:r>
            <a:endParaRPr lang="cs-CZ" dirty="0" smtClean="0">
              <a:solidFill>
                <a:prstClr val="black"/>
              </a:solidFill>
            </a:endParaRPr>
          </a:p>
          <a:p>
            <a:pPr lvl="0"/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Ostatní obrázky naskenované  </a:t>
            </a:r>
            <a:r>
              <a:rPr lang="cs-CZ" smtClean="0">
                <a:solidFill>
                  <a:prstClr val="black"/>
                </a:solidFill>
              </a:rPr>
              <a:t>ze souboru </a:t>
            </a:r>
            <a:r>
              <a:rPr lang="cs-CZ" smtClean="0"/>
              <a:t>FORAL</a:t>
            </a:r>
            <a:r>
              <a:rPr lang="cs-CZ" dirty="0"/>
              <a:t>, Mojmír; KUBICOVÁ, Svatava a kol. </a:t>
            </a:r>
            <a:r>
              <a:rPr lang="cs-CZ" i="1" dirty="0"/>
              <a:t>Soubor tematických obrázků</a:t>
            </a:r>
            <a:r>
              <a:rPr lang="cs-CZ" dirty="0"/>
              <a:t>. Brno: Pallas Brno, 1997.</a:t>
            </a:r>
          </a:p>
          <a:p>
            <a:pPr lvl="0"/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414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 advClick="0" advTm="5000">
        <p14:glitter pattern="hexagon"/>
      </p:transition>
    </mc:Choice>
    <mc:Fallback xmlns="">
      <p:transition spd="slow" advClick="0" advTm="5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336</TotalTime>
  <Words>209</Words>
  <Application>Microsoft Office PowerPoint</Application>
  <PresentationFormat>Předvádění na obrazovce (4:3)</PresentationFormat>
  <Paragraphs>55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Motiv sady Office</vt:lpstr>
      <vt:lpstr>Název školy: ZŠ Klášterec nad Ohří, Krátká 676 Autor: Mgr. Zuzana Rulcová Název materiálu: VY_32_INOVACE_04_ 32 _ Český jazyk _ vyvození hlásky N  Číslo projektu: CZ.1.07/1.4.00/21.1115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44</cp:revision>
  <dcterms:created xsi:type="dcterms:W3CDTF">2011-12-14T14:12:47Z</dcterms:created>
  <dcterms:modified xsi:type="dcterms:W3CDTF">2012-06-02T08:34:15Z</dcterms:modified>
</cp:coreProperties>
</file>