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77" r:id="rId3"/>
    <p:sldId id="27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8" r:id="rId16"/>
    <p:sldId id="274" r:id="rId17"/>
    <p:sldId id="267" r:id="rId18"/>
    <p:sldId id="275" r:id="rId19"/>
    <p:sldId id="268" r:id="rId20"/>
    <p:sldId id="270" r:id="rId21"/>
    <p:sldId id="269" r:id="rId22"/>
    <p:sldId id="272" r:id="rId23"/>
    <p:sldId id="271" r:id="rId24"/>
    <p:sldId id="273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1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7E073A-D7FD-4815-8BDB-8B4B9F39C3AA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DE401-A059-4528-A029-70ED419737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24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8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90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80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458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04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272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2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16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2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445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62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6DDAE-1048-4DBB-A02E-9D1702A2843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C2142-B612-4610-8DB4-FAD505E3D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29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3.jpeg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5" Type="http://schemas.openxmlformats.org/officeDocument/2006/relationships/image" Target="../media/image18.jpeg"/><Relationship Id="rId4" Type="http://schemas.openxmlformats.org/officeDocument/2006/relationships/image" Target="../media/image6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v%C3%A1no%C4%8Dka&amp;hl=cs&amp;biw=1366&amp;bih=587&amp;gbv=2&amp;tbm=isch&amp;tbnid=V2oaOTl3njPrFM:&amp;imgrefurl=http://www.kolemsveta.com/napady/recepty/pekarna.html&amp;docid=_Etj8On68emGqM&amp;imgurl=http://www.kolemsveta.com/napady/recepty/Vanocka.JPG&amp;w=1000&amp;h=750&amp;ei=KzLmTvOlKKKJ4gTh6t2vBQ&amp;zoom=1&amp;iact=hc&amp;vpx=635&amp;vpy=274&amp;dur=983&amp;hovh=194&amp;hovw=259&amp;tx=153&amp;ty=114&amp;sig=108654200230013472504&amp;page=1&amp;tbnh=120&amp;tbnw=136&amp;start=0&amp;ndsp=21&amp;ved=1t:429,r:17,s:0" TargetMode="External"/><Relationship Id="rId3" Type="http://schemas.openxmlformats.org/officeDocument/2006/relationships/hyperlink" Target="http://www.google.cz/imgres?q=vlk&amp;hl=cs&amp;gbv=2&amp;biw=1366&amp;bih=587&amp;tbm=isch&amp;tbnid=JWpMMk4bb2RJJM:&amp;imgrefurl=http://magic-ring.blog.cz/1112/v-jako-vlk&amp;docid=TDYuRu4Msg8_cM&amp;imgurl=http://nd04.jxs.cz/034/614/fc864791a2_73293642_o2.jpg&amp;w=352&amp;h=326&amp;ei=JjXmToCjFYrc4QTymbSABQ&amp;zoom=1&amp;iact=hc&amp;vpx=660&amp;vpy=269&amp;dur=1981&amp;hovh=216&amp;hovw=233&amp;tx=78&amp;ty=213&amp;sig=108654200230013472504&amp;page=3&amp;tbnh=114&amp;tbnw=132&amp;start=50&amp;ndsp=24&amp;ved=1t:429,r:3,s:50http://vecernicek.hu.cz/" TargetMode="External"/><Relationship Id="rId7" Type="http://schemas.openxmlformats.org/officeDocument/2006/relationships/hyperlink" Target="http://www.ignisferra.cz/vesak-klic-zbozi-612.html" TargetMode="External"/><Relationship Id="rId2" Type="http://schemas.openxmlformats.org/officeDocument/2006/relationships/hyperlink" Target="http://vecernicek.hu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uzzle-puzzle.cz/zbozi/120-veverka-582" TargetMode="External"/><Relationship Id="rId5" Type="http://schemas.openxmlformats.org/officeDocument/2006/relationships/hyperlink" Target="http://www.google.cz/imgres?q=kreslen%C3%A1+vosa&amp;hl=cs&amp;gbv=2&amp;biw=1366&amp;bih=587&amp;tbm=isch&amp;tbnid=6RkeLQKRpzBTlM:&amp;imgrefurl=http://www.tadysek.cz/detail.php?zbozi=3442191&amp;docid=Rc1_YtXPx4gp6M&amp;imgurl=http://img.mimishop.cz/h/ms/2128/0/0924/a3442191.jpg&amp;w=450&amp;h=600&amp;ei=SS3mTrGVE8KL4gT-nsz_BA&amp;zoom=1&amp;iact=hc&amp;vpx=163&amp;vpy=71&amp;dur=499&amp;hovh=259&amp;hovw=194&amp;tx=112&amp;ty=152&amp;sig=108654200230013472504&amp;page=3&amp;tbnh=109&amp;tbnw=83&amp;start=50&amp;ndsp=27&amp;ved=1t:429,r:18,s:50" TargetMode="External"/><Relationship Id="rId4" Type="http://schemas.openxmlformats.org/officeDocument/2006/relationships/hyperlink" Target="http://www.google.cz/imgres?q=kreslen%C3%BD+vlak&amp;hl=cs&amp;biw=1366&amp;bih=587&amp;gbv=2&amp;tbm=isch&amp;tbnid=aG0WDWL1L7UyIM:&amp;imgrefurl=http://matus2000.blog.cz/galerie/vlaky/obrazek/42739444&amp;docid=_WdrtDkcetbUGM&amp;imgurl=http://nd01.jxs.cz/526/670/9073e8acf0_42739444_u.jpg&amp;w=320&amp;h=301&amp;ei=bCzmTsPFI6bd4QTigJ3PDQ&amp;zoom=1&amp;iact=rc&amp;dur=109&amp;sig=108654200230013472504&amp;page=1&amp;tbnh=127&amp;tbnw=135&amp;start=0&amp;ndsp=21&amp;ved=1t:429,r:2,s:0&amp;tx=85&amp;ty=31" TargetMode="External"/><Relationship Id="rId9" Type="http://schemas.openxmlformats.org/officeDocument/2006/relationships/hyperlink" Target="http://www.google.cz/imgres?q=vla%C5%A1tovka+z+pap%C3%ADru&amp;hl=cs&amp;gbv=2&amp;biw=1366&amp;bih=587&amp;tbm=isch&amp;tbnid=xfVNmJC_uLihaM:&amp;imgrefurl=http://www.origami.cz/novinky2006.html&amp;docid=GEsFnyMRukSFgM&amp;imgurl=http://www.origami.cz/Fotky/vlastovka_nahled.gif&amp;w=600&amp;h=339&amp;ei=UzHmTqz-H4Pd4QT4n6m9BQ&amp;zoom=1&amp;iact=hc&amp;vpx=733&amp;vpy=154&amp;dur=312&amp;hovh=169&amp;hovw=299&amp;tx=147&amp;ty=95&amp;sig=108654200230013472504&amp;page=1&amp;tbnh=93&amp;tbnw=165&amp;start=0&amp;ndsp=21&amp;ved=1t:429,r:4,s: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zine.cz/wp-content/uploads/2010/05/perexvejce2.jpg" TargetMode="External"/><Relationship Id="rId2" Type="http://schemas.openxmlformats.org/officeDocument/2006/relationships/hyperlink" Target="http://www.ceskatelevize.cz/porady/898562-rikani-o-vile-amalc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google.cz/imgres?q=sova&amp;um=1&amp;hl=cs&amp;sa=N&amp;biw=1366&amp;bih=587&amp;tbm=isch&amp;tbnid=tLPObzwTw9CEHM:&amp;imgrefurl=http://sova.osjak.cz/2005/index.html&amp;docid=YeIxAdFwokwi3M&amp;imgurl=http://sova.osjak.cz/2005/sova_logo.jpg&amp;w=255&amp;h=231&amp;ei=YYX8TprePOHi4QTy3diRCA&amp;zoom=1&amp;iact=hc&amp;vpx=1115&amp;vpy=301&amp;dur=3276&amp;hovh=184&amp;hovw=204&amp;tx=127&amp;ty=178&amp;sig=108654200230013472504&amp;page=2&amp;tbnh=113&amp;tbnw=125&amp;start=29&amp;ndsp=25&amp;ved=1t:429,r:16,s:29" TargetMode="External"/><Relationship Id="rId4" Type="http://schemas.openxmlformats.org/officeDocument/2006/relationships/hyperlink" Target="http://www.google.cz/imgres?q=vr%C3%A1na&amp;hl=cs&amp;sa=G&amp;gbv=2&amp;biw=1366&amp;bih=587&amp;tbm=isch&amp;tbnid=gnho03nuYjbwcM:&amp;imgrefurl=http://www.digizone.cz/clanky/ze-zivota-vrany-dany/&amp;docid=KPMZJd74OEjWZM&amp;imgurl=http://i.iinfo.cz/urs/Dana12-122658019731665.jpg&amp;w=667&amp;h=1000&amp;ei=njTmTpbSOoL74QSmiPHTBQ&amp;zoom=1&amp;iact=hc&amp;vpx=466&amp;vpy=194&amp;dur=218&amp;hovh=275&amp;hovw=183&amp;tx=117&amp;ty=200&amp;sig=108654200230013472504&amp;page=1&amp;tbnh=109&amp;tbnw=73&amp;start=0&amp;ndsp=24&amp;ved=1t:429,r:10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45246" y="1065793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VY_32_INOVACE_05_ 32 _ Český jazyk _ vyvození hlásky V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V.</a:t>
            </a:r>
          </a:p>
          <a:p>
            <a:pPr algn="l"/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0963" y="3075057"/>
            <a:ext cx="57020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VYVOZENÍ HLÁSKY V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21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36929" y="785813"/>
            <a:ext cx="5670142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5000" b="1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Vv</a:t>
            </a:r>
            <a:endParaRPr lang="cs-CZ" sz="350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531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150" y="1071562"/>
            <a:ext cx="6288000" cy="4716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115175" y="538638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37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680" y="1015365"/>
            <a:ext cx="5636307" cy="522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943725" y="59436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15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3110" y="952690"/>
            <a:ext cx="5319841" cy="5004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873773" y="5516047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40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8875" y="571500"/>
            <a:ext cx="4050000" cy="54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5986834" y="545782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52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310" y="641470"/>
            <a:ext cx="3725586" cy="540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015038" y="548747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606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77" y="820103"/>
            <a:ext cx="7550550" cy="504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886700" y="542925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513" y="966788"/>
            <a:ext cx="6240000" cy="468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321520" y="50874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91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426" y="1543048"/>
            <a:ext cx="7008853" cy="396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893340" y="4990841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301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613" y="1043006"/>
            <a:ext cx="6782617" cy="4680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485642" y="514457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86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50" y="1397000"/>
            <a:ext cx="7200900" cy="4064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7458075" y="5057775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568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180" y="3075057"/>
            <a:ext cx="83316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VYJMENUJ VŠECHNY OBRÁZKY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199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764" y="2684026"/>
            <a:ext cx="8629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 následujícím obrázkům zapisuj počáteční slabiky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16936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6" y="971550"/>
            <a:ext cx="1920000" cy="144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288" y="971550"/>
            <a:ext cx="2086957" cy="144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5037" y="971550"/>
            <a:ext cx="2551500" cy="144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6" y="4695825"/>
            <a:ext cx="1920000" cy="14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0022" y="4695825"/>
            <a:ext cx="993488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0787" y="4695825"/>
            <a:ext cx="1080000" cy="144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360974" y="2650837"/>
            <a:ext cx="62515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VE                     VÍ                       VA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60974" y="3629025"/>
            <a:ext cx="6454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VÁ                     VE                      VO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312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00163" y="2200275"/>
            <a:ext cx="6467604" cy="255454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cs-CZ" sz="3200" b="1" dirty="0" smtClean="0"/>
              <a:t>U každého obrázku vyber jednu ze tří</a:t>
            </a:r>
          </a:p>
          <a:p>
            <a:r>
              <a:rPr lang="cs-CZ" sz="3200" b="1" dirty="0" smtClean="0"/>
              <a:t>             možností – číslo zapiš. </a:t>
            </a:r>
          </a:p>
          <a:p>
            <a:endParaRPr lang="cs-CZ" sz="3200" b="1" dirty="0"/>
          </a:p>
          <a:p>
            <a:r>
              <a:rPr lang="cs-CZ" sz="3200" b="1" dirty="0" smtClean="0"/>
              <a:t>                Obrázky budou tři.</a:t>
            </a:r>
          </a:p>
          <a:p>
            <a:r>
              <a:rPr lang="cs-CZ" sz="3200" b="1" dirty="0" smtClean="0"/>
              <a:t>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755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425" y="885825"/>
            <a:ext cx="3510000" cy="468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050" y="1584900"/>
            <a:ext cx="1681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SOVA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9698" y="2786063"/>
            <a:ext cx="1720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VANA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61493" y="3929062"/>
            <a:ext cx="1719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VOSA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0145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8223" y="884682"/>
            <a:ext cx="5483796" cy="3564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57250" y="5700713"/>
            <a:ext cx="1637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VATA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82928" y="5720626"/>
            <a:ext cx="1720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VANA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57888" y="5720626"/>
            <a:ext cx="1765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VOLÁ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86513" y="1300163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10917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100" y="897827"/>
            <a:ext cx="5217397" cy="36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7300" y="5400675"/>
            <a:ext cx="1765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VOLÁ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43325" y="5400675"/>
            <a:ext cx="1615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VILA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3600" y="5400674"/>
            <a:ext cx="1615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VÍLA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625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4496" y="1173658"/>
            <a:ext cx="52354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1. Vosa létá na poli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9671" y="2397978"/>
            <a:ext cx="51251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2. U lesa loví sova. 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407" y="3971925"/>
            <a:ext cx="1200600" cy="180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41333" y="5230297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12)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000" y="3971925"/>
            <a:ext cx="1350000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461" y="3971925"/>
            <a:ext cx="1987013" cy="180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171007" y="804326"/>
            <a:ext cx="4095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Jaký obrázek nepatří k žádné větě?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84894" y="534437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13)</a:t>
            </a:r>
            <a:endParaRPr lang="cs-CZ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9252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5" grpId="1"/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2900" y="267567"/>
            <a:ext cx="8501063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1100" u="sng" dirty="0" smtClean="0">
                <a:hlinkClick r:id="rId2"/>
              </a:rPr>
              <a:t>http://vecernicek.hu.cz</a:t>
            </a:r>
            <a:endParaRPr lang="cs-CZ" sz="1100" u="sng" dirty="0" smtClean="0"/>
          </a:p>
          <a:p>
            <a:pPr marL="342900" indent="-342900"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r>
              <a:rPr lang="cs-CZ" sz="1100" u="sng" dirty="0" smtClean="0">
                <a:hlinkClick r:id="rId3"/>
              </a:rPr>
              <a:t>http</a:t>
            </a:r>
            <a:r>
              <a:rPr lang="cs-CZ" sz="1100" u="sng" dirty="0">
                <a:hlinkClick r:id="rId3"/>
              </a:rPr>
              <a:t>://www.google.cz/imgres?q=vlk&amp;hl=cs&amp;gbv=2&amp;biw=1366&amp;bih=587&amp;tbm=isch&amp;tbnid=JWpMMk4bb2RJJM:&amp;imgrefurl=http://magic-ring.blog.cz/1112/v-jako-vlk&amp;docid=TDYuRu4Msg8_cM&amp;imgurl=http://nd04.jxs.cz/034/614/fc864791a2_73293642_o2.jpg&amp;w=352&amp;h=326&amp;ei=JjXmToCjFYrc4QTymbSABQ&amp;zoom=1&amp;iact=hc&amp;vpx=660&amp;vpy=269&amp;dur=1981&amp;hovh=216&amp;hovw=233&amp;tx=78&amp;ty=213&amp;sig=108654200230013472504&amp;page=3&amp;tbnh=114&amp;tbnw=132&amp;start=50&amp;ndsp=24&amp;ved=1t:429,r:3,s:50http://vecernicek.hu.cz</a:t>
            </a:r>
            <a:r>
              <a:rPr lang="cs-CZ" sz="1100" u="sng" dirty="0" smtClean="0">
                <a:hlinkClick r:id="rId3"/>
              </a:rPr>
              <a:t>/</a:t>
            </a: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dirty="0" smtClean="0"/>
          </a:p>
          <a:p>
            <a:pPr marL="342900" indent="-342900">
              <a:buFontTx/>
              <a:buAutoNum type="arabicParenR"/>
            </a:pPr>
            <a:r>
              <a:rPr lang="cs-CZ" sz="1100" u="sng" dirty="0">
                <a:hlinkClick r:id="rId4"/>
              </a:rPr>
              <a:t>http://www.google.cz/imgres?q=kreslen%C3%BD+vlak&amp;hl=cs&amp;biw=1366&amp;bih=587&amp;gbv=2&amp;tbm=isch</a:t>
            </a:r>
            <a:r>
              <a:rPr lang="cs-CZ" sz="1100" b="1" u="sng" dirty="0">
                <a:hlinkClick r:id="rId4"/>
              </a:rPr>
              <a:t>&amp;tbnid=aG0WDWL1L7UyIM:&amp;imgrefurl=http://matus2000.blog.cz/galerie/vlaky/obrazek/42739444</a:t>
            </a:r>
            <a:r>
              <a:rPr lang="cs-CZ" sz="1100" u="sng" dirty="0">
                <a:hlinkClick r:id="rId4"/>
              </a:rPr>
              <a:t>&amp;docid=_WdrtDkcetbUGM&amp;imgurl=http://</a:t>
            </a:r>
            <a:r>
              <a:rPr lang="cs-CZ" sz="1100" u="sng" dirty="0" smtClean="0">
                <a:hlinkClick r:id="rId4"/>
              </a:rPr>
              <a:t>nd01.jxs.cz/526/670/9073e8acf0_42739444_u.jpg&amp;w=320&amp;h=301&amp;ei=bCzmTsPFI6bd4QTigJ3PDQ&amp;zoom=1&amp;iact=rc&amp;dur=109&amp;sig=108654200230013472504&amp;page=1&amp;tbnh=127&amp;tbnw=135&amp;start=0&amp;ndsp=21&amp;ved=1t:429,r:2,s:0&amp;tx=85&amp;ty=31</a:t>
            </a: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dirty="0"/>
          </a:p>
          <a:p>
            <a:pPr marL="342900" indent="-342900"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r>
              <a:rPr lang="cs-CZ" sz="1100" u="sng" dirty="0">
                <a:hlinkClick r:id="rId5"/>
              </a:rPr>
              <a:t>http://www.google.cz/imgres?q=kreslen%C3%A1+vosa&amp;hl=cs&amp;gbv=2&amp;biw=1366&amp;bih=587&amp;tbm=isch&amp;tbnid=6RkeLQKRpzBTlM:&amp;imgrefurl=http://www.tadysek.cz/detail.php%3Fzbozi%3D3442191&amp;docid=Rc1_YtXPx4gp6M&amp;imgurl=http://</a:t>
            </a:r>
            <a:r>
              <a:rPr lang="cs-CZ" sz="1100" u="sng" dirty="0" smtClean="0">
                <a:hlinkClick r:id="rId5"/>
              </a:rPr>
              <a:t>img.mimishop.cz/h/ms/2128/0/0924/a3442191.jpg&amp;w=450&amp;h=600&amp;ei=SS3mTrGVE8KL4gT-nsz_BA&amp;zoom=1&amp;iact=hc&amp;vpx=163&amp;vpy=71&amp;dur=499&amp;hovh=259&amp;hovw=194&amp;tx=112&amp;ty=152&amp;sig=108654200230013472504&amp;page=3&amp;tbnh=109&amp;tbnw=83&amp;start=50&amp;ndsp=27&amp;ved=1t:429,r:18,s:50</a:t>
            </a: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u="sng" dirty="0"/>
          </a:p>
          <a:p>
            <a:pPr marL="342900" indent="-342900">
              <a:buFontTx/>
              <a:buAutoNum type="arabicParenR"/>
            </a:pPr>
            <a:r>
              <a:rPr lang="cs-CZ" sz="1100" u="sng" dirty="0">
                <a:hlinkClick r:id="rId6"/>
              </a:rPr>
              <a:t>http://www.puzzle-puzzle.cz/zbozi/120-veverka-582</a:t>
            </a:r>
            <a:endParaRPr lang="cs-CZ" sz="1100" dirty="0"/>
          </a:p>
          <a:p>
            <a:pPr marL="342900" indent="-342900">
              <a:buFontTx/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r>
              <a:rPr lang="cs-CZ" sz="1100" u="sng" dirty="0">
                <a:hlinkClick r:id="rId7"/>
              </a:rPr>
              <a:t>http://</a:t>
            </a:r>
            <a:r>
              <a:rPr lang="cs-CZ" sz="1100" u="sng" dirty="0" smtClean="0">
                <a:hlinkClick r:id="rId7"/>
              </a:rPr>
              <a:t>www.ignisferra.cz/vesak-klic-zbozi-612.html</a:t>
            </a: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dirty="0"/>
          </a:p>
          <a:p>
            <a:pPr marL="342900" indent="-342900">
              <a:buFontTx/>
              <a:buAutoNum type="arabicParenR"/>
            </a:pPr>
            <a:r>
              <a:rPr lang="cs-CZ" sz="1100" u="sng" dirty="0" smtClean="0">
                <a:hlinkClick r:id="rId8"/>
              </a:rPr>
              <a:t>http</a:t>
            </a:r>
            <a:r>
              <a:rPr lang="cs-CZ" sz="1100" u="sng" dirty="0">
                <a:hlinkClick r:id="rId8"/>
              </a:rPr>
              <a:t>://www.google.cz/imgres?q=v%C3%A1no%C4%8Dka&amp;hl=cs&amp;biw=1366&amp;bih=587&amp;gbv=2&amp;tbm=isch&amp;tbnid=V2oaOTl3njPrFM:&amp;imgrefurl=http://www.kolemsveta.com/napady/recepty/pekarna.html&amp;docid=_Etj8On68emGqM&amp;imgurl=http://</a:t>
            </a:r>
            <a:r>
              <a:rPr lang="cs-CZ" sz="1100" u="sng" dirty="0" smtClean="0">
                <a:hlinkClick r:id="rId8"/>
              </a:rPr>
              <a:t>www.kolemsveta.com/napady/recepty/Vanocka.JPG&amp;w=1000&amp;h=750&amp;ei=KzLmTvOlKKKJ4gTh6t2vBQ&amp;zoom=1&amp;iact=hc&amp;vpx=635&amp;vpy=274&amp;dur=983&amp;hovh=194&amp;hovw=259&amp;tx=153&amp;ty=114&amp;sig=108654200230013472504&amp;page=1&amp;tbnh=120&amp;tbnw=136&amp;start=0&amp;ndsp=21&amp;ved=1t:429,r:17,s:0</a:t>
            </a: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r>
              <a:rPr lang="cs-CZ" sz="1100" u="sng" dirty="0">
                <a:hlinkClick r:id="rId9"/>
              </a:rPr>
              <a:t>http://www.google.cz/imgres?q=vla%C5%A1tovka+z+pap%C3%ADru&amp;hl=cs&amp;gbv=2&amp;biw=1366&amp;bih=587&amp;tbm=isch&amp;tbnid=xfVNmJC_uLihaM:&amp;imgrefurl=http://www.origami.cz/novinky2006.html&amp;docid=GEsFnyMRukSFgM&amp;imgurl=http://</a:t>
            </a:r>
            <a:r>
              <a:rPr lang="cs-CZ" sz="1100" u="sng" dirty="0" smtClean="0">
                <a:hlinkClick r:id="rId9"/>
              </a:rPr>
              <a:t>www.origami.cz/Fotky/vlastovka_nahled.gif&amp;w=600&amp;h=339&amp;ei=UzHmTqz-H4Pd4QT4n6m9BQ&amp;zoom=1&amp;iact=hc&amp;vpx=733&amp;vpy=154&amp;dur=312&amp;hovh=169&amp;hovw=299&amp;tx=147&amp;ty=95&amp;sig=108654200230013472504&amp;page=1&amp;tbnh=93&amp;tbnw=165&amp;start=0&amp;ndsp=21&amp;ved=1t:429,r:4,s:0</a:t>
            </a:r>
            <a:endParaRPr lang="cs-CZ" sz="1100" u="sng" dirty="0"/>
          </a:p>
          <a:p>
            <a:pPr marL="342900" indent="-342900">
              <a:buFontTx/>
              <a:buAutoNum type="arabicParenR"/>
            </a:pPr>
            <a:endParaRPr lang="cs-CZ" sz="1100" dirty="0"/>
          </a:p>
          <a:p>
            <a:pPr marL="342900" indent="-342900">
              <a:buFontTx/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u="sng" dirty="0" smtClean="0"/>
          </a:p>
          <a:p>
            <a:pPr marL="342900" indent="-342900">
              <a:buFontTx/>
              <a:buAutoNum type="arabicParenR"/>
            </a:pPr>
            <a:endParaRPr lang="cs-CZ" sz="1100" dirty="0" smtClean="0"/>
          </a:p>
          <a:p>
            <a:pPr marL="342900" indent="-342900">
              <a:buAutoNum type="arabicParenR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62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207">
        <p14:ripple/>
      </p:transition>
    </mc:Choice>
    <mc:Fallback xmlns="">
      <p:transition spd="slow" advTm="1207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1475" y="342900"/>
            <a:ext cx="8286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arenR" startAt="9"/>
            </a:pPr>
            <a:r>
              <a:rPr lang="cs-CZ" sz="1100" u="sng" dirty="0" smtClean="0">
                <a:hlinkClick r:id="rId2"/>
              </a:rPr>
              <a:t>http://www.ceskatelevize.cz/porady/898562-rikani-o-vile-amalce/</a:t>
            </a:r>
            <a:r>
              <a:rPr lang="cs-CZ" sz="1100" dirty="0" smtClean="0"/>
              <a:t> </a:t>
            </a:r>
          </a:p>
          <a:p>
            <a:pPr marL="228600" indent="-228600">
              <a:buAutoNum type="arabicParenR" startAt="9"/>
            </a:pPr>
            <a:endParaRPr lang="cs-CZ" sz="1100" dirty="0" smtClean="0"/>
          </a:p>
          <a:p>
            <a:pPr marL="228600" indent="-228600">
              <a:buAutoNum type="arabicParenR" startAt="9"/>
            </a:pPr>
            <a:r>
              <a:rPr lang="cs-CZ" sz="1100" u="sng" dirty="0" smtClean="0">
                <a:hlinkClick r:id="rId3"/>
              </a:rPr>
              <a:t> </a:t>
            </a:r>
            <a:r>
              <a:rPr lang="cs-CZ" sz="1100" u="sng" dirty="0">
                <a:hlinkClick r:id="rId3"/>
              </a:rPr>
              <a:t>http://www.topzine.cz/wp-content/uploads/2010/05/perexvejce2.jpg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11) Obrázek vany naskenovaný</a:t>
            </a:r>
          </a:p>
          <a:p>
            <a:endParaRPr lang="cs-CZ" sz="1100" dirty="0"/>
          </a:p>
          <a:p>
            <a:r>
              <a:rPr lang="cs-CZ" sz="1100" dirty="0" smtClean="0"/>
              <a:t>12)</a:t>
            </a:r>
            <a:r>
              <a:rPr lang="cs-CZ" sz="1100" u="sng" dirty="0" smtClean="0">
                <a:hlinkClick r:id="rId4"/>
              </a:rPr>
              <a:t>http</a:t>
            </a:r>
            <a:r>
              <a:rPr lang="cs-CZ" sz="1100" u="sng" dirty="0">
                <a:hlinkClick r:id="rId4"/>
              </a:rPr>
              <a:t>://www.google.cz/imgres?q=vr%C3%A1na&amp;hl=cs&amp;sa=G&amp;gbv=2&amp;biw=1366&amp;bih=587&amp;tbm=isch&amp;tbnid=gnho03nuYjbwcM:&amp;imgrefurl=http://www.digizone.cz/clanky/ze-zivota-vrany-dany/&amp;docid=KPMZJd74OEjWZM&amp;imgurl=http://</a:t>
            </a:r>
            <a:r>
              <a:rPr lang="cs-CZ" sz="1100" u="sng" dirty="0" smtClean="0">
                <a:hlinkClick r:id="rId4"/>
              </a:rPr>
              <a:t>i.iinfo.cz/urs/Dana12-122658019731665.jpg&amp;w=667&amp;h=1000&amp;ei=njTmTpbSOoL74QSmiPHTBQ&amp;zoom=1&amp;iact=hc&amp;vpx=466&amp;vpy=194&amp;dur=218&amp;hovh=275&amp;hovw=183&amp;tx=117&amp;ty=200&amp;sig=108654200230013472504&amp;page=1&amp;tbnh=109&amp;tbnw=73&amp;start=0&amp;ndsp=24&amp;ved=1t:429,r:10,s:0</a:t>
            </a:r>
            <a:endParaRPr lang="cs-CZ" sz="1100" u="sng" dirty="0" smtClean="0"/>
          </a:p>
          <a:p>
            <a:endParaRPr lang="cs-CZ" sz="1100" u="sng" dirty="0"/>
          </a:p>
          <a:p>
            <a:r>
              <a:rPr lang="cs-CZ" sz="1100" u="sng" dirty="0" smtClean="0"/>
              <a:t>13)</a:t>
            </a:r>
            <a:r>
              <a:rPr lang="cs-CZ" sz="1100" u="sng" dirty="0" smtClean="0">
                <a:hlinkClick r:id="rId5"/>
              </a:rPr>
              <a:t>http</a:t>
            </a:r>
            <a:r>
              <a:rPr lang="cs-CZ" sz="1100" u="sng" dirty="0">
                <a:hlinkClick r:id="rId5"/>
              </a:rPr>
              <a:t>://www.google.cz/imgres?q=sova&amp;um=1&amp;hl=cs&amp;sa=N&amp;biw=1366&amp;bih=587&amp;tbm=isch&amp;tbnid=tLPObzwTw9CEHM:&amp;imgrefurl=http://sova.osjak.cz/2005/index.html&amp;docid=YeIxAdFwokwi3M&amp;imgurl=http://sova.osjak.cz/2005/sova_logo.jpg&amp;w=255&amp;h=231&amp;ei=YYX8TprePOHi4QTy3diRCA&amp;zoom=1&amp;iact=hc&amp;vpx=1115&amp;vpy=301&amp;dur=3276&amp;hovh=184&amp;hovw=204&amp;tx=127&amp;ty=178&amp;sig=108654200230013472504&amp;page=2&amp;tbnh=113&amp;tbnw=125&amp;start=29&amp;ndsp=25&amp;ved=1t:429,r:16,s:29</a:t>
            </a:r>
            <a:endParaRPr lang="cs-CZ" sz="1100" dirty="0"/>
          </a:p>
          <a:p>
            <a:r>
              <a:rPr lang="cs-CZ" sz="1100" dirty="0"/>
              <a:t> </a:t>
            </a:r>
          </a:p>
          <a:p>
            <a:endParaRPr lang="cs-CZ" sz="1100" u="sng" dirty="0" smtClean="0"/>
          </a:p>
          <a:p>
            <a:endParaRPr lang="cs-CZ" sz="1100" u="sng" dirty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8613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3000">
        <p14:ripple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34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19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4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|15.9"/>
</p:tagLst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207</Words>
  <Application>Microsoft Office PowerPoint</Application>
  <PresentationFormat>Předvádění na obrazovce (4:3)</PresentationFormat>
  <Paragraphs>73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Motiv sady Office</vt:lpstr>
      <vt:lpstr>Název školy: ZŠ Klášterec nad Ohří, Krátká 676 Autor: Mgr. Zuzana Rulcová Název materiálu: VY_32_INOVACE_05_ 32 _ Český jazyk _ vyvození hlásky V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33</cp:revision>
  <dcterms:created xsi:type="dcterms:W3CDTF">2011-12-29T13:26:09Z</dcterms:created>
  <dcterms:modified xsi:type="dcterms:W3CDTF">2012-06-02T08:33:32Z</dcterms:modified>
</cp:coreProperties>
</file>