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1"/>
  </p:notesMasterIdLst>
  <p:sldIdLst>
    <p:sldId id="275" r:id="rId3"/>
    <p:sldId id="274" r:id="rId4"/>
    <p:sldId id="256" r:id="rId5"/>
    <p:sldId id="258" r:id="rId6"/>
    <p:sldId id="259" r:id="rId7"/>
    <p:sldId id="260" r:id="rId8"/>
    <p:sldId id="263" r:id="rId9"/>
    <p:sldId id="261" r:id="rId10"/>
    <p:sldId id="262" r:id="rId11"/>
    <p:sldId id="266" r:id="rId12"/>
    <p:sldId id="267" r:id="rId13"/>
    <p:sldId id="273" r:id="rId14"/>
    <p:sldId id="265" r:id="rId15"/>
    <p:sldId id="268" r:id="rId16"/>
    <p:sldId id="269" r:id="rId17"/>
    <p:sldId id="270" r:id="rId18"/>
    <p:sldId id="271" r:id="rId19"/>
    <p:sldId id="26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871D76-CA33-47BC-B4EB-56431FD1FFD6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706E04-0E3C-44FC-85A4-874FADD290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92394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1AF3A-E1E5-4838-8466-D615707B2E06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688C4-20E7-4601-A6E9-82D1BBDAD6F5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A9889-BA8B-4C87-A28C-9143D65903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3858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688C4-20E7-4601-A6E9-82D1BBDAD6F5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A9889-BA8B-4C87-A28C-9143D65903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9591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688C4-20E7-4601-A6E9-82D1BBDAD6F5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A9889-BA8B-4C87-A28C-9143D65903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815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688C4-20E7-4601-A6E9-82D1BBDAD6F5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A9889-BA8B-4C87-A28C-9143D65903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4281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688C4-20E7-4601-A6E9-82D1BBDAD6F5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A9889-BA8B-4C87-A28C-9143D65903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895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688C4-20E7-4601-A6E9-82D1BBDAD6F5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A9889-BA8B-4C87-A28C-9143D65903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1889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688C4-20E7-4601-A6E9-82D1BBDAD6F5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A9889-BA8B-4C87-A28C-9143D65903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8725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688C4-20E7-4601-A6E9-82D1BBDAD6F5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A9889-BA8B-4C87-A28C-9143D65903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314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688C4-20E7-4601-A6E9-82D1BBDAD6F5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A9889-BA8B-4C87-A28C-9143D65903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7932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688C4-20E7-4601-A6E9-82D1BBDAD6F5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A9889-BA8B-4C87-A28C-9143D65903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0858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688C4-20E7-4601-A6E9-82D1BBDAD6F5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A9889-BA8B-4C87-A28C-9143D65903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003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74927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68861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05646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03407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30312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50472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453311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58607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054737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29345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6234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688C4-20E7-4601-A6E9-82D1BBDAD6F5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BA9889-BA8B-4C87-A28C-9143D65903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9854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9465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gif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imgres?q=zip&amp;hl=cs&amp;biw=1366&amp;bih=587&amp;gbv=2&amp;tbm=isch&amp;tbnid=EVWBNi4JfFnDMM:&amp;imgrefurl=http://www.hadrnik.cz/produkt/Zip-mosazn%C3%BD-6mm-ned%C4%9Bliteln%C3%BD-14cm-jeansov%C3%BD.html&amp;docid=-ebJoobu1Etj4M&amp;imgurl=http://www.bavlnka.eu/images/Zip%20mosaz%206mm%20N%2010cm.jpg&amp;w=512&amp;h=384&amp;ei=wzQIT9e3MIWdOoT0gLUB&amp;zoom=1&amp;iact=hc&amp;vpx=284&amp;vpy=291&amp;dur=5554&amp;hovh=194&amp;hovw=259&amp;tx=64&amp;ty=139&amp;sig=108654200230013472504&amp;page=1&amp;tbnh=104&amp;tbnw=139&amp;start=0&amp;ndsp=27&amp;ved=1t:429,r:19,s:0" TargetMode="External"/><Relationship Id="rId3" Type="http://schemas.openxmlformats.org/officeDocument/2006/relationships/hyperlink" Target="http://www.krasneveci.cz/diloy-fashion/656-ocelovy-privesek-diloy-visaci-zamek-cbn108.html" TargetMode="External"/><Relationship Id="rId7" Type="http://schemas.openxmlformats.org/officeDocument/2006/relationships/hyperlink" Target="http://www.coop.cz/magazin/4_2007/zeli.html" TargetMode="External"/><Relationship Id="rId2" Type="http://schemas.openxmlformats.org/officeDocument/2006/relationships/hyperlink" Target="http://pixabay.com/cs/zebra-kreslen%C3%A1-postavi%C4%8Dka-v%C3%BDkres-6096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i-creative.cz/wp-content/uploads/2011/10/598858b77a_73017224_o2.jpg" TargetMode="External"/><Relationship Id="rId5" Type="http://schemas.openxmlformats.org/officeDocument/2006/relationships/hyperlink" Target="http://mowinka.blog.cz/1106/ja-cokoholik" TargetMode="External"/><Relationship Id="rId10" Type="http://schemas.openxmlformats.org/officeDocument/2006/relationships/hyperlink" Target="http://www.nabytek-forliving.cz/ratanova-vaza-v2-tmava.html" TargetMode="External"/><Relationship Id="rId4" Type="http://schemas.openxmlformats.org/officeDocument/2006/relationships/hyperlink" Target="http://nd03.jxs.cz/919/215/7f1b37a44d_56371263_o2.jpg" TargetMode="External"/><Relationship Id="rId9" Type="http://schemas.openxmlformats.org/officeDocument/2006/relationships/hyperlink" Target="http://www.hbl.cz/view.php?cisloclanku=200608080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556969" y="1159578"/>
            <a:ext cx="7772400" cy="2115666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Mgr. Zuzana </a:t>
            </a:r>
            <a:r>
              <a:rPr lang="cs-CZ" sz="2800" i="1" dirty="0" err="1" smtClean="0">
                <a:latin typeface="Times New Roman" pitchFamily="18" charset="0"/>
                <a:cs typeface="Times New Roman" pitchFamily="18" charset="0"/>
              </a:rPr>
              <a:t>Rulcová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VY_32_INOVACE_06_ 32 _ Český jazyk _ vyvození hlásky Z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576" y="3789040"/>
            <a:ext cx="7344816" cy="1872208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je určena pro 1. ročník k vyvození hlásky Z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l"/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DUM zveřejněn na http://dumy.cz/materialy/prehled</a:t>
            </a:r>
          </a:p>
          <a:p>
            <a:pPr algn="l"/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5805264"/>
            <a:ext cx="4464496" cy="7920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9" name="Obrázek 8" descr="logo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360" y="332656"/>
            <a:ext cx="792088" cy="82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50500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20963" y="3075057"/>
            <a:ext cx="57020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VYVOZENÍ HLÁSKY V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3886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07704" y="1196752"/>
            <a:ext cx="5420074" cy="470898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0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 </a:t>
            </a:r>
            <a:r>
              <a:rPr lang="cs-CZ" sz="300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</a:t>
            </a:r>
            <a:endParaRPr lang="cs-CZ" sz="30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1105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>
        <p14:ferris dir="l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2000" y="1089000"/>
            <a:ext cx="6240000" cy="4680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TextovéPole 2"/>
          <p:cNvSpPr txBox="1"/>
          <p:nvPr/>
        </p:nvSpPr>
        <p:spPr>
          <a:xfrm>
            <a:off x="7164288" y="5373216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0704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>
        <p14:ferris dir="l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2000" y="729000"/>
            <a:ext cx="5400000" cy="5400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TextovéPole 2"/>
          <p:cNvSpPr txBox="1"/>
          <p:nvPr/>
        </p:nvSpPr>
        <p:spPr>
          <a:xfrm>
            <a:off x="6876256" y="5661248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1930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>
        <p14:ferris dir="l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2000" y="1089000"/>
            <a:ext cx="6240000" cy="4680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TextovéPole 2"/>
          <p:cNvSpPr txBox="1"/>
          <p:nvPr/>
        </p:nvSpPr>
        <p:spPr>
          <a:xfrm>
            <a:off x="7092280" y="5229200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4997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>
        <p14:ferris dir="l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1028700"/>
            <a:ext cx="3810000" cy="48006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TextovéPole 2"/>
          <p:cNvSpPr txBox="1"/>
          <p:nvPr/>
        </p:nvSpPr>
        <p:spPr>
          <a:xfrm>
            <a:off x="5076056" y="5301208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9967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>
        <p14:ferris dir="l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3492" y="1089000"/>
            <a:ext cx="6237017" cy="4680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TextovéPole 2"/>
          <p:cNvSpPr txBox="1"/>
          <p:nvPr/>
        </p:nvSpPr>
        <p:spPr>
          <a:xfrm>
            <a:off x="6948264" y="5229200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3873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>
        <p14:ferris dir="l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857" y="729000"/>
            <a:ext cx="7714286" cy="5400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4" name="TextovéPole 3"/>
          <p:cNvSpPr txBox="1"/>
          <p:nvPr/>
        </p:nvSpPr>
        <p:spPr>
          <a:xfrm>
            <a:off x="7956376" y="5661248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503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>
        <p14:ferris dir="l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2000" y="1089000"/>
            <a:ext cx="6240000" cy="4680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4" name="TextovéPole 3"/>
          <p:cNvSpPr txBox="1"/>
          <p:nvPr/>
        </p:nvSpPr>
        <p:spPr>
          <a:xfrm>
            <a:off x="7020272" y="5229200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2442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>
        <p14:ferris dir="l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557" y="1089000"/>
            <a:ext cx="8096886" cy="4680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TextovéPole 2"/>
          <p:cNvSpPr txBox="1"/>
          <p:nvPr/>
        </p:nvSpPr>
        <p:spPr>
          <a:xfrm>
            <a:off x="7596336" y="5373216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944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>
        <p14:ferris dir="l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6180" y="3075057"/>
            <a:ext cx="83316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VYJMENUJ VŠECHNY OBRÁZKY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8859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755576" y="2924943"/>
            <a:ext cx="79111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PIŠ ZAČÁTEČNÍ SLABIKY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976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544887"/>
            <a:ext cx="2571429" cy="1800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76672"/>
            <a:ext cx="2400000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742" y="3722594"/>
            <a:ext cx="2400000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9690" y="3793123"/>
            <a:ext cx="2400000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132856"/>
            <a:ext cx="2400000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15589" y="2652046"/>
            <a:ext cx="6751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ZE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15589" y="5805264"/>
            <a:ext cx="7649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ZU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948264" y="2652046"/>
            <a:ext cx="5661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ZI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79875" y="4339180"/>
            <a:ext cx="6799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ZE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48263" y="5774686"/>
            <a:ext cx="7373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ZÁ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5257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0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60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8000"/>
                            </p:stCondLst>
                            <p:childTnLst>
                              <p:par>
                                <p:cTn id="4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2708920"/>
            <a:ext cx="603517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ZE   ZU   ZI   ZÁ   ZE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1797420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815" y="1793246"/>
            <a:ext cx="2381250" cy="1666875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483768" y="613664"/>
            <a:ext cx="43998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Vyber správnou možnost</a:t>
            </a:r>
            <a:endParaRPr lang="cs-CZ" sz="32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1825360"/>
            <a:ext cx="2222500" cy="166687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5361" y="1741658"/>
            <a:ext cx="1418182" cy="18000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205740" y="3789040"/>
            <a:ext cx="184352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1. zívá</a:t>
            </a:r>
          </a:p>
          <a:p>
            <a:pPr marL="514350" indent="-514350">
              <a:buAutoNum type="arabicPeriod"/>
            </a:pP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05740" y="4573870"/>
            <a:ext cx="11596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2. zelí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58449" y="5405354"/>
            <a:ext cx="13256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3. zase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51920" y="3861048"/>
            <a:ext cx="12666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1. vozí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4581128"/>
            <a:ext cx="13506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2. veze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851920" y="5373216"/>
            <a:ext cx="13933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3. váza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333832" y="3867525"/>
            <a:ext cx="12911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1. zem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4653136"/>
            <a:ext cx="11192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2. zip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08564" y="5373501"/>
            <a:ext cx="11416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3. zuj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881325" y="3139495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0453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60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4000"/>
                            </p:stCondLst>
                            <p:childTnLst>
                              <p:par>
                                <p:cTn id="6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6000"/>
                            </p:stCondLst>
                            <p:childTnLst>
                              <p:par>
                                <p:cTn id="7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"/>
                            </p:stCondLst>
                            <p:childTnLst>
                              <p:par>
                                <p:cTn id="81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000"/>
                            </p:stCondLst>
                            <p:childTnLst>
                              <p:par>
                                <p:cTn id="85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500"/>
                            </p:stCondLst>
                            <p:childTnLst>
                              <p:par>
                                <p:cTn id="89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000"/>
                            </p:stCondLst>
                            <p:childTnLst>
                              <p:par>
                                <p:cTn id="93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500"/>
                            </p:stCondLst>
                            <p:childTnLst>
                              <p:par>
                                <p:cTn id="97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6" grpId="1"/>
      <p:bldP spid="7" grpId="0"/>
      <p:bldP spid="9" grpId="0"/>
      <p:bldP spid="9" grpId="1"/>
      <p:bldP spid="10" grpId="0"/>
      <p:bldP spid="10" grpId="1"/>
      <p:bldP spid="11" grpId="0"/>
      <p:bldP spid="11" grpId="1"/>
      <p:bldP spid="12" grpId="0"/>
      <p:bldP spid="13" grpId="0"/>
      <p:bldP spid="13" grpId="1"/>
      <p:bldP spid="14" grpId="0"/>
      <p:bldP spid="15" grpId="0"/>
      <p:bldP spid="15" grpId="1"/>
      <p:bldP spid="1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7744" y="620688"/>
            <a:ext cx="47113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ODPOVÍDEJ  ANO - NE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64181" y="2132856"/>
            <a:ext cx="2031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1. Je zima.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2484" y="2844225"/>
            <a:ext cx="29787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2. Zelí je zelené.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64181" y="4293096"/>
            <a:ext cx="27494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4. Pes nejí zelí.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2484" y="3573016"/>
            <a:ext cx="31373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3. Zuzana je syn.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64181" y="5013176"/>
            <a:ext cx="31540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5. Váza je veselá.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92080" y="2132856"/>
            <a:ext cx="10967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41216" y="2132854"/>
            <a:ext cx="7553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NE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292080" y="2852936"/>
            <a:ext cx="10967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741215" y="2844223"/>
            <a:ext cx="7553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NE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27453" y="3573015"/>
            <a:ext cx="10967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741216" y="3573014"/>
            <a:ext cx="7553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NE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313988" y="5008114"/>
            <a:ext cx="10967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741214" y="4288104"/>
            <a:ext cx="7553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NE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327453" y="4293095"/>
            <a:ext cx="10967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732240" y="5013176"/>
            <a:ext cx="7553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NE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0262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000"/>
                            </p:stCondLst>
                            <p:childTnLst>
                              <p:par>
                                <p:cTn id="34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000"/>
                            </p:stCondLst>
                            <p:childTnLst>
                              <p:par>
                                <p:cTn id="58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4000"/>
                            </p:stCondLst>
                            <p:childTnLst>
                              <p:par>
                                <p:cTn id="7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2000"/>
                            </p:stCondLst>
                            <p:childTnLst>
                              <p:par>
                                <p:cTn id="9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1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2000"/>
                            </p:stCondLst>
                            <p:childTnLst>
                              <p:par>
                                <p:cTn id="140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4000"/>
                            </p:stCondLst>
                            <p:childTnLst>
                              <p:par>
                                <p:cTn id="15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2000"/>
                            </p:stCondLst>
                            <p:childTnLst>
                              <p:par>
                                <p:cTn id="181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7" fill="hold">
                            <p:stCondLst>
                              <p:cond delay="4000"/>
                            </p:stCondLst>
                            <p:childTnLst>
                              <p:par>
                                <p:cTn id="198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6" fill="hold">
                      <p:stCondLst>
                        <p:cond delay="indefinite"/>
                      </p:stCondLst>
                      <p:childTnLst>
                        <p:par>
                          <p:cTn id="227" fill="hold">
                            <p:stCondLst>
                              <p:cond delay="0"/>
                            </p:stCondLst>
                            <p:childTnLst>
                              <p:par>
                                <p:cTn id="228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2" fill="hold">
                      <p:stCondLst>
                        <p:cond delay="indefinite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8" fill="hold">
                      <p:stCondLst>
                        <p:cond delay="indefinite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4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7" grpId="0"/>
      <p:bldP spid="8" grpId="0"/>
      <p:bldP spid="9" grpId="0"/>
      <p:bldP spid="9" grpId="1"/>
      <p:bldP spid="10" grpId="0"/>
      <p:bldP spid="14" grpId="0"/>
      <p:bldP spid="14" grpId="1"/>
      <p:bldP spid="15" grpId="0"/>
      <p:bldP spid="16" grpId="0"/>
      <p:bldP spid="17" grpId="0"/>
      <p:bldP spid="17" grpId="1"/>
      <p:bldP spid="18" grpId="0"/>
      <p:bldP spid="19" grpId="0"/>
      <p:bldP spid="20" grpId="0"/>
      <p:bldP spid="20" grpId="1"/>
      <p:bldP spid="21" grpId="0"/>
      <p:bldP spid="21" grpId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764704"/>
            <a:ext cx="7704856" cy="56784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hlinkClick r:id="rId2"/>
              </a:rPr>
              <a:t>1) http</a:t>
            </a:r>
            <a:r>
              <a:rPr lang="cs-CZ" sz="1100" dirty="0">
                <a:hlinkClick r:id="rId2"/>
              </a:rPr>
              <a:t>://</a:t>
            </a:r>
            <a:r>
              <a:rPr lang="cs-CZ" sz="1100" dirty="0" smtClean="0">
                <a:hlinkClick r:id="rId2"/>
              </a:rPr>
              <a:t>pixabay.com/cs/zebra-kreslen%C3%A1-postavi%C4%8Dka-v%C3%BDkres-6096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3"/>
              </a:rPr>
              <a:t>2) http</a:t>
            </a:r>
            <a:r>
              <a:rPr lang="cs-CZ" sz="1100" dirty="0">
                <a:hlinkClick r:id="rId3"/>
              </a:rPr>
              <a:t>://</a:t>
            </a:r>
            <a:r>
              <a:rPr lang="cs-CZ" sz="1100" dirty="0" smtClean="0">
                <a:hlinkClick r:id="rId3"/>
              </a:rPr>
              <a:t>www.krasneveci.cz/diloy-fashion/656-ocelovy-privesek-diloy-visaci-zamek-cbn108.html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4"/>
              </a:rPr>
              <a:t>3) http</a:t>
            </a:r>
            <a:r>
              <a:rPr lang="cs-CZ" sz="1100" dirty="0">
                <a:hlinkClick r:id="rId4"/>
              </a:rPr>
              <a:t>://nd03.jxs.cz/919/215/7f1b37a44d_56371263_o2.jpg</a:t>
            </a:r>
            <a:endParaRPr lang="cs-CZ" sz="1100" dirty="0"/>
          </a:p>
          <a:p>
            <a:endParaRPr lang="cs-CZ" sz="1100" dirty="0" smtClean="0"/>
          </a:p>
          <a:p>
            <a:r>
              <a:rPr lang="cs-CZ" sz="1100" dirty="0" smtClean="0">
                <a:hlinkClick r:id="rId5"/>
              </a:rPr>
              <a:t>4) http</a:t>
            </a:r>
            <a:r>
              <a:rPr lang="cs-CZ" sz="1100" dirty="0">
                <a:hlinkClick r:id="rId5"/>
              </a:rPr>
              <a:t>://mowinka.blog.cz/1106/ja-cokoholik</a:t>
            </a:r>
            <a:endParaRPr lang="cs-CZ" sz="1100" dirty="0"/>
          </a:p>
          <a:p>
            <a:endParaRPr lang="cs-CZ" sz="1100" dirty="0" smtClean="0"/>
          </a:p>
          <a:p>
            <a:r>
              <a:rPr lang="cs-CZ" sz="1100" dirty="0" smtClean="0">
                <a:hlinkClick r:id="rId6"/>
              </a:rPr>
              <a:t>5) http</a:t>
            </a:r>
            <a:r>
              <a:rPr lang="cs-CZ" sz="1100" dirty="0">
                <a:hlinkClick r:id="rId6"/>
              </a:rPr>
              <a:t>://</a:t>
            </a:r>
            <a:r>
              <a:rPr lang="cs-CZ" sz="1100" dirty="0" smtClean="0">
                <a:hlinkClick r:id="rId6"/>
              </a:rPr>
              <a:t>www.i-creative.cz/wp-content/uploads/2011/10/598858b77a_73017224_o2.jpg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7"/>
              </a:rPr>
              <a:t>6) http</a:t>
            </a:r>
            <a:r>
              <a:rPr lang="cs-CZ" sz="1100" dirty="0">
                <a:hlinkClick r:id="rId7"/>
              </a:rPr>
              <a:t>://</a:t>
            </a:r>
            <a:r>
              <a:rPr lang="cs-CZ" sz="1100" dirty="0" smtClean="0">
                <a:hlinkClick r:id="rId7"/>
              </a:rPr>
              <a:t>www.coop.cz/magazin/4_2007/zeli.html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cs-CZ" sz="1100" dirty="0" smtClean="0">
                <a:hlinkClick r:id="rId8"/>
              </a:rPr>
              <a:t>7)http://www.google.cz/imgres?q=zip&amp;hl=cs&amp;biw=1366&amp;bih=587&amp;gbv=2&amp;tbm=isch&amp;tbnid=EVWBNi4JfFnDMM:&amp;imgrefurl=http://www.hadrnik.cz/produkt/Zip-mosazn%25C3%25BD-6mm-ned%25C4%259Bliteln%25C3%25BD-14cm-jeansov%25C3%25BD.html&amp;docid=-ebJoobu1Etj4M&amp;imgurl=http://www.bavlnka.eu/</a:t>
            </a:r>
            <a:r>
              <a:rPr lang="cs-CZ" sz="1100" dirty="0" err="1" smtClean="0">
                <a:hlinkClick r:id="rId8"/>
              </a:rPr>
              <a:t>images</a:t>
            </a:r>
            <a:r>
              <a:rPr lang="cs-CZ" sz="1100" dirty="0" smtClean="0">
                <a:hlinkClick r:id="rId8"/>
              </a:rPr>
              <a:t>/Zip%252520mosaz%2525206mm%252520N%25252010cm.jpg&amp;w=512&amp;h=384&amp;ei=wzQIT9e3MIWdOoT0gLUB&amp;zoom=1&amp;iact=</a:t>
            </a:r>
            <a:r>
              <a:rPr lang="cs-CZ" sz="1100" dirty="0" err="1" smtClean="0">
                <a:hlinkClick r:id="rId8"/>
              </a:rPr>
              <a:t>hc&amp;vpx</a:t>
            </a:r>
            <a:r>
              <a:rPr lang="cs-CZ" sz="1100" dirty="0" smtClean="0">
                <a:hlinkClick r:id="rId8"/>
              </a:rPr>
              <a:t>=284&amp;vpy=291&amp;dur=5554&amp;hovh=194&amp;hovw=259&amp;tx=64&amp;ty=139&amp;sig=108654200230013472504&amp;page=1&amp;tbnh=104&amp;tbnw=139&amp;start=0&amp;ndsp=27&amp;ved=1t:429,r:19,s:0</a:t>
            </a:r>
            <a:r>
              <a:rPr lang="cs-CZ" sz="1100" dirty="0" smtClean="0"/>
              <a:t>, FOTO Pavel </a:t>
            </a:r>
            <a:r>
              <a:rPr lang="cs-CZ" sz="1100" dirty="0" err="1" smtClean="0"/>
              <a:t>Buroň</a:t>
            </a:r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r>
              <a:rPr lang="cs-CZ" sz="1100" dirty="0" smtClean="0">
                <a:hlinkClick r:id="rId9"/>
              </a:rPr>
              <a:t>8) http://www.hbl.cz/view.php?cisloclanku=2006080801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10"/>
              </a:rPr>
              <a:t>9) http://www.nabytek-forliving.cz/ratanova-vaza-v2-tmava.html</a:t>
            </a:r>
            <a:endParaRPr lang="cs-CZ" sz="1100" dirty="0"/>
          </a:p>
          <a:p>
            <a:endParaRPr lang="cs-CZ" sz="1100" dirty="0"/>
          </a:p>
          <a:p>
            <a:endParaRPr lang="cs-CZ" sz="1100" dirty="0" smtClean="0"/>
          </a:p>
          <a:p>
            <a:endParaRPr lang="cs-CZ" sz="1100" dirty="0"/>
          </a:p>
          <a:p>
            <a:endParaRPr lang="cs-CZ" sz="1100" dirty="0" smtClean="0"/>
          </a:p>
          <a:p>
            <a:endParaRPr lang="cs-CZ" sz="1100" dirty="0"/>
          </a:p>
          <a:p>
            <a:endParaRPr lang="cs-CZ" sz="1100" dirty="0" smtClean="0"/>
          </a:p>
          <a:p>
            <a:endParaRPr lang="cs-CZ" sz="1100" dirty="0"/>
          </a:p>
          <a:p>
            <a:endParaRPr lang="cs-CZ" sz="1100" dirty="0"/>
          </a:p>
          <a:p>
            <a:endParaRPr lang="cs-CZ" sz="1100" dirty="0"/>
          </a:p>
          <a:p>
            <a:endParaRPr lang="cs-CZ" sz="11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404664"/>
            <a:ext cx="31234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Odkazy k obrázkům / 7. 2.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8397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</TotalTime>
  <Words>207</Words>
  <Application>Microsoft Office PowerPoint</Application>
  <PresentationFormat>Předvádění na obrazovce (4:3)</PresentationFormat>
  <Paragraphs>76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Motiv systému Office</vt:lpstr>
      <vt:lpstr>Motiv sady Office</vt:lpstr>
      <vt:lpstr>Název školy: ZŠ Klášterec nad Ohří, Krátká 676 Autor: Mgr. Zuzana Rulcová Název materiálu: VY_32_INOVACE_06_ 32 _ Český jazyk _ vyvození hlásky Z  Číslo projektu: CZ.1.07/1.4.00/21.1115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Kabinet</cp:lastModifiedBy>
  <cp:revision>33</cp:revision>
  <dcterms:created xsi:type="dcterms:W3CDTF">2011-12-13T15:52:55Z</dcterms:created>
  <dcterms:modified xsi:type="dcterms:W3CDTF">2012-06-02T08:26:50Z</dcterms:modified>
</cp:coreProperties>
</file>