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0" r:id="rId3"/>
    <p:sldId id="279" r:id="rId4"/>
    <p:sldId id="276" r:id="rId5"/>
    <p:sldId id="277" r:id="rId6"/>
    <p:sldId id="264" r:id="rId7"/>
    <p:sldId id="259" r:id="rId8"/>
    <p:sldId id="266" r:id="rId9"/>
    <p:sldId id="258" r:id="rId10"/>
    <p:sldId id="265" r:id="rId11"/>
    <p:sldId id="263" r:id="rId12"/>
    <p:sldId id="262" r:id="rId13"/>
    <p:sldId id="260" r:id="rId14"/>
    <p:sldId id="261" r:id="rId15"/>
    <p:sldId id="278" r:id="rId16"/>
    <p:sldId id="275" r:id="rId17"/>
    <p:sldId id="271" r:id="rId18"/>
    <p:sldId id="274" r:id="rId19"/>
    <p:sldId id="267" r:id="rId20"/>
    <p:sldId id="269" r:id="rId21"/>
    <p:sldId id="273" r:id="rId22"/>
    <p:sldId id="272" r:id="rId23"/>
    <p:sldId id="256" r:id="rId24"/>
    <p:sldId id="25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0"/>
  </p:normalViewPr>
  <p:slideViewPr>
    <p:cSldViewPr>
      <p:cViewPr varScale="1">
        <p:scale>
          <a:sx n="81" d="100"/>
          <a:sy n="81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13A83-5704-4C60-B90A-A67865A338E2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BCBD0-EDBE-41F1-B06C-0BEF29BB8B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2162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1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61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72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1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25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0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19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06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391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70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49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86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6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40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031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0472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33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6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5473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3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3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9EC28-215D-4B11-8592-44B5DA3FDC41}" type="datetimeFigureOut">
              <a:rPr lang="cs-CZ" smtClean="0"/>
              <a:pPr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4D63B-DA7A-4EB9-B36F-65BE187FD0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24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6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8.gif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lvi-zirafy-orli.blog.cz/0705/dikobraz-foto" TargetMode="External"/><Relationship Id="rId3" Type="http://schemas.openxmlformats.org/officeDocument/2006/relationships/hyperlink" Target="http://www.google.cz/imgres?q=duha+omalov%C3%A1nky&amp;hl=cs&amp;gbv=2&amp;biw=1366&amp;bih=587&amp;tbm=isch&amp;tbnid=Ai851qPv66BytM:&amp;imgrefurl=http://www.vyletyprodeti.cz/pocasi&amp;docid=H94OnlzO80m_xM&amp;imgurl=http://www.vyletyprodeti.cz/wp-content/uploads/omalovanky-pocasi-duha.gif&amp;w=957&amp;h=718&amp;ei=bVUIT6OBHsSB4gS_zLCQAw&amp;zoom=1&amp;iact=hc&amp;vpx=792&amp;vpy=291&amp;dur=1357&amp;hovh=194&amp;hovw=259&amp;tx=131&amp;ty=192&amp;sig=108654200230013472504&amp;page=1&amp;tbnh=112&amp;tbnw=149&amp;start=0&amp;ndsp=26&amp;ved=1t:429,r:23,s:0" TargetMode="External"/><Relationship Id="rId7" Type="http://schemas.openxmlformats.org/officeDocument/2006/relationships/hyperlink" Target="http://www.google.cz/imgres?q=dort&amp;hl=cs&amp;gbv=2&amp;biw=1366&amp;bih=587&amp;tbm=isch&amp;tbnid=2Qsv2YzAijHxIM:&amp;imgrefurl=http://boblucan.bloger.cz/O-mne-2&amp;docid=3qVvcn0Lv5ZySM&amp;imgurl=http://boblucan.bloger.cz/obrazky/boblucan.bloger.cz/dort-narozeniny-36-let.gif&amp;w=397&amp;h=569&amp;ei=xVcIT6WkEaLj4QT306jNAg&amp;zoom=1&amp;iact=hc&amp;vpx=268&amp;vpy=136&amp;dur=9079&amp;hovh=269&amp;hovw=187&amp;tx=75&amp;ty=135&amp;sig=108654200230013472504&amp;page=1&amp;tbnh=114&amp;tbnw=80&amp;start=0&amp;ndsp=27&amp;ved=1t:429,r:1,s:0" TargetMode="External"/><Relationship Id="rId2" Type="http://schemas.openxmlformats.org/officeDocument/2006/relationships/hyperlink" Target="http://www.google.cz/imgres?q=de%C5%A1tn%C3%ADk+omalov%C3%A1nky&amp;hl=cs&amp;gbv=2&amp;biw=1366&amp;bih=587&amp;tbm=isch&amp;tbnid=yr_kX0347c2P1M:&amp;imgrefurl=http://www.predskolaci.cz/?p=8211&amp;docid=qbmSB-b8C27XLM&amp;imgurl=http://www.predskolaci.cz/wp-content/uploads/2009/11/pocasi-destnik.jpg&amp;w=1024&amp;h=1024&amp;ei=s1QIT5bLLOOM4gSO6byNCA&amp;zoom=1&amp;iact=hc&amp;vpx=333&amp;vpy=124&amp;dur=234&amp;hovh=225&amp;hovw=225&amp;tx=112&amp;ty=105&amp;sig=108654200230013472504&amp;page=1&amp;tbnh=119&amp;tbnw=118&amp;start=0&amp;ndsp=27&amp;ved=1t:429,r:1,s: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delf%C3%ADn&amp;hl=cs&amp;gbv=2&amp;biw=1366&amp;bih=587&amp;tbm=isch&amp;tbnid=HEWBglYAUN2aGM:&amp;imgrefurl=http://wallpapers.in-world.info/dolphin/dolphin1.html&amp;docid=rgJgerrxUtAnWM&amp;imgurl=http://wallpapers.in-world.info/dolphin/delfin1.jpg&amp;w=1024&amp;h=768&amp;ei=X1cIT6CGFO7Q4QT7992NCA&amp;zoom=1&amp;iact=hc&amp;vpx=311&amp;vpy=169&amp;dur=2340&amp;hovh=194&amp;hovw=259&amp;tx=119&amp;ty=106&amp;sig=108654200230013472504&amp;page=1&amp;tbnh=105&amp;tbnw=140&amp;start=0&amp;ndsp=23&amp;ved=1t:429,r:1,s:0" TargetMode="External"/><Relationship Id="rId5" Type="http://schemas.openxmlformats.org/officeDocument/2006/relationships/hyperlink" Target="http://www.rodicum.cz/clanek/dudlik-ano-ci-ne/95/" TargetMode="External"/><Relationship Id="rId4" Type="http://schemas.openxmlformats.org/officeDocument/2006/relationships/hyperlink" Target="http://www.google.cz/imgres?q=datel&amp;hl=cs&amp;gbv=2&amp;biw=1366&amp;bih=587&amp;tbm=isch&amp;tbnid=yjiFIfxVS7758M:&amp;imgrefurl=http://www.jynx-t.net/ptaci/datel-cerny-20-3473408-0.html&amp;docid=7d0aiLsSFFxZGM&amp;imgurl=http://www.jynx-t.net/ptaci/Data/Images/Datel-cerny-(samec).jpg&amp;w=640&amp;h=480&amp;ei=wFUIT7uiA-jY4QTKgt2NCA&amp;zoom=1&amp;iact=hc&amp;vpx=1022&amp;vpy=169&amp;dur=5210&amp;hovh=194&amp;hovw=259&amp;tx=109&amp;ty=81&amp;sig=108654200230013472504&amp;page=1&amp;tbnh=106&amp;tbnw=143&amp;start=0&amp;ndsp=34&amp;ved=1t:429,r:9,s: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dalekohled&amp;hl=cs&amp;gbv=2&amp;biw=1366&amp;bih=587&amp;tbm=isch&amp;tbnid=jAqyAqV1UDHKTM:&amp;imgrefurl=http://www.dalekohledy-puskohledy.cz/dalekohledy-c-4.html&amp;docid=6DJfulYfrr9OKM&amp;imgurl=http://www.dalekohledy-puskohledy.cz/images/Monarch_36.gif&amp;w=350&amp;h=274&amp;ei=YVsIT4u7Jo6psgaSx7GDDw&amp;zoom=1" TargetMode="External"/><Relationship Id="rId2" Type="http://schemas.openxmlformats.org/officeDocument/2006/relationships/hyperlink" Target="http://www.google.cz/imgres?q=pap%C3%ADrov%C3%BD+drak&amp;hl=cs&amp;gbv=2&amp;biw=1366&amp;bih=587&amp;tbm=isch&amp;tbnid=oFeuvNMJPQXh5M:&amp;imgrefurl=http://cyklodracibrno.wz.cz/www/?p=190&amp;docid=lS_bI-VarwgFXM&amp;imgurl=http://cyklodracibrno.wz.cz/www/wp-content//drak-papirovy.jpg&amp;w=450&amp;h=450&amp;ei=j1oIT4i1HIzIsga_sriBDw&amp;zoom=1&amp;iact=hc&amp;vpx=835&amp;vpy=122&amp;dur=4540&amp;hovh=225&amp;hovw=225&amp;tx=113&amp;ty=121&amp;sig=108654200230013472504&amp;page=1&amp;tbnh=114&amp;tbnw=114&amp;start=0&amp;ndsp=24&amp;ved=1t:429,r:5,s: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56969" y="1159578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Zuzana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Rulcová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VY_32_INOVACE_07_ 32 _ Český jazyk _ vyvození hlásky D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pro 1. ročník k vyvození hlásky D.</a:t>
            </a:r>
          </a:p>
          <a:p>
            <a:pPr algn="l"/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DUM zveřejněn na http://dumy.cz/materialy/prehled</a:t>
            </a:r>
          </a:p>
          <a:p>
            <a:pPr algn="l"/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050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6314" y="3075057"/>
            <a:ext cx="571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VYVOZENÍ HLÁSKY 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65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39760" y="1074510"/>
            <a:ext cx="6064481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0" b="1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cs-CZ" sz="30000" b="1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cs-CZ" sz="30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45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348880"/>
            <a:ext cx="65657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ZAPAMATUJ SI VŠECHNY</a:t>
            </a:r>
          </a:p>
          <a:p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OBRÁZKY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5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checker/>
      </p:transition>
    </mc:Choice>
    <mc:Fallback xmlns="">
      <p:transition spd="slow" advClick="0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abinet\Desktop\Bez názvu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r="73181"/>
          <a:stretch/>
        </p:blipFill>
        <p:spPr bwMode="auto">
          <a:xfrm>
            <a:off x="1249138" y="1089000"/>
            <a:ext cx="6645725" cy="46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TextovéPole 1"/>
          <p:cNvSpPr txBox="1"/>
          <p:nvPr/>
        </p:nvSpPr>
        <p:spPr>
          <a:xfrm>
            <a:off x="7452320" y="515719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22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1" b="29867"/>
          <a:stretch/>
        </p:blipFill>
        <p:spPr>
          <a:xfrm>
            <a:off x="755576" y="1484784"/>
            <a:ext cx="7884368" cy="38988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ovéPole 1"/>
          <p:cNvSpPr txBox="1"/>
          <p:nvPr/>
        </p:nvSpPr>
        <p:spPr>
          <a:xfrm>
            <a:off x="8028384" y="5085184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656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052736"/>
            <a:ext cx="6240000" cy="46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236296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59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000" y="1089000"/>
            <a:ext cx="6240001" cy="46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092280" y="537321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0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80728"/>
            <a:ext cx="6240000" cy="46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092280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30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811" y="1078200"/>
            <a:ext cx="3280378" cy="470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5868144" y="566124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74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842" y="1078200"/>
            <a:ext cx="6186316" cy="470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7380312" y="551723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691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000" y="1124744"/>
            <a:ext cx="4680000" cy="464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ovéPole 2"/>
          <p:cNvSpPr txBox="1"/>
          <p:nvPr/>
        </p:nvSpPr>
        <p:spPr>
          <a:xfrm>
            <a:off x="6516216" y="5517232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399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949" y="1089000"/>
            <a:ext cx="5978102" cy="46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ovéPole 3"/>
          <p:cNvSpPr txBox="1"/>
          <p:nvPr/>
        </p:nvSpPr>
        <p:spPr>
          <a:xfrm>
            <a:off x="6876256" y="530120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131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spd="slow" advClick="0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2459504"/>
            <a:ext cx="833164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VYJMENUJ VŠECHNY OBRÁZKY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VYMÝŠLEJ JINÁ SLOVA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ZAČÍNAJÍCÍ NA 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27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420888"/>
            <a:ext cx="79624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ZAPISUJ ZAČÁTEČNÍ SLABIKY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1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2299270" cy="18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24744"/>
            <a:ext cx="2368421" cy="1800000"/>
          </a:xfrm>
          <a:prstGeom prst="rect">
            <a:avLst/>
          </a:prstGeom>
        </p:spPr>
      </p:pic>
      <p:pic>
        <p:nvPicPr>
          <p:cNvPr id="4" name="Picture 2" descr="C:\Users\Kabinet\Desktop\Bez názvu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r="73181"/>
          <a:stretch/>
        </p:blipFill>
        <p:spPr bwMode="auto">
          <a:xfrm>
            <a:off x="6228184" y="620688"/>
            <a:ext cx="255604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429000"/>
            <a:ext cx="1255888" cy="18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01008"/>
            <a:ext cx="2400000" cy="18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717032"/>
            <a:ext cx="2400000" cy="180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971600" y="2564904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39952" y="2996952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DI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92280" y="2636912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5589240"/>
            <a:ext cx="9252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39952" y="5733256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5517232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DO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34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000"/>
                            </p:stCondLst>
                            <p:childTnLst>
                              <p:par>
                                <p:cTn id="1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0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000"/>
                            </p:stCondLst>
                            <p:childTnLst>
                              <p:par>
                                <p:cTn id="1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132856"/>
            <a:ext cx="771159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SPOJUJ SLABIKY V KOLEČKU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SE SLABIKAMI VE ČTVERCI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  SLOVA ZAPIŠ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30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96336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TEL</a:t>
            </a:r>
            <a:endParaRPr lang="cs-CZ" sz="4000" b="1" dirty="0"/>
          </a:p>
        </p:txBody>
      </p:sp>
      <p:sp>
        <p:nvSpPr>
          <p:cNvPr id="4" name="Obdélník 3"/>
          <p:cNvSpPr/>
          <p:nvPr/>
        </p:nvSpPr>
        <p:spPr>
          <a:xfrm>
            <a:off x="6228184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PIS</a:t>
            </a:r>
            <a:endParaRPr lang="cs-CZ" sz="4000" b="1" dirty="0"/>
          </a:p>
        </p:txBody>
      </p:sp>
      <p:sp>
        <p:nvSpPr>
          <p:cNvPr id="6" name="Obdélník 5"/>
          <p:cNvSpPr/>
          <p:nvPr/>
        </p:nvSpPr>
        <p:spPr>
          <a:xfrm>
            <a:off x="1907704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PAT</a:t>
            </a:r>
            <a:endParaRPr lang="cs-CZ" sz="4000" b="1" dirty="0"/>
          </a:p>
        </p:txBody>
      </p:sp>
      <p:sp>
        <p:nvSpPr>
          <p:cNvPr id="7" name="Obdélník 6"/>
          <p:cNvSpPr/>
          <p:nvPr/>
        </p:nvSpPr>
        <p:spPr>
          <a:xfrm>
            <a:off x="3419872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ZEV</a:t>
            </a:r>
            <a:endParaRPr lang="cs-CZ" sz="4000" b="1" dirty="0"/>
          </a:p>
        </p:txBody>
      </p:sp>
      <p:sp>
        <p:nvSpPr>
          <p:cNvPr id="9" name="Obdélník 8"/>
          <p:cNvSpPr/>
          <p:nvPr/>
        </p:nvSpPr>
        <p:spPr>
          <a:xfrm>
            <a:off x="467544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SET</a:t>
            </a:r>
            <a:endParaRPr lang="cs-CZ" sz="4000" b="1" dirty="0"/>
          </a:p>
        </p:txBody>
      </p:sp>
      <p:sp>
        <p:nvSpPr>
          <p:cNvPr id="11" name="Ovál 10"/>
          <p:cNvSpPr/>
          <p:nvPr/>
        </p:nvSpPr>
        <p:spPr>
          <a:xfrm>
            <a:off x="1979712" y="54868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DA</a:t>
            </a:r>
            <a:endParaRPr lang="cs-CZ" sz="4000" b="1" dirty="0"/>
          </a:p>
        </p:txBody>
      </p:sp>
      <p:sp>
        <p:nvSpPr>
          <p:cNvPr id="12" name="Ovál 11"/>
          <p:cNvSpPr/>
          <p:nvPr/>
        </p:nvSpPr>
        <p:spPr>
          <a:xfrm>
            <a:off x="5796136" y="476672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DO</a:t>
            </a:r>
            <a:endParaRPr lang="cs-CZ" sz="4000" b="1" dirty="0"/>
          </a:p>
        </p:txBody>
      </p:sp>
      <p:sp>
        <p:nvSpPr>
          <p:cNvPr id="14" name="Ovál 13"/>
          <p:cNvSpPr/>
          <p:nvPr/>
        </p:nvSpPr>
        <p:spPr>
          <a:xfrm>
            <a:off x="1979712" y="198884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DU</a:t>
            </a:r>
            <a:endParaRPr lang="cs-CZ" sz="4000" b="1" dirty="0"/>
          </a:p>
        </p:txBody>
      </p:sp>
      <p:sp>
        <p:nvSpPr>
          <p:cNvPr id="15" name="Ovál 14"/>
          <p:cNvSpPr/>
          <p:nvPr/>
        </p:nvSpPr>
        <p:spPr>
          <a:xfrm>
            <a:off x="1979712" y="342900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NÁ</a:t>
            </a:r>
            <a:endParaRPr lang="cs-CZ" sz="4000" b="1" dirty="0"/>
          </a:p>
        </p:txBody>
      </p:sp>
      <p:sp>
        <p:nvSpPr>
          <p:cNvPr id="16" name="Ovál 15"/>
          <p:cNvSpPr/>
          <p:nvPr/>
        </p:nvSpPr>
        <p:spPr>
          <a:xfrm>
            <a:off x="5796136" y="1916832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DE</a:t>
            </a:r>
            <a:endParaRPr lang="cs-CZ" sz="4000" b="1" dirty="0"/>
          </a:p>
        </p:txBody>
      </p:sp>
      <p:sp>
        <p:nvSpPr>
          <p:cNvPr id="17" name="Ovál 16"/>
          <p:cNvSpPr/>
          <p:nvPr/>
        </p:nvSpPr>
        <p:spPr>
          <a:xfrm>
            <a:off x="5796136" y="342900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DA</a:t>
            </a:r>
            <a:endParaRPr lang="cs-CZ" sz="4000" b="1" dirty="0"/>
          </a:p>
        </p:txBody>
      </p:sp>
      <p:sp>
        <p:nvSpPr>
          <p:cNvPr id="18" name="Obdélník 17"/>
          <p:cNvSpPr/>
          <p:nvPr/>
        </p:nvSpPr>
        <p:spPr>
          <a:xfrm>
            <a:off x="4860032" y="5517232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VID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64981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9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980728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TEL</a:t>
            </a:r>
            <a:endParaRPr lang="cs-CZ" sz="4000" b="1" dirty="0"/>
          </a:p>
        </p:txBody>
      </p:sp>
      <p:sp>
        <p:nvSpPr>
          <p:cNvPr id="4" name="Obdélník 3"/>
          <p:cNvSpPr/>
          <p:nvPr/>
        </p:nvSpPr>
        <p:spPr>
          <a:xfrm>
            <a:off x="6732240" y="1052736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PIS</a:t>
            </a:r>
            <a:endParaRPr lang="cs-CZ" sz="4000" b="1" dirty="0"/>
          </a:p>
        </p:txBody>
      </p:sp>
      <p:sp>
        <p:nvSpPr>
          <p:cNvPr id="6" name="Obdélník 5"/>
          <p:cNvSpPr/>
          <p:nvPr/>
        </p:nvSpPr>
        <p:spPr>
          <a:xfrm>
            <a:off x="2267744" y="2780928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PAT</a:t>
            </a:r>
            <a:endParaRPr lang="cs-CZ" sz="4000" b="1" dirty="0"/>
          </a:p>
        </p:txBody>
      </p:sp>
      <p:sp>
        <p:nvSpPr>
          <p:cNvPr id="7" name="Obdélník 6"/>
          <p:cNvSpPr/>
          <p:nvPr/>
        </p:nvSpPr>
        <p:spPr>
          <a:xfrm>
            <a:off x="2267744" y="4509120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ZEV</a:t>
            </a:r>
            <a:endParaRPr lang="cs-CZ" sz="4000" b="1" dirty="0"/>
          </a:p>
        </p:txBody>
      </p:sp>
      <p:sp>
        <p:nvSpPr>
          <p:cNvPr id="9" name="Obdélník 8"/>
          <p:cNvSpPr/>
          <p:nvPr/>
        </p:nvSpPr>
        <p:spPr>
          <a:xfrm>
            <a:off x="6732240" y="2708920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SET</a:t>
            </a:r>
            <a:endParaRPr lang="cs-CZ" sz="4000" b="1" dirty="0"/>
          </a:p>
        </p:txBody>
      </p:sp>
      <p:sp>
        <p:nvSpPr>
          <p:cNvPr id="11" name="Ovál 10"/>
          <p:cNvSpPr/>
          <p:nvPr/>
        </p:nvSpPr>
        <p:spPr>
          <a:xfrm>
            <a:off x="827584" y="90872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DA</a:t>
            </a:r>
            <a:endParaRPr lang="cs-CZ" sz="4000" b="1" dirty="0"/>
          </a:p>
        </p:txBody>
      </p:sp>
      <p:sp>
        <p:nvSpPr>
          <p:cNvPr id="12" name="Ovál 11"/>
          <p:cNvSpPr/>
          <p:nvPr/>
        </p:nvSpPr>
        <p:spPr>
          <a:xfrm>
            <a:off x="5148064" y="980728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DO</a:t>
            </a:r>
            <a:endParaRPr lang="cs-CZ" sz="4000" b="1" dirty="0"/>
          </a:p>
        </p:txBody>
      </p:sp>
      <p:sp>
        <p:nvSpPr>
          <p:cNvPr id="14" name="Ovál 13"/>
          <p:cNvSpPr/>
          <p:nvPr/>
        </p:nvSpPr>
        <p:spPr>
          <a:xfrm>
            <a:off x="827584" y="2708920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DU</a:t>
            </a:r>
            <a:endParaRPr lang="cs-CZ" sz="4000" b="1" dirty="0"/>
          </a:p>
        </p:txBody>
      </p:sp>
      <p:sp>
        <p:nvSpPr>
          <p:cNvPr id="15" name="Ovál 14"/>
          <p:cNvSpPr/>
          <p:nvPr/>
        </p:nvSpPr>
        <p:spPr>
          <a:xfrm>
            <a:off x="827584" y="4437112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NÁ</a:t>
            </a:r>
            <a:endParaRPr lang="cs-CZ" sz="4000" b="1" dirty="0"/>
          </a:p>
        </p:txBody>
      </p:sp>
      <p:sp>
        <p:nvSpPr>
          <p:cNvPr id="16" name="Ovál 15"/>
          <p:cNvSpPr/>
          <p:nvPr/>
        </p:nvSpPr>
        <p:spPr>
          <a:xfrm>
            <a:off x="5220072" y="2636912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DE</a:t>
            </a:r>
            <a:endParaRPr lang="cs-CZ" sz="4000" b="1" dirty="0"/>
          </a:p>
        </p:txBody>
      </p:sp>
      <p:sp>
        <p:nvSpPr>
          <p:cNvPr id="17" name="Ovál 16"/>
          <p:cNvSpPr/>
          <p:nvPr/>
        </p:nvSpPr>
        <p:spPr>
          <a:xfrm>
            <a:off x="5292080" y="4437112"/>
            <a:ext cx="1260000" cy="12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DA</a:t>
            </a:r>
            <a:endParaRPr lang="cs-CZ" sz="4000" b="1" dirty="0"/>
          </a:p>
        </p:txBody>
      </p:sp>
      <p:sp>
        <p:nvSpPr>
          <p:cNvPr id="18" name="Obdélník 17"/>
          <p:cNvSpPr/>
          <p:nvPr/>
        </p:nvSpPr>
        <p:spPr>
          <a:xfrm>
            <a:off x="6804248" y="4509120"/>
            <a:ext cx="1080000" cy="10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VID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427008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9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780928"/>
            <a:ext cx="7704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VYBER SPRÁVNOU MOŽNOST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2880000" cy="21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3501008"/>
            <a:ext cx="23198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JETEL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4293096"/>
            <a:ext cx="23130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DAVID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5085184"/>
            <a:ext cx="24244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DATEL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88024" y="836712"/>
            <a:ext cx="3096344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5000" dirty="0" smtClean="0"/>
              <a:t> 10</a:t>
            </a:r>
            <a:endParaRPr lang="cs-CZ" sz="15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4048" y="3501008"/>
            <a:ext cx="23971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DUSAT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4221088"/>
            <a:ext cx="2377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DESET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4941168"/>
            <a:ext cx="22653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DUSIT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2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  <p:bldP spid="7" grpId="0" animBg="1"/>
      <p:bldP spid="9" grpId="0"/>
      <p:bldP spid="10" grpId="0"/>
      <p:bldP spid="10" grpId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476672"/>
            <a:ext cx="8352928" cy="629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Odkazy k obrázkům / 7. 1. 2012</a:t>
            </a:r>
          </a:p>
          <a:p>
            <a:r>
              <a:rPr lang="cs-CZ" sz="1100" dirty="0" smtClean="0">
                <a:hlinkClick r:id="rId2"/>
              </a:rPr>
              <a:t>1)http://www.google.cz/imgres?q=de%C5%A1tn%C3%ADk+omalov%C3%A1nky&amp;hl=cs&amp;gbv=2&amp;biw=1366&amp;bih=587&amp;tbm=isch&amp;tbnid=yr_kX0347c2P1M:&amp;imgrefurl=http://www.predskolaci.cz/%3Fp%3D8211&amp;docid=qbmSB-b8C27XLM&amp;imgurl=http://www.predskolaci.cz/wp-content/uploads/2009/11/pocasi-destnik.jpg&amp;w=1024&amp;h=1024&amp;ei=s1QIT5bLLOOM4gSO6byNCA&amp;zoom=1&amp;iact=hc&amp;vpx=333&amp;vpy=124&amp;dur=234&amp;hovh=225&amp;hovw=225&amp;tx=112&amp;ty=105&amp;sig=108654200230013472504&amp;page=1&amp;tbnh=119&amp;tbnw=118&amp;start=0&amp;ndsp=27&amp;ved=1t:429,r:1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3"/>
              </a:rPr>
              <a:t>2)http://www.google.cz/imgres?q=duha+omalov%C3%A1nky&amp;hl=cs&amp;gbv=2&amp;biw=1366&amp;bih=587&amp;tbm=isch&amp;tbnid=Ai851qPv66BytM:&amp;imgrefurl=http://www.vyletyprodeti.cz/pocasi&amp;docid=H94OnlzO80m_xM&amp;imgurl=http://www.vyletyprodeti.cz/wp-content/uploads/omalovanky-pocasi-duha.gif&amp;w=957&amp;h=718&amp;ei=bVUIT6OBHsSB4gS_zLCQAw&amp;zoom=1&amp;iact=hc&amp;vpx=792&amp;vpy=291&amp;dur=1357&amp;hovh=194&amp;hovw=259&amp;tx=131&amp;ty=192&amp;sig=108654200230013472504&amp;page=1&amp;tbnh=112&amp;tbnw=149&amp;start=0&amp;ndsp=26&amp;ved=1t:429,r:23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4"/>
              </a:rPr>
              <a:t>3)http://www.google.cz/imgres?q=datel&amp;hl=cs&amp;gbv=2&amp;biw=1366&amp;bih=587&amp;tbm=isch&amp;tbnid=yjiFIfxVS7758M:&amp;imgrefurl=http://www.jynx-t.net/ptaci/datel-cerny-20-3473408-0.html&amp;docid=7d0aiLsSFFxZGM&amp;imgurl=http://www.jynx-t.net/ptaci/Data/Images/Datel-cerny-(samec).jpg&amp;w=640&amp;h=480&amp;ei=wFUIT7uiA-jY4QTKgt2NCA&amp;zoom=1&amp;iact=hc&amp;vpx=1022&amp;vpy=169&amp;dur=5210&amp;hovh=194&amp;hovw=259&amp;tx=109&amp;ty=81&amp;sig=108654200230013472504&amp;page=1&amp;tbnh=106&amp;tbnw=143&amp;start=0&amp;ndsp=34&amp;ved=1t:429,r:9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5"/>
              </a:rPr>
              <a:t>4)http://www.rodicum.cz/clanek/dudlik-ano-ci-ne/95/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6"/>
              </a:rPr>
              <a:t>5)http://www.google.cz/imgres?q=delf%C3%ADn&amp;hl=cs&amp;gbv=2&amp;biw=1366&amp;bih=587&amp;tbm=isch&amp;tbnid=HEWBglYAUN2aGM:&amp;imgrefurl=http://wallpapers.in-world.info/dolphin/dolphin1.html&amp;docid=rgJgerrxUtAnWM&amp;imgurl=http://wallpapers.in-world.info/dolphin/delfin1.jpg&amp;w=1024&amp;h=768&amp;ei=X1cIT6CGFO7Q4QT7992NCA&amp;zoom=1&amp;iact=hc&amp;vpx=311&amp;vpy=169&amp;dur=2340&amp;hovh=194&amp;hovw=259&amp;tx=119&amp;ty=106&amp;sig=108654200230013472504&amp;page=1&amp;tbnh=105&amp;tbnw=140&amp;start=0&amp;ndsp=23&amp;ved=1t:429,r:1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7"/>
              </a:rPr>
              <a:t>6)http://www.google.cz/imgres?q=dort&amp;hl=cs&amp;gbv=2&amp;biw=1366&amp;bih=587&amp;tbm=isch&amp;tbnid=2Qsv2YzAijHxIM:&amp;imgrefurl=http://boblucan.bloger.cz/O-mne-2&amp;docid=3qVvcn0Lv5ZySM&amp;imgurl=http://boblucan.bloger.cz/obrazky/boblucan.bloger.cz/dort-narozeniny-36-let.gif&amp;w=397&amp;h=569&amp;ei=xVcIT6WkEaLj4QT306jNAg&amp;zoom=1&amp;iact=hc&amp;vpx=268&amp;vpy=136&amp;dur=9079&amp;hovh=269&amp;hovw=187&amp;tx=75&amp;ty=135&amp;sig=108654200230013472504&amp;page=1&amp;tbnh=114&amp;tbnw=80&amp;start=0&amp;ndsp=27&amp;ved=1t:429,r:1,s:0</a:t>
            </a:r>
            <a:endParaRPr lang="cs-CZ" sz="1100" dirty="0" smtClean="0"/>
          </a:p>
          <a:p>
            <a:endParaRPr lang="cs-CZ" sz="1100" dirty="0"/>
          </a:p>
          <a:p>
            <a:r>
              <a:rPr lang="cs-CZ" sz="1100" dirty="0" smtClean="0">
                <a:hlinkClick r:id="rId8"/>
              </a:rPr>
              <a:t>7)http://lvi-zirafy-orli.blog.cz/0705/dikobraz-foto</a:t>
            </a:r>
            <a:endParaRPr lang="cs-CZ" sz="1100" dirty="0" smtClean="0"/>
          </a:p>
          <a:p>
            <a:endParaRPr lang="cs-CZ" sz="1100" dirty="0"/>
          </a:p>
          <a:p>
            <a:endParaRPr lang="cs-CZ" sz="1100" dirty="0"/>
          </a:p>
          <a:p>
            <a:endParaRPr lang="cs-CZ" sz="1100" dirty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407798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97346"/>
            <a:ext cx="864096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hlinkClick r:id="rId2"/>
              </a:rPr>
              <a:t>8)http://www.google.cz/imgres?q=pap%C3%ADrov%C3%BD+drak&amp;hl=cs&amp;gbv=2&amp;biw=1366&amp;bih=587&amp;tbm=isch&amp;tbnid=oFeuvNMJPQXh5M:&amp;imgrefurl=http://cyklodracibrno.wz.cz/www/%3Fp%3D190&amp;docid=lS_bI-VarwgFXM&amp;imgurl=http://cyklodracibrno.wz.cz/www/wp-content//drak-papirovy.jpg&amp;w=450&amp;h=450&amp;ei=j1oIT4i1HIzIsga_sriBDw&amp;zoom=1&amp;iact=hc&amp;vpx=835&amp;vpy=122&amp;dur=4540&amp;hovh=225&amp;hovw=225&amp;tx=113&amp;ty=121&amp;sig=108654200230013472504&amp;page=1&amp;tbnh=114&amp;tbnw=114&amp;start=0&amp;ndsp=24&amp;ved=1t:429,r:5,s:0</a:t>
            </a:r>
            <a:endParaRPr lang="cs-CZ" sz="1100" dirty="0" smtClean="0"/>
          </a:p>
          <a:p>
            <a:endParaRPr lang="cs-CZ" sz="1100" dirty="0" smtClean="0"/>
          </a:p>
          <a:p>
            <a:r>
              <a:rPr lang="cs-CZ" sz="1100" dirty="0" smtClean="0">
                <a:hlinkClick r:id="rId3"/>
              </a:rPr>
              <a:t>9)http://www.google.cz/imgres?q=dalekohled&amp;hl=cs&amp;gbv=2&amp;biw=1366&amp;bih=587&amp;tbm=isch&amp;tbnid=jAqyAqV1UDHKTM:&amp;imgrefurl=http://www.dalekohledy-puskohledy.cz/dalekohledy-c-4.html&amp;docid=6DJfulYfrr9OKM&amp;imgurl=http://www.dalekohledy-puskohledy.cz/images/Monarch_36.gif&amp;w=350&amp;h=274&amp;ei=YVsIT4u7Jo6psgaSx7GDDw&amp;zoom=1</a:t>
            </a:r>
            <a:endParaRPr lang="cs-CZ" sz="1100" dirty="0" smtClean="0"/>
          </a:p>
          <a:p>
            <a:endParaRPr lang="cs-CZ" sz="1100" dirty="0"/>
          </a:p>
          <a:p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76021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227</Words>
  <Application>Microsoft Office PowerPoint</Application>
  <PresentationFormat>Předvádění na obrazovce (4:3)</PresentationFormat>
  <Paragraphs>81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systému Office</vt:lpstr>
      <vt:lpstr>Motiv sady Office</vt:lpstr>
      <vt:lpstr>Název školy: ZŠ Klášterec nad Ohří, Krátká 676 Autor: Mgr. Zuzana Rulcová Název materiálu: VY_32_INOVACE_07_ 32 _ Český jazyk _ vyvození hlásky D  Číslo projektu: CZ.1.07/1.4.00/21.1115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Kabinet</cp:lastModifiedBy>
  <cp:revision>28</cp:revision>
  <dcterms:created xsi:type="dcterms:W3CDTF">2012-01-07T14:16:56Z</dcterms:created>
  <dcterms:modified xsi:type="dcterms:W3CDTF">2012-06-02T08:32:38Z</dcterms:modified>
</cp:coreProperties>
</file>