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8"/>
  </p:notesMasterIdLst>
  <p:sldIdLst>
    <p:sldId id="280" r:id="rId3"/>
    <p:sldId id="279" r:id="rId4"/>
    <p:sldId id="277" r:id="rId5"/>
    <p:sldId id="258" r:id="rId6"/>
    <p:sldId id="259" r:id="rId7"/>
    <p:sldId id="260" r:id="rId8"/>
    <p:sldId id="261" r:id="rId9"/>
    <p:sldId id="262" r:id="rId10"/>
    <p:sldId id="257" r:id="rId11"/>
    <p:sldId id="263" r:id="rId12"/>
    <p:sldId id="264" r:id="rId13"/>
    <p:sldId id="265" r:id="rId14"/>
    <p:sldId id="266" r:id="rId15"/>
    <p:sldId id="267" r:id="rId16"/>
    <p:sldId id="268" r:id="rId17"/>
    <p:sldId id="278" r:id="rId18"/>
    <p:sldId id="274" r:id="rId19"/>
    <p:sldId id="269" r:id="rId20"/>
    <p:sldId id="273" r:id="rId21"/>
    <p:sldId id="270" r:id="rId22"/>
    <p:sldId id="272" r:id="rId23"/>
    <p:sldId id="271" r:id="rId24"/>
    <p:sldId id="276" r:id="rId25"/>
    <p:sldId id="275" r:id="rId26"/>
    <p:sldId id="25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14E297-DC24-413D-8DA4-0E51EBDA0D9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57D7B-86BC-406D-BB8D-0856E480D7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132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49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59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6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4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85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02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69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919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387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210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98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492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886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56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34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031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0472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533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8607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547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934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3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419ED6-7FEC-4C92-85FE-97B94B81585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BAD226-9CE8-4CAE-B9E2-CD1097C678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456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465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%C5%A1vihadlo&amp;um=1&amp;hl=cs&amp;biw=1366&amp;bih=587&amp;tbm=isch&amp;tbnid=nIlfVfeyO0AOLM:&amp;imgrefurl=http://www.abcsport.cz/domaci-telocvicna-barevne-obruce-a-svihadla-katskup97.php&amp;docid=axTUjSkkl6MAHM&amp;imgurl=http://www.abcsport.cz/pic_zbozi/1064.jpg&amp;w=601&amp;h=401&amp;ei=rRMlT-y2JYiWOvHg1RU&amp;zoom=1&amp;iact=hc&amp;vpx=331&amp;vpy=146&amp;dur=1607&amp;hovh=183&amp;hovw=275&amp;tx=138&amp;ty=81&amp;sig=108654200230013472504&amp;page=1&amp;tbnh=120&amp;tbnw=157&amp;start=0&amp;ndsp=24&amp;ved=1t:429,r:1,s:0" TargetMode="External"/><Relationship Id="rId3" Type="http://schemas.openxmlformats.org/officeDocument/2006/relationships/hyperlink" Target="http://www.google.cz/imgres?q=%C5%A1upina&amp;um=1&amp;hl=cs&amp;biw=1366&amp;bih=587&amp;tbm=isch&amp;tbnid=vnXGE_EH4HxoHM:&amp;imgrefurl=http://www.novinky.cz/vanoce/252813-cesi-stale-dodrzuji-vanocni-zvyky-a-tradice.html&amp;docid=X8aX0Hw0rgobKM&amp;imgurl=http://media.novinky.cz/949/299495-original1-q1ibc.jpg&amp;w=800&amp;h=533&amp;ei=gAwlT9PnLY6dOsrHgc4I&amp;zoom=1&amp;iact=hc&amp;vpx=181&amp;vpy=216&amp;dur=140&amp;hovh=183&amp;hovw=275&amp;tx=154&amp;ty=102&amp;sig=108654200230013472504&amp;page=9&amp;tbnh=136&amp;tbnw=201&amp;start=219&amp;ndsp=30&amp;ved=1t:429,r:22,s:219" TargetMode="External"/><Relationship Id="rId7" Type="http://schemas.openxmlformats.org/officeDocument/2006/relationships/hyperlink" Target="http://www.google.cz/imgres?q=%C5%A1achy&amp;um=1&amp;hl=cs&amp;biw=1366&amp;bih=587&amp;tbm=isch&amp;tbnid=aiCGIqrOyHGPvM:&amp;imgrefurl=http://dreveny-zahradni-nabytek.eu/sochy/luxusni-sachy-z-mramoru&amp;docid=ZX9LDVGdWogkZM&amp;imgurl=http://dreveny-zahradni-nabytek.eu/data/eshop/produkty_obrazky/luxusni-sachy-z-mramoru%5b194%5d.jpg&amp;w=640&amp;h=427&amp;ei=ORMlT7XSJMmSOuaWvcAI&amp;zoom=1&amp;iact=hc&amp;vpx=790&amp;vpy=172&amp;dur=2901&amp;hovh=183&amp;hovw=275&amp;tx=121&amp;ty=130&amp;sig=108654200230013472504&amp;page=1&amp;tbnh=101&amp;tbnw=147&amp;start=0&amp;ndsp=22&amp;ved=1t:429,r:4,s:0" TargetMode="External"/><Relationship Id="rId2" Type="http://schemas.openxmlformats.org/officeDocument/2006/relationships/hyperlink" Target="http://www.google.cz/imgres?q=%C5%A1a%C5%A1ek&amp;um=1&amp;hl=cs&amp;sa=N&amp;biw=1366&amp;bih=587&amp;tbm=isch&amp;tbnid=xiD6SBH9igimnM:&amp;imgrefurl=http://knightcraft.cz/viewtopic.php?f=80&amp;t=18778&amp;docid=vnTomT6ajADldM&amp;imgurl=http://knightcraft.cz/download/file.php?avatar=346_1296421467.jpg&amp;w=119&amp;h=119&amp;ei=CQwlT8q7G46bOvHInbsI&amp;zoom=1&amp;iact=hc&amp;vpx=834&amp;vpy=342&amp;dur=312&amp;hovh=95&amp;hovw=95&amp;tx=105&amp;ty=48&amp;sig=108654200230013472504&amp;page=1&amp;tbnh=95&amp;tbnw=95&amp;start=0&amp;ndsp=30&amp;ved=1t:429,r:16,s: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%C5%A1tika&amp;um=1&amp;hl=cs&amp;biw=1366&amp;bih=587&amp;tbm=isch&amp;tbnid=V0D0277IU_dPpM:&amp;imgrefurl=http://www.gastroportal.org/gastro-1/pruvodce-nakupem/ryby/stika&amp;docid=BOL7OZ1tnLb_AM&amp;imgurl=http://www.gastroportal.org/images/fullsize/0161/pike%C2%B4s%20head.jpg&amp;w=800&amp;h=600&amp;ei=wRIlT56oAomWOuamqL0I&amp;zoom=1&amp;iact=hc&amp;vpx=926&amp;vpy=207&amp;dur=125&amp;hovh=194&amp;hovw=259&amp;tx=160&amp;ty=97&amp;sig=108654200230013472504&amp;page=2&amp;tbnh=125&amp;tbnw=167&amp;start=21&amp;ndsp=24&amp;ved=1t:429,r:4,s:21" TargetMode="External"/><Relationship Id="rId5" Type="http://schemas.openxmlformats.org/officeDocument/2006/relationships/hyperlink" Target="3&amp;vpy=260&amp;dur=1747&amp;hovh=225&amp;hovw=225&amp;tx=131&amp;ty=146&amp;sig=108654200230013472504&amp;page=1&amp;tbnh=114&amp;tbnw=114&amp;start=0&amp;ndsp=25&amp;ved=1t:429,r:13,s:0" TargetMode="External"/><Relationship Id="rId4" Type="http://schemas.openxmlformats.org/officeDocument/2006/relationships/hyperlink" Target="http://www.google.cz/imgres?q=%C5%A1%C3%ADdlo&amp;um=1&amp;hl=cs&amp;biw=1366&amp;bih=587&amp;tbm=isch&amp;tbnid=uGs_pUVYlYBWFM:&amp;imgrefurl=http://ondrejcermak.info/tag/objektiv/&amp;docid=MINtPv1rABehwM&amp;imgurl=http://ondrejcermak.info/wp-content/gallery/priroda/vazka_res.jpg&amp;w=1000&amp;h=666&amp;ei=Ww0lT7HIIZGVOpCzzf8D&amp;zoom=1" TargetMode="External"/><Relationship Id="rId9" Type="http://schemas.openxmlformats.org/officeDocument/2006/relationships/hyperlink" Target="http://www.google.cz/imgres?q=KRESLEN%C3%81+MY%C5%A0&amp;um=1&amp;hl=cs&amp;sa=N&amp;biw=1366&amp;bih=587&amp;tbm=isch&amp;tbnid=5jw6MZ5JFw9USM:&amp;imgrefurl=http://www.mylot.com/w/photokeywords/rodents.aspx&amp;docid=qbfyDt4SMXG12M&amp;imgurl=http://images.mylot.com/userImages/images/postphotos/2374273.gif&amp;w=250&amp;h=226&amp;ei=FSclT_vZN8eYOsS91c4B&amp;zoom=1&amp;iact=hc&amp;vpx=356&amp;vpy=288&amp;dur=375&amp;hovh=180&amp;hovw=200&amp;tx=112&amp;ty=158&amp;sig=108654200230013472504&amp;page=3&amp;tbnh=122&amp;tbnw=137&amp;start=54&amp;ndsp=28&amp;ved=1t:429,r:8,s: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VY_32_INOVACE_09_ 32 _ Český jazyk _ vyvození hlásky Š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pro 1. ročník k vyvození hlásky Š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58794" y="3075057"/>
            <a:ext cx="5626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VYVOZENÍ HLÁSKY Š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950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61060" y="1074510"/>
            <a:ext cx="3821880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šŠ</a:t>
            </a:r>
            <a:endParaRPr lang="cs-CZ" sz="30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3979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1338263"/>
            <a:ext cx="5715000" cy="41814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6660232" y="494116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804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412776"/>
            <a:ext cx="5943715" cy="396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Šipka dolů 2"/>
          <p:cNvSpPr/>
          <p:nvPr/>
        </p:nvSpPr>
        <p:spPr>
          <a:xfrm>
            <a:off x="3635896" y="764704"/>
            <a:ext cx="484632" cy="198652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812360" y="58052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087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8757" y="1269000"/>
            <a:ext cx="6486486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8172400" y="602128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619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4500" y="571500"/>
            <a:ext cx="5715000" cy="571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668344" y="609329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328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269000"/>
            <a:ext cx="5760000" cy="432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668344" y="594928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32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107" y="1629000"/>
            <a:ext cx="5395786" cy="36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7596336" y="54452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735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2336" y="689789"/>
            <a:ext cx="2459328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5000" b="1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35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06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1567" y="729000"/>
            <a:ext cx="4120866" cy="54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9383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33"/>
          <a:stretch/>
        </p:blipFill>
        <p:spPr>
          <a:xfrm>
            <a:off x="2654178" y="729000"/>
            <a:ext cx="3835645" cy="5214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1201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7218" y="1005840"/>
            <a:ext cx="3369564" cy="4846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5709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714"/>
          <a:stretch/>
        </p:blipFill>
        <p:spPr>
          <a:xfrm>
            <a:off x="3102102" y="982980"/>
            <a:ext cx="2939796" cy="48082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97653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5224" y="1072134"/>
            <a:ext cx="3273552" cy="47137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78410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3000">
        <p14:flip dir="r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3832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6430" y="3013502"/>
            <a:ext cx="79111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PIŠ ZAČÁTEČNÍ SLABIKY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782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46"/>
          <a:stretch/>
        </p:blipFill>
        <p:spPr>
          <a:xfrm>
            <a:off x="3851920" y="476672"/>
            <a:ext cx="1278548" cy="172897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23"/>
          <a:stretch/>
        </p:blipFill>
        <p:spPr>
          <a:xfrm>
            <a:off x="539552" y="476672"/>
            <a:ext cx="2508448" cy="180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73016"/>
            <a:ext cx="2460137" cy="180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573016"/>
            <a:ext cx="2701689" cy="180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04664"/>
            <a:ext cx="1800000" cy="1800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635896" y="3429000"/>
            <a:ext cx="130330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b="1" dirty="0" smtClean="0"/>
              <a:t>6</a:t>
            </a:r>
            <a:endParaRPr lang="cs-CZ" sz="15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2492896"/>
            <a:ext cx="8402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4" y="2564904"/>
            <a:ext cx="670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ŠÍ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2492896"/>
            <a:ext cx="670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5589240"/>
            <a:ext cx="8402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ŠÁ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5661248"/>
            <a:ext cx="8114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5589240"/>
            <a:ext cx="8402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ŠU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529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4376" y="2644170"/>
            <a:ext cx="769524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VYBER SPRÁVNÉ SLOVO</a:t>
            </a:r>
          </a:p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           ZAPIŠ ČÍSLO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8968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84784"/>
            <a:ext cx="4920273" cy="360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300192" y="1916832"/>
            <a:ext cx="1781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ŠIJE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2924944"/>
            <a:ext cx="20269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ŠATY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3933056"/>
            <a:ext cx="2064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ŠÁLA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632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5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4358977" cy="394051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508104" y="1628800"/>
            <a:ext cx="26068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MYŠÁK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2852936"/>
            <a:ext cx="22942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LIŠÁK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4005064"/>
            <a:ext cx="24080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SUŠÁK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458112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460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94"/>
          <a:stretch/>
        </p:blipFill>
        <p:spPr>
          <a:xfrm>
            <a:off x="683568" y="1340768"/>
            <a:ext cx="3068516" cy="416907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04048" y="1988840"/>
            <a:ext cx="2435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ŠÁLEK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3068960"/>
            <a:ext cx="2435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ŠÁTEK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4221088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ŠÍPEK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100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5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628800"/>
            <a:ext cx="6053260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PŘEČTI SI SLOUPEČKY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Najdi  klučičí jména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Najdi dívčí jména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Najdi barvu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4. Najdi podzimní plod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388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124744"/>
            <a:ext cx="132440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KOŠ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ŠEK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ŠEL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PIŠ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NÁŠ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VÁŠ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MYŠ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63888" y="1196752"/>
            <a:ext cx="209384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ŠÍPEK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MYŠÁK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LIŠÁK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KAŠEL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ŠIMON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TOMÁŠ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ŠÁTEK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2" y="1124744"/>
            <a:ext cx="1766703" cy="4473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ŠÁLA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ŠATY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DÁŠA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MÁŠA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ŠÍPY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PÍŠE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328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60648"/>
            <a:ext cx="8352928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hlinkClick r:id="rId2"/>
              </a:rPr>
              <a:t>Odkazy k obrázkům - vytvořeno dne  29.1.2012</a:t>
            </a:r>
          </a:p>
          <a:p>
            <a:endParaRPr lang="cs-CZ" sz="1100" dirty="0">
              <a:hlinkClick r:id="rId2"/>
            </a:endParaRPr>
          </a:p>
          <a:p>
            <a:r>
              <a:rPr lang="cs-CZ" sz="1100" dirty="0" smtClean="0">
                <a:hlinkClick r:id="rId2"/>
              </a:rPr>
              <a:t>1)http://www.google.cz/imgres?q=%C5%A1a%C5%A1ek&amp;um=1&amp;hl=cs&amp;sa=N&amp;biw=1366&amp;bih=587&amp;tbm=isch&amp;tbnid=xiD6SBH9igimnM:&amp;imgrefurl=http://knightcraft.cz/viewtopic.php%3Ff%3D80%26t%3D18778&amp;docid=vnTomT6ajADldM&amp;imgurl=http://knightcraft.cz/download/file.php%253Favatar%253D346_1296421467.jpg&amp;w=119&amp;h=119&amp;ei=CQwlT8q7G46bOvHInbsI&amp;zoom=1&amp;iact=hc&amp;vpx=834&amp;vpy=342&amp;dur=312&amp;hovh=95&amp;hovw=95&amp;tx=105&amp;ty=48&amp;sig=108654200230013472504&amp;page=1&amp;tbnh=95&amp;tbnw=95&amp;start=0&amp;ndsp=30&amp;ved=1t:429,r:16,s:0</a:t>
            </a:r>
            <a:endParaRPr lang="cs-CZ" sz="1100" dirty="0" smtClean="0"/>
          </a:p>
          <a:p>
            <a:r>
              <a:rPr lang="cs-CZ" sz="1100" dirty="0" smtClean="0">
                <a:hlinkClick r:id="rId3"/>
              </a:rPr>
              <a:t>2)http://www.google.cz/imgres?q=%C5%A1upina&amp;um=1&amp;hl=cs&amp;biw=1366&amp;bih=587&amp;tbm=isch&amp;tbnid=vnXGE_EH4HxoHM:&amp;imgrefurl=http://www.novinky.cz/vanoce/252813-cesi-stale-dodrzuji-vanocni-zvyky-a-tradice.html&amp;docid=X8aX0Hw0rgobKM&amp;imgurl=http://media.novinky.cz/949/299495-original1-q1ibc.jpg&amp;w=800&amp;h=533&amp;ei=gAwlT9PnLY6dOsrHgc4I&amp;zoom=1&amp;iact=hc&amp;vpx=181&amp;vpy=216&amp;dur=140&amp;hovh=183&amp;hovw=275&amp;tx=154&amp;ty=102&amp;sig=108654200230013472504&amp;page=9&amp;tbnh=136&amp;tbnw=201&amp;start=219&amp;ndsp=30&amp;ved=1t:429,r:22,s:219</a:t>
            </a:r>
            <a:endParaRPr lang="cs-CZ" sz="1100" dirty="0" smtClean="0"/>
          </a:p>
          <a:p>
            <a:r>
              <a:rPr lang="cs-CZ" sz="1100" dirty="0" smtClean="0">
                <a:hlinkClick r:id="rId4"/>
              </a:rPr>
              <a:t>3)http://www.google.cz/imgres?q=%C5%A1%C3%ADdlo&amp;um=1&amp;hl=cs&amp;biw=1366&amp;bih=587&amp;tbm=isch&amp;tbnid=uGs_pUVYlYBWFM:&amp;imgrefurl=http://ondrejcermak.info/tag/objektiv/&amp;docid=MINtPv1rABehwM&amp;imgurl=http://ondrejcermak.info/wp-content/gallery/priroda/vazka_res.jpg&amp;w=1000&amp;h=666&amp;ei=Ww0lT7HIIZGVOpCzzf8D&amp;zoom=1</a:t>
            </a:r>
            <a:endParaRPr lang="cs-CZ" sz="1100" dirty="0" smtClean="0"/>
          </a:p>
          <a:p>
            <a:r>
              <a:rPr lang="cs-CZ" sz="1100" dirty="0" smtClean="0">
                <a:hlinkClick r:id="rId5" action="ppaction://hlinkfile"/>
              </a:rPr>
              <a:t>3&amp;vpy=260&amp;dur=1747&amp;hovh=225&amp;hovw=225&amp;tx=131&amp;ty=146&amp;sig=108654200230013472504&amp;page=1&amp;tbnh=114&amp;tbnw=114&amp;start=0&amp;ndsp=25&amp;ved=1t:429,r:13,s:0</a:t>
            </a:r>
            <a:endParaRPr lang="cs-CZ" sz="1100" dirty="0" smtClean="0"/>
          </a:p>
          <a:p>
            <a:r>
              <a:rPr lang="cs-CZ" sz="1100" dirty="0" smtClean="0">
                <a:hlinkClick r:id="rId6"/>
              </a:rPr>
              <a:t>4)http://www.google.cz/imgres?q=%C5%A1tika&amp;um=1&amp;hl=cs&amp;biw=1366&amp;bih=587&amp;tbm=isch&amp;tbnid=V0D0277IU_dPpM:&amp;imgrefurl=http://www.gastroportal.org/gastro-1/pruvodce-nakupem/ryby/stika&amp;docid=BOL7OZ1tnLb_AM&amp;imgurl=http://www.gastroportal.org/images/fullsize/0161/pike%2525C2%2525B4s%252520head.jpg&amp;w=800&amp;h=600&amp;ei=wRIlT56oAomWOuamqL0I&amp;zoom=1&amp;iact=hc&amp;vpx=926&amp;vpy=207&amp;dur=125&amp;hovh=194&amp;hovw=259&amp;tx=160&amp;ty=97&amp;sig=108654200230013472504&amp;page=2&amp;tbnh=125&amp;tbnw=167&amp;start=21&amp;ndsp=24&amp;ved=1t:429,r:4,s:21</a:t>
            </a:r>
            <a:endParaRPr lang="cs-CZ" sz="1100" dirty="0" smtClean="0"/>
          </a:p>
          <a:p>
            <a:r>
              <a:rPr lang="cs-CZ" sz="1100" dirty="0" smtClean="0">
                <a:hlinkClick r:id="rId7"/>
              </a:rPr>
              <a:t>5)http://www.google.cz/imgres?q=%C5%A1achy&amp;um=1&amp;hl=cs&amp;biw=1366&amp;bih=587&amp;tbm=isch&amp;tbnid=aiCGIqrOyHGPvM:&amp;imgrefurl=http://dreveny-zahradni-nabytek.eu/sochy/luxusni-sachy-z-mramoru&amp;docid=ZX9LDVGdWogkZM&amp;imgurl=http://dreveny-zahradni-nabytek.eu/data/eshop/produkty_obrazky/luxusni-sachy-z-mramoru%255B194%255D.jpg&amp;w=640&amp;h=427&amp;ei=ORMlT7XSJMmSOuaWvcAI&amp;zoom=1&amp;iact=hc&amp;vpx=790&amp;vpy=172&amp;dur=2901&amp;hovh=183&amp;hovw=275&amp;tx=121&amp;ty=130&amp;sig=108654200230013472504&amp;page=1&amp;tbnh=101&amp;tbnw=147&amp;start=0&amp;ndsp=22&amp;ved=1t:429,r:4,s:0</a:t>
            </a:r>
            <a:endParaRPr lang="cs-CZ" sz="1100" dirty="0" smtClean="0"/>
          </a:p>
          <a:p>
            <a:r>
              <a:rPr lang="cs-CZ" sz="1100" dirty="0" smtClean="0">
                <a:hlinkClick r:id="rId8"/>
              </a:rPr>
              <a:t>6)http://www.google.cz/imgres?q=%C5%A1vihadlo&amp;um=1&amp;hl=cs&amp;biw=1366&amp;bih=587&amp;tbm=isch&amp;tbnid=nIlfVfeyO0AOLM:&amp;imgrefurl=http://www.abcsport.cz/domaci-telocvicna-barevne-obruce-a-svihadla-katskup97.php&amp;docid=axTUjSkkl6MAHM&amp;imgurl=http://www.abcsport.cz/pic_zbozi/1064.jpg&amp;w=601&amp;h=401&amp;ei=rRMlT-y2JYiWOvHg1RU&amp;zoom=1&amp;iact=hc&amp;vpx=331&amp;vpy=146&amp;dur=1607&amp;hovh=183&amp;hovw=275&amp;tx=138&amp;ty=81&amp;sig=108654200230013472504&amp;page=1&amp;tbnh=120&amp;tbnw=157&amp;start=0&amp;ndsp=24&amp;ved=1t:429,r:1,s:0</a:t>
            </a:r>
            <a:endParaRPr lang="cs-CZ" sz="1100" dirty="0" smtClean="0"/>
          </a:p>
          <a:p>
            <a:r>
              <a:rPr lang="cs-CZ" sz="1100" dirty="0" smtClean="0">
                <a:hlinkClick r:id="rId9"/>
              </a:rPr>
              <a:t>7)http://www.google.cz/imgres?q=KRESLEN%C3%81+MY%C5%A0&amp;um=1&amp;hl=cs&amp;sa=N&amp;biw=1366&amp;bih=587&amp;tbm=isch&amp;tbnid=5jw6MZ5JFw9USM:&amp;imgrefurl=http://www.mylot.com/w/photokeywords/rodents.aspx&amp;docid=qbfyDt4SMXG12M&amp;imgurl=http://images.mylot.com/userImages/images/postphotos/2374273.gif&amp;w=250&amp;h=226&amp;ei=FSclT_vZN8eYOsS91c4B&amp;zoom=1&amp;iact=hc&amp;vpx=356&amp;vpy=288&amp;dur=375&amp;hovh=180&amp;hovw=200&amp;tx=112&amp;ty=158&amp;sig=108654200230013472504&amp;page=3&amp;tbnh=122&amp;tbnw=137&amp;start=54&amp;ndsp=28&amp;ved=1t:429,r:8,s:54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/>
              <a:t>OSTATNÍ OBRÁZKY NASKENOVANÉ : </a:t>
            </a:r>
            <a:r>
              <a:rPr lang="cs-CZ" sz="1100" dirty="0"/>
              <a:t>FORAL, Mojmír; KUBICOVÁ, Svatava a kol. </a:t>
            </a:r>
            <a:r>
              <a:rPr lang="cs-CZ" sz="1100" i="1" dirty="0"/>
              <a:t>Soubor tematických obrázků</a:t>
            </a:r>
            <a:r>
              <a:rPr lang="cs-CZ" sz="1100" dirty="0"/>
              <a:t>. Brno: Pallas Brno, 1997.</a:t>
            </a:r>
          </a:p>
          <a:p>
            <a:r>
              <a:rPr lang="cs-CZ" sz="11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64951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247</Words>
  <Application>Microsoft Office PowerPoint</Application>
  <PresentationFormat>Předvádění na obrazovce (4:3)</PresentationFormat>
  <Paragraphs>72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Motiv sady Office</vt:lpstr>
      <vt:lpstr>Název školy: ZŠ Klášterec nad Ohří, Krátká 676 Autor: Mgr. Zuzana Rulcová Název materiálu: VY_32_INOVACE_09_ 32 _ Český jazyk _ vyvození hlásky Š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24</cp:revision>
  <dcterms:created xsi:type="dcterms:W3CDTF">2012-01-29T09:00:29Z</dcterms:created>
  <dcterms:modified xsi:type="dcterms:W3CDTF">2012-06-02T08:29:29Z</dcterms:modified>
</cp:coreProperties>
</file>