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2" r:id="rId3"/>
    <p:sldId id="281" r:id="rId4"/>
    <p:sldId id="27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9" r:id="rId16"/>
    <p:sldId id="268" r:id="rId17"/>
    <p:sldId id="280" r:id="rId18"/>
    <p:sldId id="269" r:id="rId19"/>
    <p:sldId id="267" r:id="rId20"/>
    <p:sldId id="270" r:id="rId21"/>
    <p:sldId id="271" r:id="rId22"/>
    <p:sldId id="272" r:id="rId23"/>
    <p:sldId id="273" r:id="rId24"/>
    <p:sldId id="275" r:id="rId25"/>
    <p:sldId id="274" r:id="rId26"/>
    <p:sldId id="276" r:id="rId27"/>
    <p:sldId id="277" r:id="rId28"/>
    <p:sldId id="256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61BB9F-65BB-4447-BAAA-89C2BBEC341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DE27E-96F0-4AA2-9454-54B23B62F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8236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984003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056939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426942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674176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250795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975819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99667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417958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507439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13116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949784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9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86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6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40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031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0472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3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6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47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3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3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A4FCC-D153-42E3-81C0-54076A8444B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07632-5747-4439-998A-3BA4BB8DC9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05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6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xikovy-hracky.cz/katalog/figurky-a-hrdinove/rytir-na-koni-schleich" TargetMode="External"/><Relationship Id="rId13" Type="http://schemas.openxmlformats.org/officeDocument/2006/relationships/hyperlink" Target="http://cs.wikipedia.org/wiki/Soubor:Fruit3.JPG" TargetMode="External"/><Relationship Id="rId3" Type="http://schemas.openxmlformats.org/officeDocument/2006/relationships/hyperlink" Target="http://upload.wikimedia.org/wikipedia/commons/2/2a/Bufo_bufo_-_Erdkr%C3%B6te.jpg" TargetMode="External"/><Relationship Id="rId7" Type="http://schemas.openxmlformats.org/officeDocument/2006/relationships/hyperlink" Target="http://novasolidarita.blogspot.com/" TargetMode="External"/><Relationship Id="rId12" Type="http://schemas.openxmlformats.org/officeDocument/2006/relationships/hyperlink" Target="http://images1.wikia.nocookie.net/__cb20070417134261/necyklopedie/images/3/3f/Robot.jpg" TargetMode="External"/><Relationship Id="rId2" Type="http://schemas.openxmlformats.org/officeDocument/2006/relationships/hyperlink" Target="http://cs.wikipedia.org/wiki/Soubor:Hyla_arborea_(Marek_Szczepanek)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ife-is-a-coincidence.blog.cz/1111/rakosnicek-a-krtecek-vzdycky-nejvic" TargetMode="External"/><Relationship Id="rId11" Type="http://schemas.openxmlformats.org/officeDocument/2006/relationships/hyperlink" Target="http://www.aldebaran.cz/studium/fyzika/termodynamika_p.html" TargetMode="External"/><Relationship Id="rId5" Type="http://schemas.openxmlformats.org/officeDocument/2006/relationships/hyperlink" Target="http://cs.wikipedia.org/wiki/Soubor:Stationary_bicycle.jpg" TargetMode="External"/><Relationship Id="rId10" Type="http://schemas.openxmlformats.org/officeDocument/2006/relationships/hyperlink" Target="http://snaturou2000.sk/zivocichy/rak-riecny" TargetMode="External"/><Relationship Id="rId4" Type="http://schemas.openxmlformats.org/officeDocument/2006/relationships/hyperlink" Target="http://upload.wikimedia.org/wikipedia/commons/1/15/Black-headed_Gull_-_Larus_ridibundus_-_Hettum%C3%A1fur.jpg" TargetMode="External"/><Relationship Id="rId9" Type="http://schemas.openxmlformats.org/officeDocument/2006/relationships/hyperlink" Target="http://www.kouzloaromaterapie.cz/?ukaz=85_ruze&amp;IdMenu=85&amp;Obj=" TargetMode="External"/><Relationship Id="rId14" Type="http://schemas.openxmlformats.org/officeDocument/2006/relationships/hyperlink" Target="http://www.google.cz/imgres?q=s%C3%BDr&amp;hl=cs&amp;gbv=2&amp;biw=1366&amp;bih=587&amp;tbm=isch&amp;tbnid=btcKrgAcb3MKFM:&amp;imgrefurl=http://obrazky.superia.cz/jidlo/syr.php&amp;docid=EfSagJRT0t_M-M&amp;imgurl=http://obrazky.superia.cz/nahled-velky/syr.png&amp;w=500&amp;h=375&amp;ei=vGspT4PEDen44QT8na3VAw&amp;zoom=1&amp;iact=hc&amp;vpx=572&amp;vpy=169&amp;dur=296&amp;hovh=194&amp;hovw=259&amp;tx=140&amp;ty=99&amp;sig=108654200230013472504&amp;page=1&amp;tbnh=105&amp;tbnw=140&amp;start=0&amp;ndsp=24&amp;ved=1t:429,r:3,s: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VY_32_INOVACE_10_ 32 _ Český jazyk _ vyvození hlásky R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pro 1. ročník k vyvození hlásky R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 zveřejněn na 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dumy.cz/materialy/prehled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05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6314" y="3075057"/>
            <a:ext cx="571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VYVOZENÍ HLÁSKY R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951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56165" y="1074510"/>
            <a:ext cx="5631670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0" b="1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cs-CZ" sz="30000" b="1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30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841858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637" y="1629000"/>
            <a:ext cx="5584726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596336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8600152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572" y="1629000"/>
            <a:ext cx="5142857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308304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7575442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298" y="1629000"/>
            <a:ext cx="5405405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452320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5281799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96" y="729000"/>
            <a:ext cx="3245409" cy="54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587727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6064620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000" y="1101676"/>
            <a:ext cx="3672000" cy="46546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588224" y="544522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099125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87" y="1524000"/>
            <a:ext cx="3933825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588224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8089199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889000"/>
            <a:ext cx="5461000" cy="50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452320" y="580526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61042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000" y="1629000"/>
            <a:ext cx="3600000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516216" y="494116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0321116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1747837"/>
            <a:ext cx="4762500" cy="3362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164288" y="486916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5268746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1947862"/>
            <a:ext cx="4762500" cy="2962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164288" y="486916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2543814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000" y="729000"/>
            <a:ext cx="3240000" cy="54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566124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766923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137" y="1262062"/>
            <a:ext cx="4657725" cy="4333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020272" y="515719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2784835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18627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0036" y="3075057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PIŠ ZAČÁTEČNÍ SLABIKU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7252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1296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60648"/>
            <a:ext cx="2160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429000"/>
            <a:ext cx="3243243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429000"/>
            <a:ext cx="17040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60648"/>
            <a:ext cx="3085714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429000"/>
            <a:ext cx="2230200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ovéPole 7"/>
          <p:cNvSpPr txBox="1"/>
          <p:nvPr/>
        </p:nvSpPr>
        <p:spPr>
          <a:xfrm>
            <a:off x="971600" y="263691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19872" y="2564904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RŮ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564904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79712" y="5877272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5805264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RÁ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64288" y="5805264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3900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9824" y="2564904"/>
            <a:ext cx="77043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VYBER SPRÁVNOU MOŽNOST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   ZAPIŠ ČÍSLO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9020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4762500" cy="33623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16216" y="1412776"/>
            <a:ext cx="14577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rok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44208" y="2636912"/>
            <a:ext cx="1467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rak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16216" y="3861048"/>
            <a:ext cx="1428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rek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939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762500" cy="2962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827584" y="4869160"/>
            <a:ext cx="20088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ruleta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75856" y="4869160"/>
            <a:ext cx="23791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ramena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56176" y="4869160"/>
            <a:ext cx="21226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raketa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670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4800000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444208" y="1844824"/>
            <a:ext cx="1439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syn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44208" y="3068960"/>
            <a:ext cx="13821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rys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16216" y="4365104"/>
            <a:ext cx="13821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sýr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479715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39094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94014" y="2767281"/>
            <a:ext cx="355597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ČTI OTÁZKY 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PIŠ ANO - 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2526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268760"/>
            <a:ext cx="3717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Je tráva zelená?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988840"/>
            <a:ext cx="4374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Dává prase mléko?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2708920"/>
            <a:ext cx="37244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Kropíme trávu?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3429000"/>
            <a:ext cx="3594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Má orel drápy?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4149080"/>
            <a:ext cx="42790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Má kráva parohy?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4869160"/>
            <a:ext cx="32768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Kráká vrána?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75856" y="332656"/>
            <a:ext cx="2464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 - 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12160" y="126876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198884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270892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12160" y="342900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12160" y="414908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4869160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52320" y="126876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52320" y="198884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52320" y="270892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452320" y="342900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52320" y="414908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452320" y="486916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6234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"/>
                            </p:stCondLst>
                            <p:childTnLst>
                              <p:par>
                                <p:cTn id="1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000"/>
                            </p:stCondLst>
                            <p:childTnLst>
                              <p:par>
                                <p:cTn id="2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2000"/>
                            </p:stCondLst>
                            <p:childTnLst>
                              <p:par>
                                <p:cTn id="25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2000"/>
                            </p:stCondLst>
                            <p:childTnLst>
                              <p:par>
                                <p:cTn id="27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3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4000"/>
                            </p:stCondLst>
                            <p:childTnLst>
                              <p:par>
                                <p:cTn id="27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6000"/>
                            </p:stCondLst>
                            <p:childTnLst>
                              <p:par>
                                <p:cTn id="27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8000"/>
                            </p:stCondLst>
                            <p:childTnLst>
                              <p:par>
                                <p:cTn id="28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2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4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0" grpId="1"/>
      <p:bldP spid="11" grpId="0"/>
      <p:bldP spid="12" grpId="0"/>
      <p:bldP spid="12" grpId="1"/>
      <p:bldP spid="13" grpId="0"/>
      <p:bldP spid="13" grpId="1"/>
      <p:bldP spid="14" grpId="0"/>
      <p:bldP spid="15" grpId="0"/>
      <p:bldP spid="15" grpId="1"/>
      <p:bldP spid="16" grpId="0"/>
      <p:bldP spid="17" grpId="0"/>
      <p:bldP spid="17" grpId="1"/>
      <p:bldP spid="18" grpId="0"/>
      <p:bldP spid="19" grpId="0"/>
      <p:bldP spid="20" grpId="0"/>
      <p:bldP spid="20" grpId="1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49225" y="3075057"/>
            <a:ext cx="36455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ČTI SLOUPCE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04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1124744"/>
            <a:ext cx="140936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VOR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JAR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RAK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SÝR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VÝR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RÁM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RÁJ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1124744"/>
            <a:ext cx="169469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PÁRA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RÁDA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RÍŠA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RUDA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PERO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KÁRA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1052736"/>
            <a:ext cx="206498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OREL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KAREL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ÚNOR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DARUJ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PÁREK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DÁREK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NOREK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8886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83568" y="620688"/>
            <a:ext cx="7704856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hlinkClick r:id="rId2"/>
              </a:rPr>
              <a:t>Vytvořeno 1. 2. 2012 odkazy:</a:t>
            </a:r>
          </a:p>
          <a:p>
            <a:endParaRPr lang="cs-CZ" sz="1100" dirty="0">
              <a:hlinkClick r:id="rId2"/>
            </a:endParaRPr>
          </a:p>
          <a:p>
            <a:r>
              <a:rPr lang="cs-CZ" sz="1100" dirty="0" smtClean="0">
                <a:hlinkClick r:id="rId2"/>
              </a:rPr>
              <a:t>1) //http://cs.wikipedia.org/wiki/Soubor:Hyla_arborea_(Marek_Szczepanek).jpg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2) http://upload.wikimedia.org/wikipedia/commons/2/2a/Bufo_bufo_-_Erdkr%C3%B6te.jpg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3) http://upload.wikimedia.org/wikipedia/commons/1/15/Black-headed_Gull_-_Larus_ridibundus_-_Hettum%C3%A1fur.jpg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4) http://cs.wikipedia.org/wiki/Soubor:Stationary_bicycle.jpg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5) http://life-is-a-coincidence.blog.cz/1111/rakosnicek-a-krtecek-vzdycky-nejvic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7"/>
              </a:rPr>
              <a:t>6) http://novasolidarita.blogspot.com/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8"/>
              </a:rPr>
              <a:t>7) http://www.maxikovy-hracky.cz/katalog/figurky-a-hrdinove/rytir-na-koni-schleich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9"/>
              </a:rPr>
              <a:t>8) http://www.kouzloaromaterapie.cz/?ukaz=85_ruze&amp;IdMenu=85&amp;Obj=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10"/>
              </a:rPr>
              <a:t>9) http://snaturou2000.sk/zivocichy/rak-riecny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11"/>
              </a:rPr>
              <a:t>10) http://www.aldebaran.cz/studium/fyzika/termodynamika_p.htm</a:t>
            </a:r>
          </a:p>
          <a:p>
            <a:r>
              <a:rPr lang="cs-CZ" sz="1100" dirty="0" smtClean="0">
                <a:hlinkClick r:id="rId11"/>
              </a:rPr>
              <a:t>l</a:t>
            </a:r>
            <a:endParaRPr lang="cs-CZ" sz="1100" dirty="0" smtClean="0"/>
          </a:p>
          <a:p>
            <a:r>
              <a:rPr lang="cs-CZ" sz="1100" dirty="0" smtClean="0">
                <a:hlinkClick r:id="rId12"/>
              </a:rPr>
              <a:t>11) http://images1.wikia.nocookie.net/__cb20070417134261/necyklopedie/images/3/3f/Robot.jpg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13"/>
              </a:rPr>
              <a:t>12) http://cs.wikipedia.org/wiki/Soubor:Fruit3.JPG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14"/>
              </a:rPr>
              <a:t>13) http://www.google.cz/imgres?q=s%C3%BDr&amp;hl=cs&amp;gbv=2&amp;biw=1366&amp;bih=587&amp;tbm=isch&amp;tbnid=btcKrgAcb3MKFM:&amp;imgrefurl=http://obrazky.superia.cz/jidlo/syr.php&amp;docid=EfSagJRT0t_M-M&amp;imgurl=http://obrazky.superia.cz/nahled-velky/syr.png&amp;w=500&amp;h=375&amp;ei=vGspT4PEDen44QT8na3VAw&amp;zoom=1&amp;iact=hc&amp;vpx=572&amp;vpy=169&amp;dur=296&amp;hovh=194&amp;hovw=259&amp;tx=140&amp;ty=99&amp;sig=108654200230013472504&amp;page=1&amp;tbnh=105&amp;tbnw=140&amp;start=0&amp;ndsp=24&amp;ved=1t:429,r:3,s:0</a:t>
            </a:r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23335900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267</Words>
  <Application>Microsoft Office PowerPoint</Application>
  <PresentationFormat>Předvádění na obrazovce (4:3)</PresentationFormat>
  <Paragraphs>107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Motiv systému Office</vt:lpstr>
      <vt:lpstr>Motiv sady Office</vt:lpstr>
      <vt:lpstr>Název školy: ZŠ Klášterec nad Ohří, Krátká 676 Autor: Mgr. Zuzana Rulcová Název materiálu: VY_32_INOVACE_10_ 32 _ Český jazyk _ vyvození hlásky R  Číslo projektu: CZ.1.07/1.4.00/21.1115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23</cp:revision>
  <dcterms:created xsi:type="dcterms:W3CDTF">2012-02-01T15:17:47Z</dcterms:created>
  <dcterms:modified xsi:type="dcterms:W3CDTF">2012-06-02T08:30:40Z</dcterms:modified>
</cp:coreProperties>
</file>