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81" r:id="rId3"/>
    <p:sldId id="280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9" r:id="rId18"/>
    <p:sldId id="272" r:id="rId19"/>
    <p:sldId id="278" r:id="rId20"/>
    <p:sldId id="274" r:id="rId21"/>
    <p:sldId id="275" r:id="rId22"/>
    <p:sldId id="276" r:id="rId23"/>
    <p:sldId id="277" r:id="rId24"/>
    <p:sldId id="273" r:id="rId25"/>
    <p:sldId id="256" r:id="rId26"/>
    <p:sldId id="257" r:id="rId27"/>
    <p:sldId id="258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09" autoAdjust="0"/>
    <p:restoredTop sz="94671" autoAdjust="0"/>
  </p:normalViewPr>
  <p:slideViewPr>
    <p:cSldViewPr>
      <p:cViewPr varScale="1">
        <p:scale>
          <a:sx n="103" d="100"/>
          <a:sy n="103" d="100"/>
        </p:scale>
        <p:origin x="-16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6FC8E6-9154-44FE-BB67-4174918120C2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A55DB4-89ED-477B-8A1B-F134AFB72B9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2898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1AF3A-E1E5-4838-8466-D615707B2E06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55DB4-89ED-477B-8A1B-F134AFB72B99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1450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AAB6-C067-4221-983D-CAFAA258593E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4897-2902-4F92-9FEE-08DFA7E81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8018814"/>
      </p:ext>
    </p:extLst>
  </p:cSld>
  <p:clrMapOvr>
    <a:masterClrMapping/>
  </p:clrMapOvr>
  <p:transition spd="slow" advClick="0" advTm="2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AAB6-C067-4221-983D-CAFAA258593E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4897-2902-4F92-9FEE-08DFA7E81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4657853"/>
      </p:ext>
    </p:extLst>
  </p:cSld>
  <p:clrMapOvr>
    <a:masterClrMapping/>
  </p:clrMapOvr>
  <p:transition spd="slow" advClick="0" advTm="2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AAB6-C067-4221-983D-CAFAA258593E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4897-2902-4F92-9FEE-08DFA7E81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0920731"/>
      </p:ext>
    </p:extLst>
  </p:cSld>
  <p:clrMapOvr>
    <a:masterClrMapping/>
  </p:clrMapOvr>
  <p:transition spd="slow" advClick="0" advTm="2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AAB6-C067-4221-983D-CAFAA258593E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4897-2902-4F92-9FEE-08DFA7E81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0161987"/>
      </p:ext>
    </p:extLst>
  </p:cSld>
  <p:clrMapOvr>
    <a:masterClrMapping/>
  </p:clrMapOvr>
  <p:transition spd="slow" advClick="0" advTm="2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AAB6-C067-4221-983D-CAFAA258593E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4897-2902-4F92-9FEE-08DFA7E81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8644978"/>
      </p:ext>
    </p:extLst>
  </p:cSld>
  <p:clrMapOvr>
    <a:masterClrMapping/>
  </p:clrMapOvr>
  <p:transition spd="slow" advClick="0" advTm="2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AAB6-C067-4221-983D-CAFAA258593E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4897-2902-4F92-9FEE-08DFA7E81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5055856"/>
      </p:ext>
    </p:extLst>
  </p:cSld>
  <p:clrMapOvr>
    <a:masterClrMapping/>
  </p:clrMapOvr>
  <p:transition spd="slow" advClick="0" advTm="2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AAB6-C067-4221-983D-CAFAA258593E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4897-2902-4F92-9FEE-08DFA7E81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71681172"/>
      </p:ext>
    </p:extLst>
  </p:cSld>
  <p:clrMapOvr>
    <a:masterClrMapping/>
  </p:clrMapOvr>
  <p:transition spd="slow" advClick="0" advTm="2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AAB6-C067-4221-983D-CAFAA258593E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4897-2902-4F92-9FEE-08DFA7E81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55288942"/>
      </p:ext>
    </p:extLst>
  </p:cSld>
  <p:clrMapOvr>
    <a:masterClrMapping/>
  </p:clrMapOvr>
  <p:transition spd="slow" advClick="0" advTm="2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AAB6-C067-4221-983D-CAFAA258593E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4897-2902-4F92-9FEE-08DFA7E81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5962028"/>
      </p:ext>
    </p:extLst>
  </p:cSld>
  <p:clrMapOvr>
    <a:masterClrMapping/>
  </p:clrMapOvr>
  <p:transition spd="slow" advClick="0" advTm="2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AAB6-C067-4221-983D-CAFAA258593E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4897-2902-4F92-9FEE-08DFA7E81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154217"/>
      </p:ext>
    </p:extLst>
  </p:cSld>
  <p:clrMapOvr>
    <a:masterClrMapping/>
  </p:clrMapOvr>
  <p:transition spd="slow" advClick="0" advTm="2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DAAB6-C067-4221-983D-CAFAA258593E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4897-2902-4F92-9FEE-08DFA7E81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9334859"/>
      </p:ext>
    </p:extLst>
  </p:cSld>
  <p:clrMapOvr>
    <a:masterClrMapping/>
  </p:clrMapOvr>
  <p:transition spd="slow" advClick="0" advTm="2000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749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68861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0564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03407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3031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50472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45331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58607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05473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293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6234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DAAB6-C067-4221-983D-CAFAA258593E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A4897-2902-4F92-9FEE-08DFA7E81B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1018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2000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946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gif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had&amp;hl=cs&amp;gbv=2&amp;biw=1366&amp;bih=587&amp;tbm=isch&amp;tbnid=GnWeg3nIWCCkHM:&amp;imgrefurl=http://www.modadeti.cz/40a/2514-had-kim-3m-modro-luty-8590121400183.html&amp;docid=BzE_k7x9-w5-0M&amp;imgurl=http://www.modadeti.cz/3017-thickbox/had-kim-3m-modro-luty.jpg&amp;w=600&amp;h=600&amp;ei=GKg2T5ShJcvV4QTs8YWbDA&amp;zoom=1&amp;iact=hc&amp;vpx=1094&amp;vpy=260&amp;dur=343&amp;hovh=225&amp;hovw=225&amp;tx=195&amp;ty=233&amp;sig=108654200230013472504&amp;page=3&amp;tbnh=130&amp;tbnw=130&amp;start=52&amp;ndsp=28&amp;ved=1t:429,r:13,s:52" TargetMode="External"/><Relationship Id="rId7" Type="http://schemas.openxmlformats.org/officeDocument/2006/relationships/hyperlink" Target="http://www.google.cz/imgres?q=holub&amp;hl=cs&amp;gbv=2&amp;biw=1366&amp;bih=587&amp;tbm=isch&amp;tbnid=gunmKzKi8EinKM:&amp;imgrefurl=http://zvierattka.blog.cz/1003/holub-skalny-columba-livia&amp;docid=z0g-Lkb3izY9pM&amp;imgurl=http://nd03.jxs.cz/819/395/78feba08af_63177229_o2.jpg&amp;w=300&amp;h=258&amp;ei=bqo2T-f8L_H24QThteWaDA&amp;zoom=1&amp;iact=hc&amp;vpx=479&amp;vpy=263&amp;dur=1841&amp;hovh=206&amp;hovw=240&amp;tx=131&amp;ty=166&amp;sig=108654200230013472504&amp;page=2&amp;tbnh=128&amp;tbnw=158&amp;start=24&amp;ndsp=28&amp;ved=1t:429,r:9,s:24" TargetMode="External"/><Relationship Id="rId2" Type="http://schemas.openxmlformats.org/officeDocument/2006/relationships/hyperlink" Target="http://www.google.cz/imgres?q=houba&amp;hl=cs&amp;biw=1366&amp;bih=587&amp;gbv=2&amp;tbm=isch&amp;tbnid=6H5W9wK5Ad-87M:&amp;imgrefurl=http://www.pozitivni-noviny.cz/706.html&amp;docid=6e7xQmRoDIFxRM&amp;imgurl=http://www.pozitivni-noviny.cz/IMAGES-1/houba.jpg&amp;w=300&amp;h=330&amp;ei=Vac2T9u7GMOK4gTN5OSaDA&amp;zoom=1&amp;iact=rc&amp;dur=109&amp;sig=108654200230013472504&amp;page=1&amp;tbnh=112&amp;tbnw=105&amp;start=0&amp;ndsp=27&amp;ved=1t:429,r:1,s:0&amp;tx=66&amp;ty=5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houska&amp;hl=cs&amp;gbv=2&amp;biw=1366&amp;bih=587&amp;tbm=isch&amp;tbnid=EZ-bUferhgz6aM:&amp;imgrefurl=http://www.grunt.cz/pekarstvi/html/pecivo.htm&amp;docid=Si7tRcqM5umKDM&amp;imgurl=http://www.grunt.cz/pekarstvi/images/pecivo/houska_makova.jpg&amp;w=400&amp;h=267&amp;ei=_Kk2T6eDCcH34QSsneiaDA&amp;zoom=1&amp;iact=hc&amp;vpx=996&amp;vpy=302&amp;dur=203&amp;hovh=183&amp;hovw=275&amp;tx=130&amp;ty=99&amp;sig=108654200230013472504&amp;page=1&amp;tbnh=109&amp;tbnw=172&amp;start=0&amp;ndsp=21&amp;ved=1t:429,r:19,s:0" TargetMode="External"/><Relationship Id="rId5" Type="http://schemas.openxmlformats.org/officeDocument/2006/relationships/hyperlink" Target="http://zdarmaprodeti.topstranky.cz/stranka-omalovnky-a-vystihovnky-zdarma-pro-dti-4" TargetMode="External"/><Relationship Id="rId4" Type="http://schemas.openxmlformats.org/officeDocument/2006/relationships/hyperlink" Target="http://www.google.cz/imgres?q=hr%C3%A1b%C4%9B&amp;hl=cs&amp;gbv=2&amp;biw=1366&amp;bih=587&amp;tbm=isch&amp;tbnid=3l-zMLu5q5B8RM:&amp;imgrefurl=http://www.macickovy-hracky.cz/index.php?main_page=product_info&amp;products_id=959&amp;docid=sePgPGyiS8B3vM&amp;imgurl=http://www.macickovy-hracky.cz/images/1091091099109.jpg&amp;w=600&amp;h=390&amp;ei=76g2T4uTF-uO4gT1peyaDA&amp;zoom=1&amp;iact=hc&amp;vpx=761&amp;vpy=237&amp;dur=312&amp;hovh=181&amp;hovw=279&amp;tx=166&amp;ty=87&amp;sig=108654200230013472504&amp;page=3&amp;tbnh=116&amp;tbnw=178&amp;start=50&amp;ndsp=28&amp;ved=1t:429,r:18,s:50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imgres?q=hn%C3%ADzdo&amp;hl=cs&amp;gbv=2&amp;biw=1366&amp;bih=587&amp;tbm=isch&amp;tbnid=RfEjd-ywm1gQbM:&amp;imgrefurl=http://www.animalvet.cz/klinika/fotogalerie/Fotogalerie.htm&amp;docid=vEg44_Y-IwpQnM&amp;imgurl=http://www.animalvet.cz/klinika/fotogalerie/pevuska%20modra%20-%20hnizdo.JPG&amp;w=574&amp;h=431&amp;ei=5q02T67tOZPN4QSUuYibDA&amp;zoom=1&amp;iact=hc&amp;vpx=750&amp;vpy=171&amp;dur=125&amp;hovh=194&amp;hovw=259&amp;tx=146&amp;ty=120&amp;sig=108654200230013472504&amp;page=1&amp;tbnh=109&amp;tbnw=140&amp;start=0&amp;ndsp=23&amp;ved=1t:429,r:4,s:0" TargetMode="External"/><Relationship Id="rId3" Type="http://schemas.openxmlformats.org/officeDocument/2006/relationships/hyperlink" Target="http://www.google.cz/imgres?q=hroch&amp;hl=cs&amp;gbv=2&amp;biw=1366&amp;bih=587&amp;tbm=isch&amp;tbnid=zsgEP8_cAYUFrM:&amp;imgrefurl=http://lide.uhk.cz/fim/student/bajerto1/zivot.html&amp;docid=pFboWZNSCbPX7M&amp;imgurl=http://lide.uhk.cz/fim/student/bajerto1/picture/par.jpg&amp;w=400&amp;h=300&amp;ei=I6s2T8PuOuHP4QTd15CbDA&amp;zoom=1&amp;iact=hc&amp;vpx=1060&amp;vpy=275&amp;dur=265&amp;hovh=194&amp;hovw=259&amp;tx=173&amp;ty=95&amp;sig=108654200230013472504&amp;page=1&amp;tbnh=109&amp;tbnw=149&amp;start=0&amp;ndsp=24&amp;ved=1t:429,r:23,s:0" TargetMode="External"/><Relationship Id="rId7" Type="http://schemas.openxmlformats.org/officeDocument/2006/relationships/hyperlink" Target="http://www.google.cz/imgres?q=hv%C4%9Bzda&amp;hl=cs&amp;gbv=2&amp;biw=1366&amp;bih=587&amp;tbm=isch&amp;tbnid=TBVVOo2M98RiZM:&amp;imgrefurl=http://astropatrola.cz/z-nasi-cinnosti.htm&amp;docid=SKIYtqcW7wQZBM&amp;imgurl=http://astropatrola.cz/img/aktuality/vanocni-hvezdy-2011/hvezda.gif&amp;w=490&amp;h=502&amp;ei=cq02T66YKcf34QT9-OGaDA&amp;zoom=1&amp;iact=hc&amp;vpx=1097&amp;vpy=155&amp;dur=172&amp;hovh=227&amp;hovw=222&amp;tx=210&amp;ty=132&amp;sig=108654200230013472504&amp;page=1&amp;tbnh=110&amp;tbnw=108&amp;start=0&amp;ndsp=24&amp;ved=1t:429,r:7,s:0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hru%C5%A1ka&amp;hl=cs&amp;gbv=2&amp;biw=1366&amp;bih=587&amp;tbm=isch&amp;tbnid=SF_VDixCj0E_UM:&amp;imgrefurl=http://www.zenam.sk/post/ovocna-lekarnicka-57/&amp;docid=EMudbhGwCbmUrM&amp;imgurl=http://www.zenam.sk/domain/zenamsk/files/ovocie/hruska.jpg&amp;w=571&amp;h=800&amp;ei=Bq02T4OfBKaD4gSz_I2bDA&amp;zoom=1&amp;iact=hc&amp;vpx=677&amp;vpy=135&amp;dur=1482&amp;hovh=266&amp;hovw=190&amp;tx=119&amp;ty=157&amp;sig=108654200230013472504&amp;page=1&amp;tbnh=110&amp;tbnw=74&amp;start=0&amp;ndsp=28&amp;ved=1t:429,r:5,s:0" TargetMode="External"/><Relationship Id="rId5" Type="http://schemas.openxmlformats.org/officeDocument/2006/relationships/hyperlink" Target="http://www.google.cz/imgres?q=hastrman&amp;hl=cs&amp;gbv=2&amp;biw=1366&amp;bih=587&amp;tbm=isch&amp;tbnid=tez4opB1hGhYUM:&amp;imgrefurl=http://privat-hastrman.cz/&amp;docid=COICJ_IVur9DbM&amp;imgurl=http://privat-hastrman.cz/photos/hastrman.jpg&amp;w=200&amp;h=196&amp;ei=Lqw2T5GIJsPc4QTj8YibDA&amp;zoom=1&amp;iact=hc&amp;vpx=571&amp;vpy=2&amp;dur=203&amp;hovh=156&amp;hovw=160&amp;tx=88&amp;ty=36&amp;sig=108654200230013472504&amp;page=1&amp;tbnh=108&amp;tbnw=98&amp;start=0&amp;ndsp=28&amp;ved=1t:429,r:3,s:0" TargetMode="External"/><Relationship Id="rId4" Type="http://schemas.openxmlformats.org/officeDocument/2006/relationships/hyperlink" Target="http://www.google.cz/imgres?q=hr%C3%A1%C5%A1ek&amp;hl=cs&amp;gbv=2&amp;biw=1366&amp;bih=587&amp;tbm=isch&amp;tbnid=7QIlbRLeMUXq9M:&amp;imgrefurl=http://www.femina.cz/magazin/wellness/hrach-hrasek.html&amp;docid=Amzcllu03bxZ8M&amp;imgurl=http://www.femina.cz/uploads/482x301/files/jidlo_/hrasek1.jpg&amp;w=482&amp;h=301&amp;ei=v6s2T6W6JbTa4QSk5KybDA&amp;zoom=1&amp;iact=hc&amp;vpx=322&amp;vpy=147&amp;dur=265&amp;hovh=177&amp;hovw=284&amp;tx=143&amp;ty=94&amp;sig=108654200230013472504&amp;page=1&amp;tbnh=97&amp;tbnw=156&amp;start=0&amp;ndsp=21&amp;ved=1t:429,r:1,s:0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husa&amp;hl=cs&amp;gbv=2&amp;biw=1366&amp;bih=587&amp;tbm=isch&amp;tbnid=UrDlkK4eClISbM:&amp;imgrefurl=http://cdadafoto.webzdarma.cz/zver_husy_kachny_domaci.htm&amp;docid=7F4Sos26QJty3M&amp;imgurl=http://cdadafoto.webzdarma.cz/zver/2000_11_005_Kb_husa.jpg&amp;w=850&amp;h=600&amp;ei=Na82T7CaO6fa4QTp25CbDA&amp;zoom=1&amp;iact=hc&amp;vpx=529&amp;vpy=172&amp;dur=203&amp;hovh=189&amp;hovw=267&amp;tx=132&amp;ty=113&amp;sig=108654200230013472504&amp;page=1&amp;tbnh=107&amp;tbnw=135&amp;start=0&amp;ndsp=24&amp;ved=1t:429,r:3,s:0" TargetMode="External"/><Relationship Id="rId2" Type="http://schemas.openxmlformats.org/officeDocument/2006/relationships/hyperlink" Target="http://www.google.cz/imgres?q=hurv%C3%ADnek&amp;hl=cs&amp;gbv=2&amp;biw=1366&amp;bih=587&amp;tbm=isch&amp;tbnid=ECI4xfnjC2rbbM:&amp;imgrefurl=http://www.spejbl-hurvinek.cz/cz/loutky.html&amp;docid=XTWX73reWivrLM&amp;imgurl=http://www.spejbl-hurvinek.cz/obr/h.jpg&amp;w=140&amp;h=200&amp;ei=Wa42T4WTCufV4QT26OyaDA&amp;zoom=1&amp;iact=hc&amp;vpx=629&amp;vpy=225&amp;dur=202&amp;hovh=160&amp;hovw=112&amp;tx=91&amp;ty=74&amp;sig=108654200230013472504&amp;page=1&amp;tbnh=109&amp;tbnw=76&amp;start=0&amp;ndsp=30&amp;ved=1t:429,r:24,s: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hodiny&amp;hl=cs&amp;gbv=2&amp;biw=1366&amp;bih=587&amp;tbm=isch&amp;tbnid=d6k1RPpCBTG8nM:&amp;imgrefurl=http://www.veselyobchudek.cz/veselyobchudek/eshop/74-1-DREVENE-HODINY-RUCNE-MALOVANE/0/5/904-Hodiny-slune&amp;docid=wyvyuhNn4LvDTM&amp;imgurl=http://www.veselyobchudek.cz/fotky1666/fotos/_vyr_904Hodiny-slune.jpg&amp;w=478&amp;h=425&amp;ei=UrA2T7OjIZT04QTlh_SaDA&amp;zoom=1&amp;iact=hc&amp;vpx=340&amp;vpy=20&amp;dur=531&amp;hovh=212&amp;hovw=238&amp;tx=125&amp;ty=129&amp;sig=108654200230013472504&amp;page=3&amp;tbnh=121&amp;tbnw=136&amp;start=59&amp;ndsp=32&amp;ved=1t:429,r:17,s:59" TargetMode="External"/><Relationship Id="rId5" Type="http://schemas.openxmlformats.org/officeDocument/2006/relationships/hyperlink" Target="http://www.google.cz/imgres?q=hrad&amp;hl=cs&amp;gbv=2&amp;biw=1366&amp;bih=587&amp;tbm=isch&amp;tbnid=0FN972MV2FEX-M:&amp;imgrefurl=http://turistickyatlas.cz/vse/misto/6262_hrad-bezdez.html&amp;docid=k6PSn1LYQi1QyM&amp;imgurl=http://turistickyatlas.cz/galery/galerie/Hrad_Bezdez.jpg&amp;w=1024&amp;h=768&amp;ei=3682T_adI6PP4QTghY2bDA&amp;zoom=1&amp;iact=hc&amp;vpx=814&amp;vpy=169&amp;dur=125&amp;hovh=194&amp;hovw=259&amp;tx=128&amp;ty=92&amp;sig=108654200230013472504&amp;page=1&amp;tbnh=106&amp;tbnw=141&amp;start=0&amp;ndsp=24&amp;ved=1t:429,r:5,s:0" TargetMode="External"/><Relationship Id="rId4" Type="http://schemas.openxmlformats.org/officeDocument/2006/relationships/hyperlink" Target="http://www.google.cz/imgres?q=hous%C3%A1tko&amp;hl=cs&amp;gbv=2&amp;biw=1366&amp;bih=587&amp;tbm=isch&amp;tbnid=Wwmz9y6ax9oAvM:&amp;imgrefurl=http://www.os-obroda.cz/?c=o-housatkach&amp;docid=iaqn3zmDqSy_2M&amp;imgurl=http://www.os-obroda.cz/grafika/clanky/housatko.jpg&amp;w=93&amp;h=115&amp;ei=iK82T_H-N-7R4QSfuZCbDA&amp;zoom=1&amp;iact=hc&amp;vpx=1159&amp;vpy=191&amp;dur=2090&amp;hovh=92&amp;hovw=74&amp;tx=103&amp;ty=52&amp;sig=108654200230013472504&amp;page=1&amp;tbnh=92&amp;tbnw=74&amp;start=0&amp;ndsp=21&amp;ved=1t:429,r:6,s: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56969" y="1159578"/>
            <a:ext cx="7772400" cy="2115666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Mgr. Zuzana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Rulcová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materiálu: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VY_32_INOVACE_13_ 32 _ Český jazyk _ vyvození hlásky H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899592" y="3789040"/>
            <a:ext cx="7344816" cy="1872208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je určena pro 1. ročník 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k 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vyvození hlásky H.</a:t>
            </a:r>
          </a:p>
          <a:p>
            <a:pPr algn="l"/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DUM zveřejněn na http://dumy.cz/materialy/prehled</a:t>
            </a:r>
          </a:p>
          <a:p>
            <a:pPr algn="l"/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05264"/>
            <a:ext cx="4464496" cy="792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Obrázek 8" descr="logo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332656"/>
            <a:ext cx="792088" cy="8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65050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20963" y="3075057"/>
            <a:ext cx="57020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VYVOZENÍ HLÁSKY V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022955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8645" y="1074510"/>
            <a:ext cx="5546711" cy="470898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0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 </a:t>
            </a:r>
            <a:r>
              <a:rPr lang="cs-CZ" sz="30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</a:t>
            </a:r>
            <a:endParaRPr lang="cs-CZ" sz="30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0828276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08364" y="1269000"/>
            <a:ext cx="3927273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516216" y="501317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8497603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2000" y="1269000"/>
            <a:ext cx="4320000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804248" y="515719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80164141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8800" y="1645920"/>
            <a:ext cx="5486400" cy="3566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452320" y="501317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4002950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4106" y="1629000"/>
            <a:ext cx="6315789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668344" y="501317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35161011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6045" y="1269000"/>
            <a:ext cx="6471910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812360" y="544522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3780459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0372" y="1269000"/>
            <a:ext cx="5023256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236296" y="544522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35562259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2000" y="1524000"/>
            <a:ext cx="5080000" cy="381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452320" y="515719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88675005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89608" y="1629000"/>
            <a:ext cx="5764784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668344" y="522920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8101073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35266" y="1629000"/>
            <a:ext cx="3673469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660232" y="515719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60240164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0300" y="1269000"/>
            <a:ext cx="3083400" cy="43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156176" y="479715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22931540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38375" y="1038225"/>
            <a:ext cx="4667250" cy="4781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092280" y="54452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69126761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7100" y="692150"/>
            <a:ext cx="7289800" cy="5473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596336" y="5733256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9386039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60036" y="3075057"/>
            <a:ext cx="66239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PIŠ ZAČÁTEČNÍ SLABIKY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74733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476672"/>
            <a:ext cx="1512000" cy="21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1619672" y="234888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13)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476672"/>
            <a:ext cx="3060000" cy="21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ovéPole 4"/>
          <p:cNvSpPr txBox="1"/>
          <p:nvPr/>
        </p:nvSpPr>
        <p:spPr>
          <a:xfrm>
            <a:off x="5148064" y="227687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14)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2160" y="476672"/>
            <a:ext cx="2511628" cy="21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3717032"/>
            <a:ext cx="1746783" cy="21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ovéPole 7"/>
          <p:cNvSpPr txBox="1"/>
          <p:nvPr/>
        </p:nvSpPr>
        <p:spPr>
          <a:xfrm>
            <a:off x="1763688" y="52292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9792" y="3645024"/>
            <a:ext cx="2429365" cy="21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ovéPole 9"/>
          <p:cNvSpPr txBox="1"/>
          <p:nvPr/>
        </p:nvSpPr>
        <p:spPr>
          <a:xfrm>
            <a:off x="4860032" y="522920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17)</a:t>
            </a:r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3645024"/>
            <a:ext cx="3458870" cy="21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ovéPole 11"/>
          <p:cNvSpPr txBox="1"/>
          <p:nvPr/>
        </p:nvSpPr>
        <p:spPr>
          <a:xfrm>
            <a:off x="971600" y="2852936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HU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635896" y="2780928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HU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876256" y="2780928"/>
            <a:ext cx="982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HO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27584" y="6021288"/>
            <a:ext cx="13532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HOU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79912" y="5949280"/>
            <a:ext cx="982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HO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732240" y="5949280"/>
            <a:ext cx="1324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HRÁ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64936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10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988840"/>
            <a:ext cx="675056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          ZAPIŠ ČÍSLO 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U SPRÁVNÉHO OBRÁZKU </a:t>
            </a:r>
          </a:p>
          <a:p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55703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1700808"/>
            <a:ext cx="3840000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5652120" y="1556792"/>
            <a:ext cx="21788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HNED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24128" y="2852936"/>
            <a:ext cx="22076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HLUK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24128" y="4005064"/>
            <a:ext cx="22076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HRAD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67944" y="407707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530973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2000" y="571500"/>
            <a:ext cx="2880000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1403648" y="4365104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HOD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91880" y="4653136"/>
            <a:ext cx="18373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HAD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68144" y="4293096"/>
            <a:ext cx="17235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HÁJ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39887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692696"/>
            <a:ext cx="4080000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1187624" y="4293096"/>
            <a:ext cx="20361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PUSA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63888" y="4581128"/>
            <a:ext cx="21031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VOSA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84168" y="4869160"/>
            <a:ext cx="21226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HUSA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7620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04228" y="2767281"/>
            <a:ext cx="573554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KTERÁ VĚTA SE HODÍ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      K OBRÁZKU?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67821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5816" y="404664"/>
            <a:ext cx="3458870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1115616" y="2924944"/>
            <a:ext cx="67197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TETA HOUPÁ MIMINKO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3717032"/>
            <a:ext cx="74217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HELENA JÍ RÁDA HRÁŠEK.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4581128"/>
            <a:ext cx="73259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HANA HRAJE NA KYTARU.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0967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836712"/>
            <a:ext cx="8064896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dirty="0" smtClean="0">
                <a:hlinkClick r:id="rId2"/>
              </a:rPr>
              <a:t>ODKAZY K OBRÁZKŮM_/ 22.2.2012</a:t>
            </a:r>
          </a:p>
          <a:p>
            <a:pPr algn="dist"/>
            <a:endParaRPr lang="cs-CZ" sz="1100" dirty="0">
              <a:hlinkClick r:id="rId2"/>
            </a:endParaRPr>
          </a:p>
          <a:p>
            <a:pPr algn="dist"/>
            <a:r>
              <a:rPr lang="cs-CZ" sz="1100" dirty="0" smtClean="0">
                <a:hlinkClick r:id="rId2"/>
              </a:rPr>
              <a:t>1)http://www.google.cz/imgres?q=houba&amp;hl=cs&amp;biw=1366&amp;bih=587&amp;gbv=2&amp;tbm=isch&amp;tbnid=6H5W9wK5Ad-87M:&amp;imgrefurl=http://www.pozitivni-noviny.cz/706.html&amp;docid=6e7xQmRoDIFxRM&amp;imgurl=http://www.pozitivni-noviny.cz/IMAGES-1/houba.jpg&amp;w=300&amp;h=330&amp;ei=Vac2T9u7GMOK4gTN5OSaDA&amp;zoom=1&amp;iact=rc&amp;dur=109&amp;sig=108654200230013472504&amp;page=1&amp;tbnh=112&amp;tbnw=105&amp;start=0&amp;ndsp=27&amp;ved=1t:429,r:1,s:0&amp;tx=66&amp;ty=59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3"/>
              </a:rPr>
              <a:t>2)http://www.google.cz/imgres?q=had&amp;hl=cs&amp;gbv=2&amp;biw=1366&amp;bih=587&amp;tbm=isch&amp;tbnid=GnWeg3nIWCCkHM:&amp;imgrefurl=http://www.modadeti.cz/40a/2514-had-kim-3m-modro-luty-8590121400183.html&amp;docid=BzE_k7x9-w5-0M&amp;imgurl=http://www.modadeti.cz/3017-thickbox/had-kim-3m-modro-luty.jpg&amp;w=600&amp;h=600&amp;ei=GKg2T5ShJcvV4QTs8YWbDA&amp;zoom=1&amp;iact=hc&amp;vpx=1094&amp;vpy=260&amp;dur=343&amp;hovh=225&amp;hovw=225&amp;tx=195&amp;ty=233&amp;sig=108654200230013472504&amp;page=3&amp;tbnh=130&amp;tbnw=130&amp;start=52&amp;ndsp=28&amp;ved=1t:429,r:13,s:52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4"/>
              </a:rPr>
              <a:t>3)http://www.google.cz/imgres?q=hr%C3%A1b%C4%9B&amp;hl=cs&amp;gbv=2&amp;biw=1366&amp;bih=587&amp;tbm=isch&amp;tbnid=3l-zMLu5q5B8RM:&amp;imgrefurl=http://www.macickovy-hracky.cz/index.php%3Fmain_page%3Dproduct_info%26products_id%3D959&amp;docid=sePgPGyiS8B3vM&amp;imgurl=http://www.macickovy-hracky.cz/images/1091091099109.jpg&amp;w=600&amp;h=390&amp;ei=76g2T4uTF-uO4gT1peyaDA&amp;zoom=1&amp;iact=hc&amp;vpx=761&amp;vpy=237&amp;dur=312&amp;hovh=181&amp;hovw=279&amp;tx=166&amp;ty=87&amp;sig=108654200230013472504&amp;page=3&amp;tbnh=116&amp;tbnw=178&amp;start=50&amp;ndsp=28&amp;ved=1t:429,r:18,s:50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5"/>
              </a:rPr>
              <a:t>4)http://zdarmaprodeti.topstranky.cz/stranka-omalovnky-a-vystihovnky-zdarma-pro-dti-4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6"/>
              </a:rPr>
              <a:t>5)http://www.google.cz/imgres?q=houska&amp;hl=cs&amp;gbv=2&amp;biw=1366&amp;bih=587&amp;tbm=isch&amp;tbnid=EZ-bUferhgz6aM:&amp;imgrefurl=http://www.grunt.cz/pekarstvi/html/pecivo.htm&amp;docid=Si7tRcqM5umKDM&amp;imgurl=http://www.grunt.cz/pekarstvi/images/pecivo/houska_makova.jpg&amp;w=400&amp;h=267&amp;ei=_Kk2T6eDCcH34QSsneiaDA&amp;zoom=1&amp;iact=hc&amp;vpx=996&amp;vpy=302&amp;dur=203&amp;hovh=183&amp;hovw=275&amp;tx=130&amp;ty=99&amp;sig=108654200230013472504&amp;page=1&amp;tbnh=109&amp;tbnw=172&amp;start=0&amp;ndsp=21&amp;ved=1t:429,r:19,s:0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7"/>
              </a:rPr>
              <a:t>6)http://www.google.cz/imgres?q=holub&amp;hl=cs&amp;gbv=2&amp;biw=1366&amp;bih=587&amp;tbm=isch&amp;tbnid=gunmKzKi8EinKM:&amp;imgrefurl=http://zvierattka.blog.cz/1003/holub-skalny-columba-livia&amp;docid=z0g-Lkb3izY9pM&amp;imgurl=http://nd03.jxs.cz/819/395/78feba08af_63177229_o2.jpg&amp;w=300&amp;h=258&amp;ei=bqo2T-f8L_H24QThteWaDA&amp;zoom=1&amp;iact=hc&amp;vpx=479&amp;vpy=263&amp;dur=1841&amp;hovh=206&amp;hovw=240&amp;tx=131&amp;ty=166&amp;sig=108654200230013472504&amp;page=2&amp;tbnh=128&amp;tbnw=158&amp;start=24&amp;ndsp=28&amp;ved=1t:429,r:9,s:24</a:t>
            </a:r>
            <a:endParaRPr lang="cs-CZ" sz="1100" dirty="0" smtClean="0"/>
          </a:p>
          <a:p>
            <a:pPr algn="dist"/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xmlns="" val="24728990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8280920" cy="5678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cs-CZ" sz="1100" dirty="0" smtClean="0">
                <a:hlinkClick r:id="rId3"/>
              </a:rPr>
              <a:t>7)http://www.google.cz/imgres?q=hroch&amp;hl=cs&amp;gbv=2&amp;biw=1366&amp;bih=587&amp;tbm=isch&amp;tbnid=zsgEP8_cAYUFrM:&amp;imgrefurl=http://lide.uhk.cz/fim/student/bajerto1/zivot.html&amp;docid=pFboWZNSCbPX7M&amp;imgurl=http://lide.uhk.cz/fim/student/bajerto1/picture/par.jpg&amp;w=400&amp;h=300&amp;ei=I6s2T8PuOuHP4QTd15CbDA&amp;zoom=1&amp;iact=hc&amp;vpx=1060&amp;vpy=275&amp;dur=265&amp;hovh=194&amp;hovw=259&amp;tx=173&amp;ty=95&amp;sig=108654200230013472504&amp;page=1&amp;tbnh=109&amp;tbnw=149&amp;start=0&amp;ndsp=24&amp;ved=1t:429,r:23,s:0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4"/>
              </a:rPr>
              <a:t>8)http://www.google.cz/imgres?q=hr%C3%A1%C5%A1ek&amp;hl=cs&amp;gbv=2&amp;biw=1366&amp;bih=587&amp;tbm=isch&amp;tbnid=7QIlbRLeMUXq9M:&amp;imgrefurl=http://www.femina.cz/magazin/wellness/hrach-hrasek.html&amp;docid=Amzcllu03bxZ8M&amp;imgurl=http://www.femina.cz/uploads/482x301/files/jidlo_/hrasek1.jpg&amp;w=482&amp;h=301&amp;ei=v6s2T6W6JbTa4QSk5KybDA&amp;zoom=1&amp;iact=hc&amp;vpx=322&amp;vpy=147&amp;dur=265&amp;hovh=177&amp;hovw=284&amp;tx=143&amp;ty=94&amp;sig=108654200230013472504&amp;page=1&amp;tbnh=97&amp;tbnw=156&amp;start=0&amp;ndsp=21&amp;ved=1t:429,r:1,s:0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5"/>
              </a:rPr>
              <a:t>9)http://www.google.cz/imgres?q=hastrman&amp;hl=cs&amp;gbv=2&amp;biw=1366&amp;bih=587&amp;tbm=isch&amp;tbnid=tez4opB1hGhYUM:&amp;imgrefurl=http://privat-hastrman.cz/&amp;docid=COICJ_IVur9DbM&amp;imgurl=http://privat-hastrman.cz/photos/hastrman.jpg&amp;w=200&amp;h=196&amp;ei=Lqw2T5GIJsPc4QTj8YibDA&amp;zoom=1&amp;iact=hc&amp;vpx=571&amp;vpy=2&amp;dur=203&amp;hovh=156&amp;hovw=160&amp;tx=88&amp;ty=36&amp;sig=108654200230013472504&amp;page=1&amp;tbnh=108&amp;tbnw=98&amp;start=0&amp;ndsp=28&amp;ved=1t:429,r:3,s:0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6"/>
              </a:rPr>
              <a:t>10)http://www.google.cz/imgres?q=hru%C5%A1ka&amp;hl=cs&amp;gbv=2&amp;biw=1366&amp;bih=587&amp;tbm=isch&amp;tbnid=SF_VDixCj0E_UM:&amp;imgrefurl=http://www.zenam.sk/post/ovocna-lekarnicka-57/&amp;docid=EMudbhGwCbmUrM&amp;imgurl=http://www.zenam.sk/domain/zenamsk/files/ovocie/hruska.jpg&amp;w=571&amp;h=800&amp;ei=Bq02T4OfBKaD4gSz_I2bDA&amp;zoom=1&amp;iact=hc&amp;vpx=677&amp;vpy=135&amp;dur=1482&amp;hovh=266&amp;hovw=190&amp;tx=119&amp;ty=157&amp;sig=108654200230013472504&amp;page=1&amp;tbnh=110&amp;tbnw=74&amp;start=0&amp;ndsp=28&amp;ved=1t:429,r:5,s:0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7"/>
              </a:rPr>
              <a:t>11)http://www.google.cz/imgres?q=hv%C4%9Bzda&amp;hl=cs&amp;gbv=2&amp;biw=1366&amp;bih=587&amp;tbm=isch&amp;tbnid=TBVVOo2M98RiZM:&amp;imgrefurl=http://astropatrola.cz/z-nasi-cinnosti.htm&amp;docid=SKIYtqcW7wQZBM&amp;imgurl=http://astropatrola.cz/img/aktuality/vanocni-hvezdy-2011/hvezda.gif&amp;w=490&amp;h=502&amp;ei=cq02T66YKcf34QT9-OGaDA&amp;zoom=1&amp;iact=hc&amp;vpx=1097&amp;vpy=155&amp;dur=172&amp;hovh=227&amp;hovw=222&amp;tx=210&amp;ty=132&amp;sig=108654200230013472504&amp;page=1&amp;tbnh=110&amp;tbnw=108&amp;start=0&amp;ndsp=24&amp;ved=1t:429,r:7,s:0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8"/>
              </a:rPr>
              <a:t>12)http://www.google.cz/imgres?q=hn%C3%ADzdo&amp;hl=cs&amp;gbv=2&amp;biw=1366&amp;bih=587&amp;tbm=isch&amp;tbnid=RfEjd-ywm1gQbM:&amp;imgrefurl=http://www.animalvet.cz/klinika/fotogalerie/Fotogalerie.htm&amp;docid=vEg44_Y-IwpQnM&amp;imgurl=http://www.animalvet.cz/klinika/fotogalerie/pevuska%252520modra%252520-%252520hnizdo.JPG&amp;w=574&amp;h=431&amp;ei=5q02T67tOZPN4QSUuYibDA&amp;zoom=1&amp;iact=hc&amp;vpx=750&amp;vpy=171&amp;dur=125&amp;hovh=194&amp;hovw=259&amp;tx=146&amp;ty=120&amp;sig=108654200230013472504&amp;page=1&amp;tbnh=109&amp;tbnw=140&amp;start=0&amp;ndsp=23&amp;ved=1t:429,r:4,s:0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xmlns="" val="4160675292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8136904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cs-CZ" sz="1100" dirty="0" smtClean="0">
                <a:hlinkClick r:id="rId2"/>
              </a:rPr>
              <a:t>13)http://www.google.cz/imgres?q=hurv%C3%ADnek&amp;hl=cs&amp;gbv=2&amp;biw=1366&amp;bih=587&amp;tbm=isch&amp;tbnid=ECI4xfnjC2rbbM:&amp;imgrefurl=http://www.spejbl-hurvinek.cz/cz/loutky.html&amp;docid=XTWX73reWivrLM&amp;imgurl=http://www.spejbl-hurvinek.cz/obr/h.jpg&amp;w=140&amp;h=200&amp;ei=Wa42T4WTCufV4QT26OyaDA&amp;zoom=1&amp;iact=hc&amp;vpx=629&amp;vpy=225&amp;dur=202&amp;hovh=160&amp;hovw=112&amp;tx=91&amp;ty=74&amp;sig=108654200230013472504&amp;page=1&amp;tbnh=109&amp;tbnw=76&amp;start=0&amp;ndsp=30&amp;ved=1t:429,r:24,s:0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3"/>
              </a:rPr>
              <a:t>14)http://www.google.cz/imgres?q=husa&amp;hl=cs&amp;gbv=2&amp;biw=1366&amp;bih=587&amp;tbm=isch&amp;tbnid=UrDlkK4eClISbM:&amp;imgrefurl=http://cdadafoto.webzdarma.cz/zver_husy_kachny_domaci.htm&amp;docid=7F4Sos26QJty3M&amp;imgurl=http://cdadafoto.webzdarma.cz/zver/2000_11_005_Kb_husa.jpg&amp;w=850&amp;h=600&amp;ei=Na82T7CaO6fa4QTp25CbDA&amp;zoom=1&amp;iact=hc&amp;vpx=529&amp;vpy=172&amp;dur=203&amp;hovh=189&amp;hovw=267&amp;tx=132&amp;ty=113&amp;sig=108654200230013472504&amp;page=1&amp;tbnh=107&amp;tbnw=135&amp;start=0&amp;ndsp=24&amp;ved=1t:429,r:3,s:0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4"/>
              </a:rPr>
              <a:t>15)http://www.google.cz/imgres?q=hous%C3%A1tko&amp;hl=cs&amp;gbv=2&amp;biw=1366&amp;bih=587&amp;tbm=isch&amp;tbnid=Wwmz9y6ax9oAvM:&amp;imgrefurl=http://www.os-obroda.cz/%3Fc%3Do-housatkach&amp;docid=iaqn3zmDqSy_2M&amp;imgurl=http://www.os-obroda.cz/grafika/clanky/housatko.jpg&amp;w=93&amp;h=115&amp;ei=iK82T_H-N-7R4QSfuZCbDA&amp;zoom=1&amp;iact=hc&amp;vpx=1159&amp;vpy=191&amp;dur=2090&amp;hovh=92&amp;hovw=74&amp;tx=103&amp;ty=52&amp;sig=108654200230013472504&amp;page=1&amp;tbnh=92&amp;tbnw=74&amp;start=0&amp;ndsp=21&amp;ved=1t:429,r:6,s:0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5"/>
              </a:rPr>
              <a:t>16)http://www.google.cz/imgres?q=hrad&amp;hl=cs&amp;gbv=2&amp;biw=1366&amp;bih=587&amp;tbm=isch&amp;tbnid=0FN972MV2FEX-M:&amp;imgrefurl=http://turistickyatlas.cz/vse/misto/6262_hrad-bezdez.html&amp;docid=k6PSn1LYQi1QyM&amp;imgurl=http://turistickyatlas.cz/galery/galerie/Hrad_Bezdez.jpg&amp;w=1024&amp;h=768&amp;ei=3682T_adI6PP4QTghY2bDA&amp;zoom=1&amp;iact=hc&amp;vpx=814&amp;vpy=169&amp;dur=125&amp;hovh=194&amp;hovw=259&amp;tx=128&amp;ty=92&amp;sig=108654200230013472504&amp;page=1&amp;tbnh=106&amp;tbnw=141&amp;start=0&amp;ndsp=24&amp;ved=1t:429,r:5,s:0</a:t>
            </a:r>
            <a:endParaRPr lang="cs-CZ" sz="1100" dirty="0" smtClean="0"/>
          </a:p>
          <a:p>
            <a:pPr algn="dist"/>
            <a:endParaRPr lang="cs-CZ" sz="1100" dirty="0"/>
          </a:p>
          <a:p>
            <a:pPr algn="dist"/>
            <a:r>
              <a:rPr lang="cs-CZ" sz="1100" dirty="0" smtClean="0">
                <a:hlinkClick r:id="rId6"/>
              </a:rPr>
              <a:t>17)http://www.google.cz/imgres?q=hodiny&amp;hl=cs&amp;gbv=2&amp;biw=1366&amp;bih=587&amp;tbm=isch&amp;tbnid=d6k1RPpCBTG8nM:&amp;imgrefurl=http://www.veselyobchudek.cz/veselyobchudek/eshop/74-1-DREVENE-HODINY-RUCNE-MALOVANE/0/5/904-Hodiny-slune&amp;docid=wyvyuhNn4LvDTM&amp;imgurl=http://www.veselyobchudek.cz/fotky1666/fotos/_vyr_904Hodiny-slune.jpg&amp;w=478&amp;h=425&amp;ei=UrA2T7OjIZT04QTlh_SaDA&amp;zoom=1&amp;iact=hc&amp;vpx=340&amp;vpy=20&amp;dur=531&amp;hovh=212&amp;hovw=238&amp;tx=125&amp;ty=129&amp;sig=108654200230013472504&amp;page=3&amp;tbnh=121&amp;tbnw=136&amp;start=59&amp;ndsp=32&amp;ved=1t:429,r:17,s:59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xmlns="" val="4075506609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306</Words>
  <Application>Microsoft Office PowerPoint</Application>
  <PresentationFormat>Předvádění na obrazovce (4:3)</PresentationFormat>
  <Paragraphs>80</Paragraphs>
  <Slides>26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Motiv systému Office</vt:lpstr>
      <vt:lpstr>Motiv sady Office</vt:lpstr>
      <vt:lpstr>Název školy: ZŠ Klášterec nad Ohří, Krátká 676 Autor: Mgr. Zuzana Rulcová Název materiálu: VY_32_INOVACE_13_ 32 _ Český jazyk _ vyvození hlásky H  Číslo projektu: CZ.1.07/1.4.00/21.1115  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Dum</cp:lastModifiedBy>
  <cp:revision>21</cp:revision>
  <dcterms:created xsi:type="dcterms:W3CDTF">2012-02-11T17:39:06Z</dcterms:created>
  <dcterms:modified xsi:type="dcterms:W3CDTF">2012-06-04T05:56:34Z</dcterms:modified>
</cp:coreProperties>
</file>