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7"/>
  </p:notesMasterIdLst>
  <p:sldIdLst>
    <p:sldId id="279" r:id="rId3"/>
    <p:sldId id="278" r:id="rId4"/>
    <p:sldId id="269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67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6" r:id="rId23"/>
    <p:sldId id="256" r:id="rId24"/>
    <p:sldId id="257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6EE83-D199-4948-BCA9-EADC188C2B72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B83A5-3DBF-4386-A6C9-842918FB8D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323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998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02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55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016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424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88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911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369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33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957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858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gConfetti">
          <a:fgClr>
            <a:schemeClr val="bg2">
              <a:lumMod val="50000"/>
            </a:schemeClr>
          </a:fgClr>
          <a:bgClr>
            <a:schemeClr val="bg2">
              <a:lumMod val="1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317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A0B9CA-8579-4CAE-BBF8-71A380A441A8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5ED98BF-7C53-4592-BF42-2EBB113313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8.jpe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%C4%8Dmel%C3%A1k&amp;hl=cs&amp;biw=1366&amp;bih=587&amp;gbv=2&amp;tbm=isch&amp;tbnid=pLFPcNrBe5RLlM:&amp;imgrefurl=http://www.ireceptar.cz/zahrada/okrasna-zahrada/dobraci-cmelaci-na-zahrade-vysadte-jim-kvetiny-postavte-ulek/&amp;docid=ClQh5D3xmCqPaM&amp;imgurl=http://www.ireceptar.cz/res/data/094/011621.jpg&amp;w=511&amp;h=344&amp;ei=fMpIT56tBsm4hAev3rSaDg&amp;zoom=1&amp;iact=hc&amp;vpx=1036&amp;vpy=285&amp;dur=421&amp;hovh=184&amp;hovw=274&amp;tx=168&amp;ty=118&amp;sig=108654200230013472504&amp;page=1&amp;tbnh=103&amp;tbnw=133&amp;start=0&amp;ndsp=24&amp;ved=1t:429,r:15,s:0" TargetMode="External"/><Relationship Id="rId2" Type="http://schemas.openxmlformats.org/officeDocument/2006/relationships/hyperlink" Target="http://www.google.cz/imgres?q=%C4%8D%C3%A1p&amp;hl=cs&amp;biw=1366&amp;bih=587&amp;gbv=2&amp;tbm=isch&amp;tbnid=4Ov9Jz70OF8aZM:&amp;imgrefurl=http://envis.praha-mesto.cz/(3r3454naxdl2e3551kh5ur55)/default.aspx?id=62638&amp;ido=7778&amp;sh=-1699936424&amp;docid=H1ue4_Po6u2ZvM&amp;imgurl=http://envis.praha-mesto.cz/(3r3454naxdl2e3551kh5ur55)/zdroj.aspx?typ=5&amp;id=32972&amp;sh=-1993542465&amp;w=200&amp;h=258&amp;ei=cclIT5CmGsa7hAeIvpyuDg&amp;zoom=1&amp;iact=hc&amp;vpx=498&amp;vpy=164&amp;dur=452&amp;hovh=206&amp;hovw=160&amp;tx=96&amp;ty=127&amp;sig=108654200230013472504&amp;page=1&amp;tbnh=107&amp;tbnw=83&amp;start=0&amp;ndsp=27&amp;ved=1t:429,r:3,s: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%C4%8Daj&amp;hl=cs&amp;gbv=2&amp;biw=1366&amp;bih=587&amp;tbm=isch&amp;tbnid=CfdMVvzQsQwJfM:&amp;imgrefurl=http://www.viscojis.cz/teens/index.php?option=com_content&amp;view=article&amp;id=80:71&amp;catid=106&amp;Itemid=155&amp;docid=GRWMkjz3kIM48M&amp;imgurl=http://www.viscojis.cz/teens/images/stories/pohyb/salek_caje.jpg&amp;w=253&amp;h=235&amp;ei=-MtIT_bAMsmDhQf6uuWtDg&amp;zoom=1&amp;iact=hc&amp;vpx=663&amp;vpy=280&amp;dur=219&amp;hovh=188&amp;hovw=202&amp;tx=157&amp;ty=173&amp;sig=108654200230013472504&amp;page=2&amp;tbnh=132&amp;tbnw=140&amp;start=24&amp;ndsp=26&amp;ved=1t:429,r:15,s:24" TargetMode="External"/><Relationship Id="rId5" Type="http://schemas.openxmlformats.org/officeDocument/2006/relationships/hyperlink" Target="http://www.google.cz/imgres?q=%C4%8Desnek&amp;hl=cs&amp;gbv=2&amp;biw=1366&amp;bih=587&amp;tbm=isch&amp;tbnid=vIu4QN9VsflrZM:&amp;imgrefurl=http://www.nazeleno.cz/bio/alternativni-medicina/cesky-cesnek-elixir-zdravi.aspx&amp;docid=zbMJUTQ0vqVPcM&amp;imgurl=http://www.nazeleno.cz/Files/ResizedImages/obrazky/Zdravi/%C4%8Desnek/garlic_329x-1_1003251020.jpg&amp;w=329&amp;h=242&amp;ei=dMtIT4m6INKxhAf6otCEDg&amp;zoom=1&amp;iact=hc&amp;vpx=77&amp;vpy=171&amp;dur=140&amp;hovh=192&amp;hovw=262&amp;tx=121&amp;ty=120&amp;sig=108654200230013472504&amp;page=1&amp;tbnh=108&amp;tbnw=139&amp;start=0&amp;ndsp=24&amp;ved=1t:429,r:0,s:0" TargetMode="External"/><Relationship Id="rId4" Type="http://schemas.openxmlformats.org/officeDocument/2006/relationships/hyperlink" Target="http://www.google.cz/imgres?q=%C4%8Depice&amp;hl=cs&amp;gbv=2&amp;biw=1366&amp;bih=587&amp;tbm=isch&amp;tbnid=nR30TgrryzSpjM:&amp;imgrefurl=http://www.veselarazitka.cz/veselarazitka/eshop/19-1-Podle-temat/15-2-Ruzne/5/429-Zimni-cepice&amp;docid=_T9UBf9SD4tY4M&amp;imgurl=http://www.veselarazitka.cz/fotky15797/fotos/_vyr_429omalovanky-zimni-cepice.gif&amp;w=491&amp;h=654&amp;ei=_spIT82iIMiAhQfP6-yvDg&amp;zoom=1&amp;iact=hc&amp;vpx=237&amp;vpy=158&amp;dur=140&amp;hovh=259&amp;hovw=194&amp;tx=78&amp;ty=122&amp;sig=108654200230013472504&amp;page=3&amp;tbnh=124&amp;tbnw=93&amp;start=56&amp;ndsp=32&amp;ved=1t:429,r:1,s:56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%C4%8Dolek&amp;hl=cs&amp;gbv=2&amp;biw=1366&amp;bih=587&amp;tbm=isch&amp;tbnid=HtVqhiUIWz0LZM:&amp;imgrefurl=http://priroda-kv.cz/lokality/piskovna_erika/index.php&amp;docid=zeQvRy-hK_Xn9M&amp;imgurl=http://priroda-kv.cz/lokality/piskovna_erika/fotky/colek_velky_et.jpg&amp;w=310&amp;h=273&amp;ei=Is1IT8n-JI6JhQfsifWVDg&amp;zoom=1&amp;iact=hc&amp;vpx=400&amp;vpy=274&amp;dur=156&amp;hovh=211&amp;hovw=239&amp;tx=128&amp;ty=132&amp;sig=108654200230013472504&amp;page=1&amp;tbnh=110&amp;tbnw=135&amp;start=0&amp;ndsp=21&amp;ved=1t:429,r:9,s:0" TargetMode="External"/><Relationship Id="rId7" Type="http://schemas.openxmlformats.org/officeDocument/2006/relationships/hyperlink" Target="http://www.google.cz/imgres?q=kol%C3%A1%C4%8D&amp;hl=cs&amp;gbv=2&amp;biw=1366&amp;bih=587&amp;tbm=isch&amp;tbnid=FpfriFbYI1CJlM:&amp;imgrefurl=http://vdolecky.unas.cz/cenik-fotografie-moucniky-vdolecky-kolace.html&amp;docid=6IwSmd3QjQGrxM&amp;imgurl=http://vdolecky.unas.cz/produkty/slovacky_kolac_makovy.jpg&amp;w=600&amp;h=400&amp;ei=kdBIT5iTFcjLhAfOxsmpDg&amp;zoom=1&amp;iact=hc&amp;vpx=389&amp;vpy=176&amp;dur=234&amp;hovh=183&amp;hovw=275&amp;tx=127&amp;ty=99&amp;sig=108654200230013472504&amp;page=1&amp;tbnh=108&amp;tbnw=152&amp;start=0&amp;ndsp=21&amp;ved=1t:429,r:2,s:0" TargetMode="External"/><Relationship Id="rId2" Type="http://schemas.openxmlformats.org/officeDocument/2006/relationships/hyperlink" Target="http://www.google.cz/imgres?q=%C4%8Delenka&amp;hl=cs&amp;gbv=2&amp;biw=1366&amp;bih=587&amp;tbm=isch&amp;tbnid=8FiNaxchW4swmM:&amp;imgrefurl=http://my-nactilete.blog.cz/1008/celenky-aneb-retro-se-vraci-d&amp;docid=NpfPpQ0R5xoSOM&amp;imgurl=http://nd04.jxs.cz/456/684/692c08009d_67685850_o2.jpg&amp;w=280&amp;h=345&amp;ei=iMxIT-LHDZO5hAfst4W4Dg&amp;zoom=1&amp;iact=hc&amp;vpx=916&amp;vpy=2&amp;dur=203&amp;hovh=249&amp;hovw=202&amp;tx=116&amp;ty=64&amp;sig=108654200230013472504&amp;page=4&amp;tbnh=132&amp;tbnw=98&amp;start=102&amp;ndsp=35&amp;ved=1t:429,r:33,s:10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portfit.cz/basketbal/mice/basketbalovy-mic-gala-chicago-6011c" TargetMode="External"/><Relationship Id="rId5" Type="http://schemas.openxmlformats.org/officeDocument/2006/relationships/hyperlink" Target="http://www.google.cz/imgres?q=%C4%8Dty%C5%99l%C3%ADstek&amp;hl=cs&amp;biw=1366&amp;bih=587&amp;gbv=2&amp;tbm=isch&amp;tbnid=U2mw-U6jWDD0AM:&amp;imgrefurl=http://www.veselarazitka.cz/veselarazitka/eshop/26-1-Kyticky/0/5/31-Ctyrlistek&amp;docid=lgx9PsNW9qDfxM&amp;imgurl=http://www.veselarazitka.cz/fotky15797/fotos/_vyr_31ctyrlistek.jpg&amp;w=450&amp;h=383&amp;ei=3M5IT8L3MoPKhAeGoOyNDg&amp;zoom=1&amp;iact=hc&amp;vpx=138&amp;vpy=278&amp;dur=2371&amp;hovh=207&amp;hovw=243&amp;tx=142&amp;ty=185&amp;sig=108654200230013472504&amp;page=1&amp;tbnh=113&amp;tbnw=133&amp;start=0&amp;ndsp=27&amp;ved=1t:429,r:19,s:0" TargetMode="External"/><Relationship Id="rId4" Type="http://schemas.openxmlformats.org/officeDocument/2006/relationships/hyperlink" Target="http://www.google.cz/imgres?q=%C4%8Dokol%C3%A1da+milka&amp;hl=cs&amp;biw=1366&amp;bih=587&amp;gbv=2&amp;tbm=isch&amp;tbnid=lOMlhC0SGVGEJM:&amp;imgrefurl=http://www.akcniceny.cz/detail/cokolada-milka-737589/&amp;docid=rbNUjysHdMen_M&amp;imgurl=http://static.akcniceny.cz/foto/vyrobky/737750/737589.jpg&amp;w=281&amp;h=300&amp;ei=aM5IT5PDFpSIhQfKpMmUDg&amp;zoom=1&amp;iact=hc&amp;vpx=380&amp;vpy=121&amp;dur=281&amp;hovh=232&amp;hovw=217&amp;tx=128&amp;ty=150&amp;sig=108654200230013472504&amp;page=1&amp;tbnh=120&amp;tbnw=114&amp;start=0&amp;ndsp=21&amp;ved=1t:429,r:2,s:0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kreslen%C3%A1+ko%C4%8Dka&amp;hl=cs&amp;gbv=2&amp;biw=1366&amp;bih=587&amp;tbm=isch&amp;tbnid=9p_PaT_ElYSStM:&amp;imgrefurl=http://petra-blogiis.blog.cz/0708/obrazky-kocek-kreslene&amp;docid=MU15kedJvSITtM&amp;imgurl=http://dajeka.sweb.cz/images/ko115.gif&amp;w=220&amp;h=250&amp;ei=sNFIT6uFCIKXhQf0usC4Dg&amp;zoom=1&amp;iact=hc&amp;vpx=352&amp;vpy=254&amp;dur=187&amp;hovh=200&amp;hovw=176&amp;tx=81&amp;ty=92&amp;sig=108654200230013472504&amp;page=7&amp;tbnh=139&amp;tbnw=122&amp;start=184&amp;ndsp=35&amp;ved=1t:429,r:19,s:184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VY_32_INOVACE_15_ 32 _ Český jazyk _ vyvození hlásky Č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Prezentace je určena pro 1. ročník k vyvození hlásky Č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pPr algn="l"/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6314" y="3075057"/>
            <a:ext cx="57113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VYVOZENÍ HLÁSKY Č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185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1837" y="1074510"/>
            <a:ext cx="4700326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0" b="1" dirty="0" smtClean="0">
                <a:solidFill>
                  <a:schemeClr val="bg1"/>
                </a:solidFill>
              </a:rPr>
              <a:t>č </a:t>
            </a:r>
            <a:r>
              <a:rPr lang="cs-CZ" sz="30000" b="1" dirty="0" err="1" smtClean="0">
                <a:solidFill>
                  <a:schemeClr val="bg1"/>
                </a:solidFill>
              </a:rPr>
              <a:t>Č</a:t>
            </a:r>
            <a:endParaRPr lang="cs-CZ" sz="30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740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7582" y="1269000"/>
            <a:ext cx="3348837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796136" y="515719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6903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3396" y="1269000"/>
            <a:ext cx="6417209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7380312" y="544522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6384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0349" y="1269000"/>
            <a:ext cx="3243303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796136" y="508518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12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471" y="1269000"/>
            <a:ext cx="5873058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7020272" y="47971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129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6553" y="1269000"/>
            <a:ext cx="4650894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588224" y="508518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61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8957" y="1269000"/>
            <a:ext cx="3506087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940152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838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9253" y="1269000"/>
            <a:ext cx="4905495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588224" y="515719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78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8800" y="1269000"/>
            <a:ext cx="4046400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084168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02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141" y="1269000"/>
            <a:ext cx="5075718" cy="432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804248" y="530120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1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Confetti">
          <a:fgClr>
            <a:schemeClr val="bg2">
              <a:lumMod val="50000"/>
            </a:schemeClr>
          </a:fgClr>
          <a:bgClr>
            <a:schemeClr val="bg2">
              <a:lumMod val="1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3968" y="1124744"/>
            <a:ext cx="1159292" cy="240065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5000" b="1" dirty="0" smtClean="0">
                <a:solidFill>
                  <a:schemeClr val="bg1"/>
                </a:solidFill>
                <a:effectLst/>
              </a:rPr>
              <a:t>1</a:t>
            </a:r>
            <a:endParaRPr lang="cs-CZ" sz="15000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56176" y="3140968"/>
            <a:ext cx="1159292" cy="240065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5000" b="1" dirty="0" smtClean="0">
                <a:solidFill>
                  <a:schemeClr val="bg1"/>
                </a:solidFill>
                <a:effectLst/>
              </a:rPr>
              <a:t>8</a:t>
            </a:r>
            <a:endParaRPr lang="cs-CZ" sz="15000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276872"/>
            <a:ext cx="1159292" cy="2400657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5000" b="1" dirty="0" smtClean="0">
                <a:solidFill>
                  <a:schemeClr val="bg1"/>
                </a:solidFill>
                <a:effectLst/>
              </a:rPr>
              <a:t>6</a:t>
            </a:r>
            <a:endParaRPr lang="cs-CZ" sz="15000" b="1" dirty="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5347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">
        <p:checker/>
      </p:transition>
    </mc:Choice>
    <mc:Fallback xmlns="">
      <p:transition spd="slow" advClick="0" advTm="3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0036" y="3075057"/>
            <a:ext cx="6623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PIŠ ZAČÁTEČNÍ SLABIKY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995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620688"/>
            <a:ext cx="1351376" cy="180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48680"/>
            <a:ext cx="1686000" cy="180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548680"/>
            <a:ext cx="2673838" cy="180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3" y="3717032"/>
            <a:ext cx="2447107" cy="180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2043956" cy="180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Obdélník 6"/>
          <p:cNvSpPr/>
          <p:nvPr/>
        </p:nvSpPr>
        <p:spPr>
          <a:xfrm>
            <a:off x="3851920" y="3501008"/>
            <a:ext cx="1418456" cy="1800000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bg2">
                    <a:lumMod val="75000"/>
                  </a:schemeClr>
                </a:solidFill>
              </a:rPr>
              <a:t>6</a:t>
            </a:r>
            <a:endParaRPr lang="cs-CZ" sz="72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92280" y="2636912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2636912"/>
            <a:ext cx="13805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ČME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2636912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661248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5733256"/>
            <a:ext cx="7553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5733256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63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780928"/>
            <a:ext cx="80117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PIŠ ČÍSLO SPRÁVNÉHO  SLOVA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785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836712"/>
            <a:ext cx="2961440" cy="288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5292080" y="328498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653136"/>
            <a:ext cx="18934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MEČ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4653136"/>
            <a:ext cx="1752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ČÍM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4653136"/>
            <a:ext cx="1752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MÍČ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5268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6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16832"/>
            <a:ext cx="4320000" cy="288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5652120" y="1700808"/>
            <a:ext cx="25490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KOPÁČ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128" y="2924944"/>
            <a:ext cx="25779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2. KOLÁČ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4221088"/>
            <a:ext cx="25490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3. ČOLEK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393305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44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692696"/>
            <a:ext cx="2095500" cy="2381250"/>
          </a:xfrm>
          <a:prstGeom prst="ellipse">
            <a:avLst/>
          </a:prstGeom>
          <a:solidFill>
            <a:schemeClr val="bg2">
              <a:lumMod val="10000"/>
            </a:schemeClr>
          </a:solidFill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683568" y="3861048"/>
            <a:ext cx="26068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 ČOČKA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4725144"/>
            <a:ext cx="26068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 KOČÁR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3717032"/>
            <a:ext cx="2635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3. KOČKA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27089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827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5" grpId="1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708920"/>
            <a:ext cx="627466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  VYBER SPRÁVNÉ SLOVO K OTÁZCE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K JEDNOMU SLOVU UTVOŘ OTÁZKU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62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395012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ČÍM  VRTÁME?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2. ČÍM PEREME?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3. ČÍM CINKÁME?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4. ČÍM SI HÁZÍME?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5301208"/>
            <a:ext cx="8790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PRAČKA  MÍČ  OVLADAČ  ZVONEČEK  VRTAČKA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908720"/>
            <a:ext cx="25346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VRTAČKOU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1844824"/>
            <a:ext cx="2258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PRAČKOU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2852936"/>
            <a:ext cx="2914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ZVONEČKEM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3789040"/>
            <a:ext cx="1691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MÍČEM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57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404664"/>
            <a:ext cx="7704856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ODKAZY K OBRÁZKŮM/ 25. 2. 2012</a:t>
            </a:r>
          </a:p>
          <a:p>
            <a:endParaRPr lang="cs-CZ" sz="1100" dirty="0" smtClean="0">
              <a:hlinkClick r:id="rId2"/>
            </a:endParaRPr>
          </a:p>
          <a:p>
            <a:r>
              <a:rPr lang="cs-CZ" sz="1100" dirty="0" smtClean="0">
                <a:hlinkClick r:id="rId2"/>
              </a:rPr>
              <a:t>1)http://www.google.cz/imgres?q=%C4%8D%C3%A1p&amp;hl=cs&amp;biw=1366&amp;bih=587&amp;gbv=2&amp;tbm=isch&amp;tbnid=4Ov9Jz70OF8aZM:&amp;imgrefurl=http://envis.praha-mesto.cz/(3r3454naxdl2e3551kh5ur55)/default.aspx%3Fid%3D62638%26ido%3D7778%26sh%3D-1699936424&amp;docid=H1ue4_Po6u2ZvM&amp;imgurl=http://envis.praha-mesto.cz/(3r3454naxdl2e3551kh5ur55)/zdroj.aspx%253Ftyp%253D5%2526id%253D32972%2526sh%253D-1993542465&amp;w=200&amp;h=258&amp;ei=cclIT5CmGsa7hAeIvpyuDg&amp;zoom=1&amp;iact=hc&amp;vpx=498&amp;vpy=164&amp;dur=452&amp;hovh=206&amp;hovw=160&amp;tx=96&amp;ty=127&amp;sig=108654200230013472504&amp;page=1&amp;tbnh=107&amp;tbnw=83&amp;start=0&amp;ndsp=27&amp;ved=1t:429,r:3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2)http://www.google.cz/imgres?q=%C4%8Dmel%C3%A1k&amp;hl=cs&amp;biw=1366&amp;bih=587&amp;gbv=2&amp;tbm=isch&amp;tbnid=pLFPcNrBe5RLlM:&amp;imgrefurl=http://www.ireceptar.cz/zahrada/okrasna-zahrada/dobraci-cmelaci-na-zahrade-vysadte-jim-kvetiny-postavte-ulek/&amp;docid=ClQh5D3xmCqPaM&amp;imgurl=http://www.ireceptar.cz/res/data/094/011621.jpg&amp;w=511&amp;h=344&amp;ei=fMpIT56tBsm4hAev3rSaDg&amp;zoom=1&amp;iact=hc&amp;vpx=1036&amp;vpy=285&amp;dur=421&amp;hovh=184&amp;hovw=274&amp;tx=168&amp;ty=118&amp;sig=108654200230013472504&amp;page=1&amp;tbnh=103&amp;tbnw=133&amp;start=0&amp;ndsp=24&amp;ved=1t:429,r:15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3)http://www.google.cz/imgres?q=%C4%8Depice&amp;hl=cs&amp;gbv=2&amp;biw=1366&amp;bih=587&amp;tbm=isch&amp;tbnid=nR30TgrryzSpjM:&amp;imgrefurl=http://www.veselarazitka.cz/veselarazitka/eshop/19-1-Podle-temat/15-2-Ruzne/5/429-Zimni-cepice&amp;docid=_T9UBf9SD4tY4M&amp;imgurl=http://www.veselarazitka.cz/fotky15797/fotos/_vyr_429omalovanky-zimni-cepice.gif&amp;w=491&amp;h=654&amp;ei=_spIT82iIMiAhQfP6-yvDg&amp;zoom=1&amp;iact=hc&amp;vpx=237&amp;vpy=158&amp;dur=140&amp;hovh=259&amp;hovw=194&amp;tx=78&amp;ty=122&amp;sig=108654200230013472504&amp;page=3&amp;tbnh=124&amp;tbnw=93&amp;start=56&amp;ndsp=32&amp;ved=1t:429,r:1,s:56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5"/>
              </a:rPr>
              <a:t>4)http://www.google.cz/imgres?q=%C4%8Desnek&amp;hl=cs&amp;gbv=2&amp;biw=1366&amp;bih=587&amp;tbm=isch&amp;tbnid=vIu4QN9VsflrZM:&amp;imgrefurl=http://www.nazeleno.cz/bio/alternativni-medicina/cesky-cesnek-elixir-zdravi.aspx&amp;docid=zbMJUTQ0vqVPcM&amp;imgurl=http://www.nazeleno.cz/Files/ResizedImages/obrazky/Zdravi/%2525C4%25258Desnek/garlic_329x-1_1003251020.jpg&amp;w=329&amp;h=242&amp;ei=dMtIT4m6INKxhAf6otCEDg&amp;zoom=1&amp;iact=hc&amp;vpx=77&amp;vpy=171&amp;dur=140&amp;hovh=192&amp;hovw=262&amp;tx=121&amp;ty=120&amp;sig=108654200230013472504&amp;page=1&amp;tbnh=108&amp;tbnw=139&amp;start=0&amp;ndsp=24&amp;ved=1t:429,r:0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6"/>
              </a:rPr>
              <a:t>5)http://www.google.cz/imgres?q=%C4%8Daj&amp;hl=cs&amp;gbv=2&amp;biw=1366&amp;bih=587&amp;tbm=isch&amp;tbnid=CfdMVvzQsQwJfM:&amp;imgrefurl=http://www.viscojis.cz/teens/index.php%3Foption%3Dcom_content%26view%3Darticle%26id%3D80:71%26catid%3D106%26Itemid%3D155&amp;docid=GRWMkjz3kIM48M&amp;imgurl=http://www.viscojis.cz/teens/images/stories/pohyb/salek_caje.jpg&amp;w=253&amp;h=235&amp;ei=-MtIT_bAMsmDhQf6uuWtDg&amp;zoom=1&amp;iact=hc&amp;vpx=663&amp;vpy=280&amp;dur=219&amp;hovh=188&amp;hovw=202&amp;tx=157&amp;ty=173&amp;sig=108654200230013472504&amp;page=2&amp;tbnh=132&amp;tbnw=140&amp;start=24&amp;ndsp=26&amp;ved=1t:429,r:15,s:24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527894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7" y="692696"/>
            <a:ext cx="7632847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6)http://www.google.cz/imgres?q=%C4%8Delenka&amp;hl=cs&amp;gbv=2&amp;biw=1366&amp;bih=587&amp;tbm=isch&amp;tbnid=8FiNaxchW4swmM:&amp;imgrefurl=http://my-nactilete.blog.cz/1008/celenky-aneb-retro-se-vraci-d&amp;docid=NpfPpQ0R5xoSOM&amp;imgurl=http://nd04.jxs.cz/456/684/692c08009d_67685850_o2.jpg&amp;w=280&amp;h=345&amp;ei=iMxIT-LHDZO5hAfst4W4Dg&amp;zoom=1&amp;iact=hc&amp;vpx=916&amp;vpy=2&amp;dur=203&amp;hovh=249&amp;hovw=202&amp;tx=116&amp;ty=64&amp;sig=108654200230013472504&amp;page=4&amp;tbnh=132&amp;tbnw=98&amp;start=102&amp;ndsp=35&amp;ved=1t:429,r:33,s:102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3"/>
              </a:rPr>
              <a:t>7)http://www.google.cz/imgres?q=%C4%8Dolek&amp;hl=cs&amp;gbv=2&amp;biw=1366&amp;bih=587&amp;tbm=isch&amp;tbnid=HtVqhiUIWz0LZM:&amp;imgrefurl=http://priroda-kv.cz/lokality/piskovna_erika/index.php&amp;docid=zeQvRy-hK_Xn9M&amp;imgurl=http://priroda-kv.cz/lokality/</a:t>
            </a:r>
            <a:r>
              <a:rPr lang="cs-CZ" sz="1100" dirty="0" err="1" smtClean="0">
                <a:hlinkClick r:id="rId3"/>
              </a:rPr>
              <a:t>piskovna_erika</a:t>
            </a:r>
            <a:r>
              <a:rPr lang="cs-CZ" sz="1100" dirty="0" smtClean="0">
                <a:hlinkClick r:id="rId3"/>
              </a:rPr>
              <a:t>/fotky/</a:t>
            </a:r>
            <a:r>
              <a:rPr lang="cs-CZ" sz="1100" dirty="0" err="1" smtClean="0">
                <a:hlinkClick r:id="rId3"/>
              </a:rPr>
              <a:t>colek_velky_et.jpg&amp;w</a:t>
            </a:r>
            <a:r>
              <a:rPr lang="cs-CZ" sz="1100" dirty="0" smtClean="0">
                <a:hlinkClick r:id="rId3"/>
              </a:rPr>
              <a:t>=310&amp;h=273&amp;ei=Is1IT8n-JI6JhQfsifWVDg&amp;zoom=1&amp;iact=</a:t>
            </a:r>
            <a:r>
              <a:rPr lang="cs-CZ" sz="1100" dirty="0" err="1" smtClean="0">
                <a:hlinkClick r:id="rId3"/>
              </a:rPr>
              <a:t>hc&amp;vpx</a:t>
            </a:r>
            <a:r>
              <a:rPr lang="cs-CZ" sz="1100" dirty="0" smtClean="0">
                <a:hlinkClick r:id="rId3"/>
              </a:rPr>
              <a:t>=400&amp;vpy=274&amp;dur=156&amp;hovh=211&amp;hovw=239&amp;tx=128&amp;ty=132&amp;sig=108654200230013472504&amp;page=1&amp;tbnh=110&amp;tbnw=135&amp;start=0&amp;ndsp=21&amp;ved=1t:429,r:9,s:0</a:t>
            </a:r>
            <a:r>
              <a:rPr lang="cs-CZ" sz="1100" dirty="0" smtClean="0"/>
              <a:t>, autor Eva Třísková</a:t>
            </a:r>
          </a:p>
          <a:p>
            <a:endParaRPr lang="cs-CZ" sz="1100" dirty="0"/>
          </a:p>
          <a:p>
            <a:r>
              <a:rPr lang="cs-CZ" sz="1100" dirty="0" smtClean="0">
                <a:hlinkClick r:id="rId4"/>
              </a:rPr>
              <a:t>8)http://www.google.cz/imgres?q=%C4%8Dokol%C3%A1da+milka&amp;hl=cs&amp;biw=1366&amp;bih=587&amp;gbv=2&amp;tbm=isch&amp;tbnid=lOMlhC0SGVGEJM:&amp;imgrefurl=http://www.akcniceny.cz/detail/cokolada-milka-737589/&amp;docid=rbNUjysHdMen_M&amp;imgurl=http://static.akcniceny.cz/foto/vyrobky/737750/737589.jpg&amp;w=281&amp;h=300&amp;ei=aM5IT5PDFpSIhQfKpMmUDg&amp;zoom=1&amp;iact=hc&amp;vpx=380&amp;vpy=121&amp;dur=281&amp;hovh=232&amp;hovw=217&amp;tx=128&amp;ty=150&amp;sig=108654200230013472504&amp;page=1&amp;tbnh=120&amp;tbnw=114&amp;start=0&amp;ndsp=21&amp;ved=1t:429,r:2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5"/>
              </a:rPr>
              <a:t>9)http://www.google.cz/imgres?q=%C4%8Dty%C5%99l%C3%ADstek&amp;hl=cs&amp;biw=1366&amp;bih=587&amp;gbv=2&amp;tbm=isch&amp;tbnid=U2mw-U6jWDD0AM:&amp;imgrefurl=http://www.veselarazitka.cz/veselarazitka/eshop/26-1-Kyticky/0/5/31-Ctyrlistek&amp;docid=lgx9PsNW9qDfxM&amp;imgurl=http://www.veselarazitka.cz/fotky15797/fotos/_vyr_31ctyrlistek.jpg&amp;w=450&amp;h=383&amp;ei=3M5IT8L3MoPKhAeGoOyNDg&amp;zoom=1&amp;iact=hc&amp;vpx=138&amp;vpy=278&amp;dur=2371&amp;hovh=207&amp;hovw=243&amp;tx=142&amp;ty=185&amp;sig=108654200230013472504&amp;page=1&amp;tbnh=113&amp;tbnw=133&amp;start=0&amp;ndsp=27&amp;ved=1t:429,r:19,s:0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6"/>
              </a:rPr>
              <a:t>10)http://www.sportfit.cz/basketbal/mice/basketbalovy-mic-gala-chicago-6011c</a:t>
            </a:r>
            <a:endParaRPr lang="cs-CZ" sz="1100" dirty="0" smtClean="0"/>
          </a:p>
          <a:p>
            <a:endParaRPr lang="cs-CZ" sz="1100" dirty="0"/>
          </a:p>
          <a:p>
            <a:r>
              <a:rPr lang="cs-CZ" sz="1100" dirty="0" smtClean="0">
                <a:hlinkClick r:id="rId7"/>
              </a:rPr>
              <a:t>11)http://www.google.cz/imgres?q=kol%C3%A1%C4%8D&amp;hl=cs&amp;gbv=2&amp;biw=1366&amp;bih=587&amp;tbm=isch&amp;tbnid=FpfriFbYI1CJlM:&amp;imgrefurl=http://vdolecky.unas.cz/cenik-fotografie-moucniky-vdolecky-kolace.html&amp;docid=6IwSmd3QjQGrxM&amp;imgurl=http://vdolecky.unas.cz/produkty/slovacky_kolac_makovy.jpg&amp;w=600&amp;h=400&amp;ei=kdBIT5iTFcjLhAfOxsmpDg&amp;zoom=1&amp;iact=hc&amp;vpx=389&amp;vpy=176&amp;dur=234&amp;hovh=183&amp;hovw=275&amp;tx=127&amp;ty=99&amp;sig=108654200230013472504&amp;page=1&amp;tbnh=108&amp;tbnw=152&amp;start=0&amp;ndsp=21&amp;ved=1t:429,r:2,s:0</a:t>
            </a:r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644266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8064896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hlinkClick r:id="rId2"/>
              </a:rPr>
              <a:t>12)http://www.google.cz/imgres?q=kreslen%C3%A1+ko%C4%8Dka&amp;hl=cs&amp;gbv=2&amp;biw=1366&amp;bih=587&amp;tbm=isch&amp;tbnid=9p_PaT_ElYSStM:&amp;imgrefurl=http://petra-blogiis.blog.cz/0708/obrazky-kocek-kreslene&amp;docid=MU15kedJvSITtM&amp;imgurl=http://dajeka.sweb.cz/images/ko115.gif&amp;w=220&amp;h=250&amp;ei=sNFIT6uFCIKXhQf0usC4Dg&amp;zoom=1&amp;iact=hc&amp;vpx=352&amp;vpy=254&amp;dur=187&amp;hovh=200&amp;hovw=176&amp;tx=81&amp;ty=92&amp;sig=108654200230013472504&amp;page=7&amp;tbnh=139&amp;tbnw=122&amp;start=184&amp;ndsp=35&amp;ved=1t:429,r:19,s:184</a:t>
            </a:r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306406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302</Words>
  <Application>Microsoft Office PowerPoint</Application>
  <PresentationFormat>Předvádění na obrazovce (4:3)</PresentationFormat>
  <Paragraphs>78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systému Office</vt:lpstr>
      <vt:lpstr>Cesta</vt:lpstr>
      <vt:lpstr>Název školy: ZŠ Klášterec nad Ohří, Krátká 676 Autor: Mgr. Zuzana Rulcová Název materiálu: VY_32_INOVACE_15_ 32 _ Český jazyk _ vyvození hlásky Č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19</cp:revision>
  <dcterms:created xsi:type="dcterms:W3CDTF">2012-02-25T11:40:32Z</dcterms:created>
  <dcterms:modified xsi:type="dcterms:W3CDTF">2012-06-02T08:42:45Z</dcterms:modified>
</cp:coreProperties>
</file>