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8"/>
  </p:notesMasterIdLst>
  <p:sldIdLst>
    <p:sldId id="281" r:id="rId2"/>
    <p:sldId id="280" r:id="rId3"/>
    <p:sldId id="268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9" r:id="rId15"/>
    <p:sldId id="270" r:id="rId16"/>
    <p:sldId id="274" r:id="rId17"/>
    <p:sldId id="271" r:id="rId18"/>
    <p:sldId id="272" r:id="rId19"/>
    <p:sldId id="273" r:id="rId20"/>
    <p:sldId id="277" r:id="rId21"/>
    <p:sldId id="275" r:id="rId22"/>
    <p:sldId id="276" r:id="rId23"/>
    <p:sldId id="279" r:id="rId24"/>
    <p:sldId id="278" r:id="rId25"/>
    <p:sldId id="256" r:id="rId26"/>
    <p:sldId id="257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76" autoAdjust="0"/>
    <p:restoredTop sz="94660"/>
  </p:normalViewPr>
  <p:slideViewPr>
    <p:cSldViewPr>
      <p:cViewPr varScale="1">
        <p:scale>
          <a:sx n="69" d="100"/>
          <a:sy n="69" d="100"/>
        </p:scale>
        <p:origin x="-145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F57EB6-82DA-4712-90D1-1A764DE71A1C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C65F19-468E-44AA-B1CE-625D7D5867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38954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01AF3A-E1E5-4838-8466-D615707B2E06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AAF5CC4A-E5A4-475E-BEA9-94F22C536D25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B706E698-0F75-4B0F-8010-86357138B44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gif"/><Relationship Id="rId4" Type="http://schemas.openxmlformats.org/officeDocument/2006/relationships/hyperlink" Target="http://www.1zsklasterec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10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%C5%BEelva+kreslen%C3%A1&amp;hl=cs&amp;gbv=2&amp;biw=1366&amp;bih=587&amp;tbm=isch&amp;tbnid=yQofIuzrbXRWtM:&amp;imgrefurl=http://zelvy-vodni.blog.cz/0807/kreslene-zelvy&amp;docid=QVICkOIwa6zLXM&amp;imgurl=http://nd01.jxs.cz/823/004/36a24d9160_44215045_o2.jpg&amp;w=264&amp;h=240&amp;ei=ZRFKT4adCY7Ssgap1_HbDw&amp;zoom=1&amp;iact=hc&amp;vpx=99&amp;vpy=142&amp;dur=250&amp;hovh=192&amp;hovw=211&amp;tx=134&amp;ty=117&amp;sig=108654200230013472504&amp;page=1&amp;tbnh=121&amp;tbnw=133&amp;start=0&amp;ndsp=21&amp;ved=1t:429,r:0,s:0" TargetMode="External"/><Relationship Id="rId2" Type="http://schemas.openxmlformats.org/officeDocument/2006/relationships/hyperlink" Target="http://www.google.cz/imgres?q=%C5%BEirafa+kreslen%C3%A1&amp;hl=cs&amp;gbv=2&amp;biw=1366&amp;bih=587&amp;tbm=isch&amp;tbnid=h-GrAKm9EySXeM:&amp;imgrefurl=http://zirafka.huu.cz/menu/galerie/kreslene-zirafy&amp;docid=XC8MZF6BObs2cM&amp;imgurl=http://media1.huu.cz/images/media1:4ba11f06cb1aa.png/%C5%BEirafa%20kres..gif.png&amp;w=159&amp;h=396&amp;ei=MRBKT9LMAoPMswad8MWUBQ&amp;zoom=1&amp;iact=hc&amp;vpx=1134&amp;vpy=153&amp;dur=328&amp;hovh=316&amp;hovw=127&amp;tx=82&amp;ty=215&amp;sig=108654200230013472504&amp;page=1&amp;tbnh=119&amp;tbnw=48&amp;start=0&amp;ndsp=30&amp;ved=1t:429,r:29,s:0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oogle.cz/imgres?q=%C5%BEalud&amp;hl=cs&amp;gbv=2&amp;biw=1366&amp;bih=587&amp;tbm=isch&amp;tbnid=eDXGbmdwk5JLuM:&amp;imgrefurl=http://martincinherbar.ic.cz/d.html&amp;docid=DxG05ZqZxnfmGM&amp;imgurl=http://martincinherbar.ic.cz/img/dub_letni_13305.jpg&amp;w=249&amp;h=249&amp;ei=fBNKT9vkHsaVswaxrYSUBQ&amp;zoom=1&amp;iact=hc&amp;vpx=563&amp;vpy=2&amp;dur=390&amp;hovh=199&amp;hovw=199&amp;tx=106&amp;ty=100&amp;sig=108654200230013472504&amp;page=2&amp;tbnh=120&amp;tbnw=120&amp;start=23&amp;ndsp=33&amp;ved=1t:429,r:12,s:23" TargetMode="External"/><Relationship Id="rId5" Type="http://schemas.openxmlformats.org/officeDocument/2006/relationships/hyperlink" Target="http://www.google.cz/imgres?q=%C5%BE%C3%A1ba+kreslen%C3%A1&amp;hl=cs&amp;gbv=2&amp;biw=1366&amp;bih=587&amp;tbm=isch&amp;tbnid=JynTQvuhE6MdaM:&amp;imgrefurl=http://diddl-diddlinka-a.blog.cz/0709/zabky-o&amp;docid=d2Ky6RpsGsLEJM&amp;imgurl=http://nd01.jxs.cz/842/435/cbf39916ad_17490533_o2.jpg&amp;w=300&amp;h=243&amp;ei=XBJKT9bFIZD4sgbo7OGUBQ&amp;zoom=1&amp;iact=hc&amp;vpx=98&amp;vpy=137&amp;dur=592&amp;hovh=194&amp;hovw=240&amp;tx=132&amp;ty=83&amp;sig=108654200230013472504&amp;page=1&amp;tbnh=114&amp;tbnw=141&amp;start=0&amp;ndsp=23&amp;ved=1t:429,r:0,s:0" TargetMode="External"/><Relationship Id="rId4" Type="http://schemas.openxmlformats.org/officeDocument/2006/relationships/hyperlink" Target="http://www.google.cz/imgres?q=%C5%BEralok+kreslen%C3%BD&amp;hl=cs&amp;sa=X&amp;gbv=2&amp;biw=1366&amp;bih=587&amp;tbm=isch&amp;tbnid=3T0NGQKM3ukNQM:&amp;imgrefurl=http://www.zenskaruka.cz/samolepici-dekorace-na-zed-morsky-svet-zralok-p-3662.html&amp;docid=7fpQkhC58N1cDM&amp;imgurl=http://www.zenskaruka.cz/bmz_cache/6/6f73d5caec3cfbb4d8034afc7c234f46.image.320x320.jpg&amp;w=320&amp;h=320&amp;ei=3hFKT9GUBsXesgaZ_ciUBQ&amp;zoom=1&amp;iact=hc&amp;vpx=352&amp;vpy=127&amp;dur=375&amp;hovh=225&amp;hovw=225&amp;tx=135&amp;ty=140&amp;sig=108654200230013472504&amp;page=1&amp;tbnh=124&amp;tbnw=122&amp;start=0&amp;ndsp=23&amp;ved=1t:429,r:2,s:0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%C5%BE%C3%AD%C5%BEala&amp;hl=cs&amp;gbv=2&amp;biw=1366&amp;bih=587&amp;tbm=isch&amp;tbnid=cnBwGSBNIcwC6M:&amp;imgrefurl=http://cs.detske-hry.com/tancovala-zizala-11763.htm&amp;docid=yi0l51gtYZHXdM&amp;imgurl=http://images.detske-hry.com/images/data/0/0/2010/02/16/11763/1.jpg&amp;w=520&amp;h=324&amp;ei=yhVKT6anG9Dwsgb6sNiUBQ&amp;zoom=1&amp;iact=hc&amp;vpx=722&amp;vpy=178&amp;dur=219&amp;hovh=177&amp;hovw=285&amp;tx=192&amp;ty=88&amp;sig=108654200230013472504&amp;page=1&amp;tbnh=89&amp;tbnw=143&amp;start=0&amp;ndsp=24&amp;ved=1t:429,r:5,s:0" TargetMode="External"/><Relationship Id="rId7" Type="http://schemas.openxmlformats.org/officeDocument/2006/relationships/hyperlink" Target="http://www.google.cz/imgres?q=JE%C5%BDEK&amp;hl=cs&amp;gbv=2&amp;biw=1366&amp;bih=587&amp;tbm=isch&amp;tbnid=V7FTJJVPo5MzSM:&amp;imgrefurl=http://www.predskolaci.cz/?p=7299&amp;docid=iSZTVm9akvQm3M&amp;imgurl=http://www.predskolaci.cz/wp-content/uploads/2009/08/podzimni-jezek.jpg&amp;w=400&amp;h=400&amp;ei=7idKT-jTLpHitQa9upyUBQ&amp;zoom=1&amp;iact=hc&amp;vpx=730&amp;vpy=243&amp;dur=2044&amp;hovh=225&amp;hovw=225&amp;tx=132&amp;ty=223&amp;sig=108654200230013472504&amp;page=2&amp;tbnh=127&amp;tbnw=126&amp;start=22&amp;ndsp=27&amp;ved=1t:429,r:24,s:22" TargetMode="External"/><Relationship Id="rId2" Type="http://schemas.openxmlformats.org/officeDocument/2006/relationships/hyperlink" Target="http://www.google.cz/imgres?q=%C5%BEeb%C5%99%C3%ADk&amp;hl=cs&amp;gbv=2&amp;biw=1366&amp;bih=587&amp;tbm=isch&amp;tbnid=NkCR58AqyvKsfM:&amp;imgrefurl=http://www.bezva-zahrada.cz/zebriky-a-schudky&amp;docid=xdNxKeXikKrAsM&amp;imgurl=http://www.bezva-zahrada.cz/data/vyrobky/zebriky-a-schudky/_teleskop.jpg&amp;w=240&amp;h=240&amp;ei=fRRKT9u8O8rwsga0yNSUBQ&amp;zoom=1&amp;iact=hc&amp;vpx=988&amp;vpy=2&amp;dur=1700&amp;hovh=192&amp;hovw=192&amp;tx=114&amp;ty=35&amp;sig=108654200230013472504&amp;page=3&amp;tbnh=132&amp;tbnw=118&amp;start=67&amp;ndsp=34&amp;ved=1t:429,r:7,s:67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oogle.cz/imgres?q=%C5%BDofka&amp;hl=cs&amp;gbv=2&amp;biw=1366&amp;bih=587&amp;tbm=isch&amp;tbnid=t5gKcoXfqBmRLM:&amp;imgrefurl=http://pprnr.blog.cz/0806/hlasovani-o-nejuchylnejsi-postavicku-ceskeho-vecernicku&amp;docid=FinT9NzUg26bZM&amp;imgurl=http://nd01.jxs.cz/590/927/b8fe367632_29844743_o2.jpg&amp;w=288&amp;h=296&amp;ei=ShlKT7HvKcvFtAb88aGWBQ&amp;zoom=1&amp;iact=hc&amp;vpx=754&amp;vpy=155&amp;dur=265&amp;hovh=228&amp;hovw=221&amp;tx=126&amp;ty=120&amp;sig=108654200230013472504&amp;page=1&amp;tbnh=111&amp;tbnw=108&amp;start=0&amp;ndsp=26&amp;ved=1t:429,r:6,s:0" TargetMode="External"/><Relationship Id="rId5" Type="http://schemas.openxmlformats.org/officeDocument/2006/relationships/hyperlink" Target="http://www.google.cz/imgres?q=%C5%BDeryk&amp;hl=cs&amp;gbv=2&amp;biw=1366&amp;bih=587&amp;tbm=isch&amp;tbnid=aHwHcbbFk_9LNM:&amp;imgrefurl=http://folprecht.blog.idnes.cz/c/43557/Mirovi-psi.html&amp;docid=IT0D2EzltgPZAM&amp;imgurl=http://blog.idnes.cz/blog/1933/43557/zeryk.jpg&amp;w=320&amp;h=240&amp;ei=kRhKT4mFEc73sgaDr5iVBQ&amp;zoom=1&amp;iact=hc&amp;vpx=94&amp;vpy=144&amp;dur=234&amp;hovh=192&amp;hovw=256&amp;tx=129&amp;ty=83&amp;sig=108654200230013472504&amp;page=1&amp;tbnh=125&amp;tbnw=167&amp;start=0&amp;ndsp=21&amp;ved=1t:429,r:0,s:0" TargetMode="External"/><Relationship Id="rId4" Type="http://schemas.openxmlformats.org/officeDocument/2006/relationships/hyperlink" Target="http://www.google.cz/imgres?q=kreslen%C3%A1+%C5%BE%C3%A1rovka&amp;hl=cs&amp;gbv=2&amp;biw=1366&amp;bih=587&amp;tbm=isch&amp;tbnid=2GpCKQjRwgpRmM:&amp;imgrefurl=http://zdebra.blog.cz/0805/navod-na-vkladani-obrazku-pres-html-kod&amp;docid=PeN4VloIaql0FM&amp;imgurl=http://nd01.jxs.cz/885/566/fa7711982f_28064745_o2.jpg&amp;w=340&amp;h=506&amp;ei=FRhKT5LeF47Nsga1tb2UBQ&amp;zoom=1&amp;iact=hc&amp;vpx=196&amp;vpy=105&amp;dur=593&amp;hovh=274&amp;hovw=184&amp;tx=98&amp;ty=136&amp;sig=108654200230013472504&amp;page=1&amp;tbnh=130&amp;tbnw=87&amp;start=0&amp;ndsp=23&amp;ved=1t:429,r:1,s: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556969" y="1159578"/>
            <a:ext cx="7772400" cy="2115666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Mgr. Zuzana </a:t>
            </a:r>
            <a:r>
              <a:rPr lang="cs-CZ" sz="2800" i="1" dirty="0" err="1" smtClean="0">
                <a:latin typeface="Times New Roman" pitchFamily="18" charset="0"/>
                <a:cs typeface="Times New Roman" pitchFamily="18" charset="0"/>
              </a:rPr>
              <a:t>Rulcová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VY_32_INOVACE_16_ 32 _ Český jazyk _ vyvození hlásky Ž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899592" y="3789040"/>
            <a:ext cx="7344816" cy="1872208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Anotace: Prezentace je určena pro 1. ročník k vyvození hlásky Ž</a:t>
            </a: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l"/>
            <a:r>
              <a:rPr lang="cs-CZ" sz="2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DUM zveřejněn na http://dumy.cz/materialy/prehled</a:t>
            </a:r>
          </a:p>
          <a:p>
            <a:pPr algn="l"/>
            <a:endParaRPr lang="cs-CZ" sz="2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5805264"/>
            <a:ext cx="4464496" cy="79208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9" name="Obrázek 8" descr="logo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12360" y="332656"/>
            <a:ext cx="792088" cy="82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650500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30741" y="3075057"/>
            <a:ext cx="568251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VYVOZENÍ HLÁSKY Ž</a:t>
            </a:r>
            <a:endParaRPr lang="cs-CZ" sz="4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5551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61963" y="1074510"/>
            <a:ext cx="5420074" cy="4708981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75000"/>
                  <a:tint val="66000"/>
                  <a:satMod val="160000"/>
                </a:schemeClr>
              </a:gs>
              <a:gs pos="50000">
                <a:schemeClr val="accent1">
                  <a:lumMod val="75000"/>
                  <a:tint val="44500"/>
                  <a:satMod val="160000"/>
                </a:schemeClr>
              </a:gs>
              <a:gs pos="100000">
                <a:schemeClr val="accent1">
                  <a:lumMod val="75000"/>
                  <a:tint val="23500"/>
                  <a:satMod val="160000"/>
                </a:schemeClr>
              </a:gs>
            </a:gsLst>
            <a:lin ang="13500000" scaled="1"/>
            <a:tileRect/>
          </a:gradFill>
        </p:spPr>
        <p:txBody>
          <a:bodyPr wrap="none" rtlCol="0">
            <a:spAutoFit/>
          </a:bodyPr>
          <a:lstStyle/>
          <a:p>
            <a:r>
              <a:rPr lang="cs-CZ" sz="300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ž </a:t>
            </a:r>
            <a:r>
              <a:rPr lang="cs-CZ" sz="30000" b="1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Ž</a:t>
            </a:r>
            <a:endParaRPr lang="cs-CZ" sz="300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3448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4728" y="1269000"/>
            <a:ext cx="1734545" cy="43200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5724128" y="5301208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1983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6000" y="1269000"/>
            <a:ext cx="4752000" cy="4320000"/>
          </a:xfrm>
          <a:prstGeom prst="rect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7380312" y="5445224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4354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2000" y="1269000"/>
            <a:ext cx="4320000" cy="4320000"/>
          </a:xfrm>
          <a:prstGeom prst="rect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6948264" y="5445224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1290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5334" y="1269000"/>
            <a:ext cx="5333333" cy="4320000"/>
          </a:xfrm>
          <a:prstGeom prst="rect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7524328" y="5517232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2672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2000" y="1269000"/>
            <a:ext cx="4320000" cy="43200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7020272" y="5373216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9939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2000" y="1269000"/>
            <a:ext cx="4320000" cy="43200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7092280" y="5229200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6299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5334" y="1269000"/>
            <a:ext cx="6933333" cy="43200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8316416" y="5517232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5873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2750" y="1019175"/>
            <a:ext cx="3238500" cy="481965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6588224" y="5373216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1495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2000" y="1269000"/>
            <a:ext cx="5760000" cy="43200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7884368" y="5373216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9)</a:t>
            </a:r>
            <a:endParaRPr lang="cs-CZ" dirty="0"/>
          </a:p>
        </p:txBody>
      </p:sp>
      <p:sp>
        <p:nvSpPr>
          <p:cNvPr id="4" name="Šipka dolů 3"/>
          <p:cNvSpPr/>
          <p:nvPr/>
        </p:nvSpPr>
        <p:spPr>
          <a:xfrm>
            <a:off x="4355976" y="2564904"/>
            <a:ext cx="484632" cy="978408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4655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0379" y="1269000"/>
            <a:ext cx="4203243" cy="43200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6948264" y="5805264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4100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04342" y="3075057"/>
            <a:ext cx="513531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PIŠ ZAČÁTEČNÍ SLABIKY</a:t>
            </a:r>
            <a:endParaRPr lang="cs-CZ" sz="4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7617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404664"/>
            <a:ext cx="2160000" cy="2160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3573016"/>
            <a:ext cx="2376000" cy="21600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404664"/>
            <a:ext cx="3466667" cy="2160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3573016"/>
            <a:ext cx="2666667" cy="2160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3573016"/>
            <a:ext cx="2160000" cy="2160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2280" y="404664"/>
            <a:ext cx="1451383" cy="2160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755576" y="2852936"/>
            <a:ext cx="75312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ŽRA                       ŽÍ                          ŽÁ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5576" y="5949280"/>
            <a:ext cx="76867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        ŽÁ                   ŽA                      ŽEL</a:t>
            </a:r>
            <a:endParaRPr lang="cs-CZ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4999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8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2636912"/>
            <a:ext cx="59700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ZAPIŠ ČÍSLO U SPRÁVNÉHO SLOVA</a:t>
            </a:r>
            <a:endParaRPr lang="cs-CZ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3388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1052736"/>
            <a:ext cx="3857143" cy="312428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07904" y="4797152"/>
            <a:ext cx="18416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2. ŽÁBA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5013176"/>
            <a:ext cx="17560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1.ZÁDA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012160" y="5301208"/>
            <a:ext cx="187147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3. ŽÁDÁ</a:t>
            </a:r>
            <a:endParaRPr lang="cs-CZ" sz="4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7171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4" grpId="0"/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844824"/>
            <a:ext cx="2880000" cy="2880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851920" y="4221088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11)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6" y="1484784"/>
            <a:ext cx="177555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1. JEŽÍK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436096" y="2996952"/>
            <a:ext cx="23558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2. JEŽIT SE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08104" y="4365104"/>
            <a:ext cx="188936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3. JEŽEK</a:t>
            </a:r>
            <a:endParaRPr lang="cs-CZ" sz="4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5292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000"/>
                            </p:stCondLst>
                            <p:childTnLst>
                              <p:par>
                                <p:cTn id="2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6" grpId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692696"/>
            <a:ext cx="4622222" cy="2880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15616" y="4653136"/>
            <a:ext cx="20810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1.ŽIJEME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851920" y="5229200"/>
            <a:ext cx="21576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2. ŽÍŽALA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56176" y="4509120"/>
            <a:ext cx="21996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3. ŽALUJE</a:t>
            </a:r>
            <a:endParaRPr lang="cs-CZ" sz="4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3960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4" grpId="1"/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2636912"/>
            <a:ext cx="601998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PIŠ DO DVOU SLOUPCŮ 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ROZLIŠUJ ŽIVÉ A NEŽIVÉ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445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08720"/>
            <a:ext cx="79928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  CO JE ŽIVÉ – CO JE NEŽIVÉ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419872" y="1844824"/>
            <a:ext cx="1699376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 JEŽEK</a:t>
            </a:r>
          </a:p>
          <a:p>
            <a:r>
              <a:rPr lang="cs-CZ" sz="3600" b="1" dirty="0" smtClean="0"/>
              <a:t>ŽÍŽALA</a:t>
            </a:r>
          </a:p>
          <a:p>
            <a:r>
              <a:rPr lang="cs-CZ" sz="3600" b="1" dirty="0" smtClean="0"/>
              <a:t>ŽRALOK</a:t>
            </a:r>
          </a:p>
          <a:p>
            <a:r>
              <a:rPr lang="cs-CZ" sz="3600" b="1" dirty="0" smtClean="0"/>
              <a:t> ŽEBRA</a:t>
            </a:r>
          </a:p>
          <a:p>
            <a:r>
              <a:rPr lang="cs-CZ" sz="3600" b="1" smtClean="0"/>
              <a:t>  KŮŽE</a:t>
            </a:r>
            <a:endParaRPr lang="cs-CZ" sz="3600" b="1" dirty="0" smtClean="0"/>
          </a:p>
          <a:p>
            <a:r>
              <a:rPr lang="cs-CZ" sz="3600" b="1" dirty="0" smtClean="0"/>
              <a:t>KOŽICH</a:t>
            </a:r>
          </a:p>
          <a:p>
            <a:r>
              <a:rPr lang="cs-CZ" sz="3600" b="1" dirty="0" smtClean="0"/>
              <a:t>  ŽENA</a:t>
            </a:r>
          </a:p>
          <a:p>
            <a:r>
              <a:rPr lang="cs-CZ" sz="3600" b="1" dirty="0" smtClean="0"/>
              <a:t>   NŮŽ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362668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484784"/>
            <a:ext cx="79670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ŽIVÉ : JEŽEK  ŽÍŽALA  ŽRALOK  ŽENA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3717032"/>
            <a:ext cx="77266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NEŽIVÉ: ŽEBRA  KŮŽE  KOŽICH  NŮŽ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1710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45172" y="3075057"/>
            <a:ext cx="305365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ČTI  SLOVA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2728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1124744"/>
            <a:ext cx="1380506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MUŽ</a:t>
            </a: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NŮŽ</a:t>
            </a: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ŽÁK</a:t>
            </a: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LEŽ</a:t>
            </a: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ŽAL</a:t>
            </a: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ŽÁR</a:t>
            </a: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ŽÍT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03848" y="1052736"/>
            <a:ext cx="1978427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RŮŽE</a:t>
            </a: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RÝŽE</a:t>
            </a: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MŮŽE</a:t>
            </a: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MAŽE</a:t>
            </a: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KŮŽE</a:t>
            </a: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PAŽE</a:t>
            </a: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LOUŽE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868144" y="980728"/>
            <a:ext cx="2550698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ŽELEZO</a:t>
            </a: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KOŽENÁ</a:t>
            </a: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RŮŽENA</a:t>
            </a: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KOŽÍŠEK</a:t>
            </a: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ŽIJEME</a:t>
            </a: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ŽÁDÁME</a:t>
            </a: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LEŽÍME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7167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3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3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3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1052736"/>
            <a:ext cx="8476247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>
                <a:hlinkClick r:id="rId2"/>
              </a:rPr>
              <a:t>Odkazy k obrázkům / 26.2 2012</a:t>
            </a:r>
          </a:p>
          <a:p>
            <a:endParaRPr lang="cs-CZ" sz="1100" dirty="0">
              <a:hlinkClick r:id="rId2"/>
            </a:endParaRPr>
          </a:p>
          <a:p>
            <a:r>
              <a:rPr lang="cs-CZ" sz="1100" dirty="0" smtClean="0">
                <a:hlinkClick r:id="rId2"/>
              </a:rPr>
              <a:t>1)http://www.google.cz/</a:t>
            </a:r>
            <a:r>
              <a:rPr lang="cs-CZ" sz="1100" dirty="0" err="1" smtClean="0">
                <a:hlinkClick r:id="rId2"/>
              </a:rPr>
              <a:t>imgres?q</a:t>
            </a:r>
            <a:r>
              <a:rPr lang="cs-CZ" sz="1100" dirty="0" smtClean="0">
                <a:hlinkClick r:id="rId2"/>
              </a:rPr>
              <a:t>=%C5%BEirafa+kreslen%C3%A1&amp;hl=</a:t>
            </a:r>
            <a:r>
              <a:rPr lang="cs-CZ" sz="1100" dirty="0" err="1" smtClean="0">
                <a:hlinkClick r:id="rId2"/>
              </a:rPr>
              <a:t>cs&amp;gbv</a:t>
            </a:r>
            <a:r>
              <a:rPr lang="cs-CZ" sz="1100" dirty="0" smtClean="0">
                <a:hlinkClick r:id="rId2"/>
              </a:rPr>
              <a:t>=2&amp;biw=1366&amp;bih=587&amp;tbm=</a:t>
            </a:r>
            <a:r>
              <a:rPr lang="cs-CZ" sz="1100" dirty="0" err="1" smtClean="0">
                <a:hlinkClick r:id="rId2"/>
              </a:rPr>
              <a:t>isch&amp;tbnid</a:t>
            </a:r>
            <a:r>
              <a:rPr lang="cs-CZ" sz="1100" dirty="0" smtClean="0">
                <a:hlinkClick r:id="rId2"/>
              </a:rPr>
              <a:t>=h-GrAKm9EySXeM:&amp;</a:t>
            </a:r>
            <a:r>
              <a:rPr lang="cs-CZ" sz="1100" dirty="0" err="1" smtClean="0">
                <a:hlinkClick r:id="rId2"/>
              </a:rPr>
              <a:t>imgrefurl</a:t>
            </a:r>
            <a:r>
              <a:rPr lang="cs-CZ" sz="1100" dirty="0" smtClean="0">
                <a:hlinkClick r:id="rId2"/>
              </a:rPr>
              <a:t>=http://zirafka.huu.cz/menu/galerie/</a:t>
            </a:r>
            <a:r>
              <a:rPr lang="cs-CZ" sz="1100" dirty="0" err="1" smtClean="0">
                <a:hlinkClick r:id="rId2"/>
              </a:rPr>
              <a:t>kreslene-zirafy&amp;docid</a:t>
            </a:r>
            <a:r>
              <a:rPr lang="cs-CZ" sz="1100" dirty="0" smtClean="0">
                <a:hlinkClick r:id="rId2"/>
              </a:rPr>
              <a:t>=XC8MZF6BObs2cM&amp;imgurl=http://media1.huu.cz/</a:t>
            </a:r>
            <a:r>
              <a:rPr lang="cs-CZ" sz="1100" dirty="0" err="1" smtClean="0">
                <a:hlinkClick r:id="rId2"/>
              </a:rPr>
              <a:t>images</a:t>
            </a:r>
            <a:r>
              <a:rPr lang="cs-CZ" sz="1100" dirty="0" smtClean="0">
                <a:hlinkClick r:id="rId2"/>
              </a:rPr>
              <a:t>/media1:4ba11f06cb1aa.png/%2525C5%2525BEirafa%252520kres..gif.png&amp;w=159&amp;h=396&amp;ei=MRBKT9LMAoPMswad8MWUBQ&amp;zoom=1&amp;iact=</a:t>
            </a:r>
            <a:r>
              <a:rPr lang="cs-CZ" sz="1100" dirty="0" err="1" smtClean="0">
                <a:hlinkClick r:id="rId2"/>
              </a:rPr>
              <a:t>hc&amp;vpx</a:t>
            </a:r>
            <a:r>
              <a:rPr lang="cs-CZ" sz="1100" dirty="0" smtClean="0">
                <a:hlinkClick r:id="rId2"/>
              </a:rPr>
              <a:t>=1134&amp;vpy=153&amp;dur=328&amp;hovh=316&amp;hovw=127&amp;tx=82&amp;ty=215&amp;sig=108654200230013472504&amp;page=1&amp;tbnh=119&amp;tbnw=48&amp;start=0&amp;ndsp=30&amp;ved=1t:429,r:29,s:0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 smtClean="0">
                <a:hlinkClick r:id="rId3"/>
              </a:rPr>
              <a:t>2)http://www.google.cz/imgres?q=%C5%BEelva+kreslen%C3%A1&amp;hl=cs&amp;gbv=2&amp;biw=1366&amp;bih=587&amp;tbm=isch&amp;tbnid=yQofIuzrbXRWtM:&amp;imgrefurl=http://zelvy-vodni.blog.cz/0807/kreslene-zelvy&amp;docid=QVICkOIwa6zLXM&amp;imgurl=http://nd01.jxs.cz/823/004/36a24d9160_44215045_o2.jpg&amp;w=264&amp;h=240&amp;ei=ZRFKT4adCY7Ssgap1_HbDw&amp;zoom=1&amp;iact=hc&amp;vpx=99&amp;vpy=142&amp;dur=250&amp;hovh=192&amp;hovw=211&amp;tx=134&amp;ty=117&amp;sig=108654200230013472504&amp;page=1&amp;tbnh=121&amp;tbnw=133&amp;start=0&amp;ndsp=21&amp;ved=1t:429,r:0,s:0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 smtClean="0">
                <a:hlinkClick r:id="rId4"/>
              </a:rPr>
              <a:t>3)http://www.google.cz/imgres?q=%C5%BEralok+kreslen%C3%BD&amp;hl=cs&amp;sa=X&amp;gbv=2&amp;biw=1366&amp;bih=587&amp;tbm=isch&amp;tbnid=3T0NGQKM3ukNQM:&amp;imgrefurl=http://www.zenskaruka.cz/samolepici-dekorace-na-zed-morsky-svet-zralok-p-3662.html&amp;docid=7fpQkhC58N1cDM&amp;imgurl=http://www.zenskaruka.cz/bmz_cache/6/6f73d5caec3cfbb4d8034afc7c234f46.image.320x320.jpg&amp;w=320&amp;h=320&amp;ei=3hFKT9GUBsXesgaZ_ciUBQ&amp;zoom=1&amp;iact=hc&amp;vpx=352&amp;vpy=127&amp;dur=375&amp;hovh=225&amp;hovw=225&amp;tx=135&amp;ty=140&amp;sig=108654200230013472504&amp;page=1&amp;tbnh=124&amp;tbnw=122&amp;start=0&amp;ndsp=23&amp;ved=1t:429,r:2,s:0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 smtClean="0">
                <a:hlinkClick r:id="rId5"/>
              </a:rPr>
              <a:t>4)http://www.google.cz/imgres?q=%C5%BE%C3%A1ba+kreslen%C3%A1&amp;hl=cs&amp;gbv=2&amp;biw=1366&amp;bih=587&amp;tbm=isch&amp;tbnid=JynTQvuhE6MdaM:&amp;imgrefurl=http://diddl-diddlinka-a.blog.cz/0709/zabky-o&amp;docid=d2Ky6RpsGsLEJM&amp;imgurl=http://nd01.jxs.cz/842/435/cbf39916ad_17490533_o2.jpg&amp;w=300&amp;h=243&amp;ei=XBJKT9bFIZD4sgbo7OGUBQ&amp;zoom=1&amp;iact=hc&amp;vpx=98&amp;vpy=137&amp;dur=592&amp;hovh=194&amp;hovw=240&amp;tx=132&amp;ty=83&amp;sig=108654200230013472504&amp;page=1&amp;tbnh=114&amp;tbnw=141&amp;start=0&amp;ndsp=23&amp;ved=1t:429,r:0,s:0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 smtClean="0">
                <a:hlinkClick r:id="rId6"/>
              </a:rPr>
              <a:t>5)http://www.google.cz/imgres?q=%C5%BEalud&amp;hl=cs&amp;gbv=2&amp;biw=1366&amp;bih=587&amp;tbm=isch&amp;tbnid=eDXGbmdwk5JLuM:&amp;imgrefurl=http://martincinherbar.ic.cz/d.html&amp;docid=DxG05ZqZxnfmGM&amp;imgurl=http://martincinherbar.ic.cz/img/dub_letni_13305.jpg&amp;w=249&amp;h=249&amp;ei=fBNKT9vkHsaVswaxrYSUBQ&amp;zoom=1&amp;iact=hc&amp;vpx=563&amp;vpy=2&amp;dur=390&amp;hovh=199&amp;hovw=199&amp;tx=106&amp;ty=100&amp;sig=108654200230013472504&amp;page=2&amp;tbnh=120&amp;tbnw=120&amp;start=23&amp;ndsp=33&amp;ved=1t:429,r:12,s:23</a:t>
            </a:r>
            <a:endParaRPr lang="cs-CZ" sz="1100" dirty="0" smtClean="0"/>
          </a:p>
          <a:p>
            <a:endParaRPr lang="cs-CZ" sz="1100" dirty="0"/>
          </a:p>
          <a:p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2751724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8424936" cy="5847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>
                <a:hlinkClick r:id="rId2"/>
              </a:rPr>
              <a:t>6)http://www.google.cz/imgres?q=%C5%BEeb%C5%99%C3%ADk&amp;hl=cs&amp;gbv=2&amp;biw=1366&amp;bih=587&amp;tbm=isch&amp;tbnid=NkCR58AqyvKsfM:&amp;imgrefurl=http://www.bezva-zahrada.cz/zebriky-a-schudky&amp;docid=xdNxKeXikKrAsM&amp;imgurl=http://www.bezva-zahrada.cz/data/vyrobky/zebriky-a-schudky/_teleskop.jpg&amp;w=240&amp;h=240&amp;ei=fRRKT9u8O8rwsga0yNSUBQ&amp;zoom=1&amp;iact=hc&amp;vpx=988&amp;vpy=2&amp;dur=1700&amp;hovh=192&amp;hovw=192&amp;tx=114&amp;ty=35&amp;sig=108654200230013472504&amp;page=3&amp;tbnh=132&amp;tbnw=118&amp;start=67&amp;ndsp=34&amp;ved=1t:429,r:7,s:67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 smtClean="0">
                <a:hlinkClick r:id="rId3"/>
              </a:rPr>
              <a:t>7)http://www.google.cz/imgres?q=%C5%BE%C3%AD%C5%BEala&amp;hl=cs&amp;gbv=2&amp;biw=1366&amp;bih=587&amp;tbm=isch&amp;tbnid=cnBwGSBNIcwC6M:&amp;imgrefurl=http://cs.detske-hry.com/tancovala-zizala-11763.htm&amp;docid=yi0l51gtYZHXdM&amp;imgurl=http://images.detske-hry.com/images/data/0/0/2010/02/16/11763/1.jpg&amp;w=520&amp;h=324&amp;ei=yhVKT6anG9Dwsgb6sNiUBQ&amp;zoom=1&amp;iact=hc&amp;vpx=722&amp;vpy=178&amp;dur=219&amp;hovh=177&amp;hovw=285&amp;tx=192&amp;ty=88&amp;sig=108654200230013472504&amp;page=1&amp;tbnh=89&amp;tbnw=143&amp;start=0&amp;ndsp=24&amp;ved=1t:429,r:5,s:0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 smtClean="0">
                <a:hlinkClick r:id="rId4"/>
              </a:rPr>
              <a:t>8)http://www.google.cz/imgres?q=kreslen%C3%A1+%C5%BE%C3%A1rovka&amp;hl=cs&amp;gbv=2&amp;biw=1366&amp;bih=587&amp;tbm=isch&amp;tbnid=2GpCKQjRwgpRmM:&amp;imgrefurl=http://zdebra.blog.cz/0805/navod-na-vkladani-obrazku-pres-html-kod&amp;docid=PeN4VloIaql0FM&amp;imgurl=http://nd01.jxs.cz/885/566/fa7711982f_28064745_o2.jpg&amp;w=340&amp;h=506&amp;ei=FRhKT5LeF47Nsga1tb2UBQ&amp;zoom=1&amp;iact=hc&amp;vpx=196&amp;vpy=105&amp;dur=593&amp;hovh=274&amp;hovw=184&amp;tx=98&amp;ty=136&amp;sig=108654200230013472504&amp;page=1&amp;tbnh=130&amp;tbnw=87&amp;start=0&amp;ndsp=23&amp;ved=1t:429,r:1,s:0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 smtClean="0">
                <a:hlinkClick r:id="rId5"/>
              </a:rPr>
              <a:t>9)http://www.google.cz/imgres?q=%C5%BDeryk&amp;hl=cs&amp;gbv=2&amp;biw=1366&amp;bih=587&amp;tbm=isch&amp;tbnid=aHwHcbbFk_9LNM:&amp;imgrefurl=http://folprecht.blog.idnes.cz/c/43557/Mirovi-psi.html&amp;docid=IT0D2EzltgPZAM&amp;imgurl=http://blog.idnes.cz/blog/1933/43557/zeryk.jpg&amp;w=320&amp;h=240&amp;ei=kRhKT4mFEc73sgaDr5iVBQ&amp;zoom=1&amp;iact=hc&amp;vpx=94&amp;vpy=144&amp;dur=234&amp;hovh=192&amp;hovw=256&amp;tx=129&amp;ty=83&amp;sig=108654200230013472504&amp;page=1&amp;tbnh=125&amp;tbnw=167&amp;start=0&amp;ndsp=21&amp;ved=1t:429,r:0,s:0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 smtClean="0">
                <a:hlinkClick r:id="rId6"/>
              </a:rPr>
              <a:t>10)http://www.google.cz/imgres?q=%C5%BDofka&amp;hl=cs&amp;gbv=2&amp;biw=1366&amp;bih=587&amp;tbm=isch&amp;tbnid=t5gKcoXfqBmRLM:&amp;imgrefurl=http://pprnr.blog.cz/0806/hlasovani-o-nejuchylnejsi-postavicku-ceskeho-vecernicku&amp;docid=FinT9NzUg26bZM&amp;imgurl=http://nd01.jxs.cz/590/927/b8fe367632_29844743_o2.jpg&amp;w=288&amp;h=296&amp;ei=ShlKT7HvKcvFtAb88aGWBQ&amp;zoom=1&amp;iact=hc&amp;vpx=754&amp;vpy=155&amp;dur=265&amp;hovh=228&amp;hovw=221&amp;tx=126&amp;ty=120&amp;sig=108654200230013472504&amp;page=1&amp;tbnh=111&amp;tbnw=108&amp;start=0&amp;ndsp=26&amp;ved=1t:429,r:6,s:0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 smtClean="0">
                <a:hlinkClick r:id="rId7"/>
              </a:rPr>
              <a:t>11)http://www.google.cz/imgres?q=JE%C5%BDEK&amp;hl=cs&amp;gbv=2&amp;biw=1366&amp;bih=587&amp;tbm=isch&amp;tbnid=V7FTJJVPo5MzSM:&amp;imgrefurl=http://www.predskolaci.cz/%3Fp%3D7299&amp;docid=iSZTVm9akvQm3M&amp;imgurl=http://www.predskolaci.cz/wp-content/uploads/2009/08/podzimni-jezek.jpg&amp;w=400&amp;h=400&amp;ei=7idKT-jTLpHitQa9upyUBQ&amp;zoom=1&amp;iact=hc&amp;vpx=730&amp;vpy=243&amp;dur=2044&amp;hovh=225&amp;hovw=225&amp;tx=132&amp;ty=223&amp;sig=108654200230013472504&amp;page=2&amp;tbnh=127&amp;tbnw=126&amp;start=22&amp;ndsp=27&amp;ved=1t:429,r:24,s:22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2187186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183</TotalTime>
  <Words>295</Words>
  <Application>Microsoft Office PowerPoint</Application>
  <PresentationFormat>Předvádění na obrazovce (4:3)</PresentationFormat>
  <Paragraphs>87</Paragraphs>
  <Slides>26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Talent</vt:lpstr>
      <vt:lpstr>Název školy: ZŠ Klášterec nad Ohří, Krátká 676 Autor: Mgr. Zuzana Rulcová Název materiálu: VY_32_INOVACE_16_ 32 _ Český jazyk _ vyvození hlásky Ž  Číslo projektu: CZ.1.07/1.4.00/21.1115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Kabinet</cp:lastModifiedBy>
  <cp:revision>23</cp:revision>
  <dcterms:created xsi:type="dcterms:W3CDTF">2012-02-26T10:57:07Z</dcterms:created>
  <dcterms:modified xsi:type="dcterms:W3CDTF">2012-06-02T08:44:38Z</dcterms:modified>
</cp:coreProperties>
</file>