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26"/>
  </p:notesMasterIdLst>
  <p:sldIdLst>
    <p:sldId id="279" r:id="rId3"/>
    <p:sldId id="278" r:id="rId4"/>
    <p:sldId id="276" r:id="rId5"/>
    <p:sldId id="258" r:id="rId6"/>
    <p:sldId id="259" r:id="rId7"/>
    <p:sldId id="260" r:id="rId8"/>
    <p:sldId id="261" r:id="rId9"/>
    <p:sldId id="262" r:id="rId10"/>
    <p:sldId id="264" r:id="rId11"/>
    <p:sldId id="265" r:id="rId12"/>
    <p:sldId id="266" r:id="rId13"/>
    <p:sldId id="267" r:id="rId14"/>
    <p:sldId id="277" r:id="rId15"/>
    <p:sldId id="268" r:id="rId16"/>
    <p:sldId id="269" r:id="rId17"/>
    <p:sldId id="270" r:id="rId18"/>
    <p:sldId id="272" r:id="rId19"/>
    <p:sldId id="271" r:id="rId20"/>
    <p:sldId id="275" r:id="rId21"/>
    <p:sldId id="273" r:id="rId22"/>
    <p:sldId id="274" r:id="rId23"/>
    <p:sldId id="256" r:id="rId24"/>
    <p:sldId id="257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E9B0B1-065B-4883-9A2B-A14ABE8F4899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91930D-9269-49DE-8344-A46F13A3E8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4074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24041-EBF2-4E03-A9D4-0BE0C32657C6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B180B-BEC1-4441-9FD2-49AC8C061C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6723608"/>
      </p:ext>
    </p:extLst>
  </p:cSld>
  <p:clrMapOvr>
    <a:masterClrMapping/>
  </p:clrMapOvr>
  <p:transition spd="slow" advClick="0" advTm="4000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24041-EBF2-4E03-A9D4-0BE0C32657C6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B180B-BEC1-4441-9FD2-49AC8C061C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1456390"/>
      </p:ext>
    </p:extLst>
  </p:cSld>
  <p:clrMapOvr>
    <a:masterClrMapping/>
  </p:clrMapOvr>
  <p:transition spd="slow" advClick="0" advTm="4000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24041-EBF2-4E03-A9D4-0BE0C32657C6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B180B-BEC1-4441-9FD2-49AC8C061C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6834519"/>
      </p:ext>
    </p:extLst>
  </p:cSld>
  <p:clrMapOvr>
    <a:masterClrMapping/>
  </p:clrMapOvr>
  <p:transition spd="slow" advClick="0" advTm="4000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24041-EBF2-4E03-A9D4-0BE0C32657C6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B180B-BEC1-4441-9FD2-49AC8C061C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402011"/>
      </p:ext>
    </p:extLst>
  </p:cSld>
  <p:clrMapOvr>
    <a:masterClrMapping/>
  </p:clrMapOvr>
  <p:transition spd="slow" advClick="0" advTm="4000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24041-EBF2-4E03-A9D4-0BE0C32657C6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B180B-BEC1-4441-9FD2-49AC8C061C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4454226"/>
      </p:ext>
    </p:extLst>
  </p:cSld>
  <p:clrMapOvr>
    <a:masterClrMapping/>
  </p:clrMapOvr>
  <p:transition spd="slow" advClick="0" advTm="4000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24041-EBF2-4E03-A9D4-0BE0C32657C6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B180B-BEC1-4441-9FD2-49AC8C061C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6909209"/>
      </p:ext>
    </p:extLst>
  </p:cSld>
  <p:clrMapOvr>
    <a:masterClrMapping/>
  </p:clrMapOvr>
  <p:transition spd="slow" advClick="0" advTm="4000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24041-EBF2-4E03-A9D4-0BE0C32657C6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B180B-BEC1-4441-9FD2-49AC8C061C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2976428"/>
      </p:ext>
    </p:extLst>
  </p:cSld>
  <p:clrMapOvr>
    <a:masterClrMapping/>
  </p:clrMapOvr>
  <p:transition spd="slow" advClick="0" advTm="4000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24041-EBF2-4E03-A9D4-0BE0C32657C6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B180B-BEC1-4441-9FD2-49AC8C061C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7507479"/>
      </p:ext>
    </p:extLst>
  </p:cSld>
  <p:clrMapOvr>
    <a:masterClrMapping/>
  </p:clrMapOvr>
  <p:transition spd="slow" advClick="0" advTm="4000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24041-EBF2-4E03-A9D4-0BE0C32657C6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B180B-BEC1-4441-9FD2-49AC8C061C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1976058"/>
      </p:ext>
    </p:extLst>
  </p:cSld>
  <p:clrMapOvr>
    <a:masterClrMapping/>
  </p:clrMapOvr>
  <p:transition spd="slow" advClick="0" advTm="4000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24041-EBF2-4E03-A9D4-0BE0C32657C6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B180B-BEC1-4441-9FD2-49AC8C061C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5354157"/>
      </p:ext>
    </p:extLst>
  </p:cSld>
  <p:clrMapOvr>
    <a:masterClrMapping/>
  </p:clrMapOvr>
  <p:transition spd="slow" advClick="0" advTm="4000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24041-EBF2-4E03-A9D4-0BE0C32657C6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B180B-BEC1-4441-9FD2-49AC8C061C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4153000"/>
      </p:ext>
    </p:extLst>
  </p:cSld>
  <p:clrMapOvr>
    <a:masterClrMapping/>
  </p:clrMapOvr>
  <p:transition spd="slow" advClick="0" advTm="4000">
    <p:pull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124041-EBF2-4E03-A9D4-0BE0C32657C6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B180B-BEC1-4441-9FD2-49AC8C061C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3221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 advClick="0" advTm="4000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A124041-EBF2-4E03-A9D4-0BE0C32657C6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87B180B-BEC1-4441-9FD2-49AC8C061C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%C5%99edkvi%C4%8Dka&amp;um=1&amp;hl=cs&amp;biw=1366&amp;bih=587&amp;tbm=isch&amp;tbnid=x0q8od48X4T7UM:&amp;imgrefurl=http://www.gadar.cz/zibis/eshop/0/0/5/163-REDKVICKA-ODRUDA-ROWA-500-SEMEN&amp;docid=OetUEzLErMry9M&amp;imgurl=http://www.gadar.cz/fotky6629/fotos/_vyr_163redkvicka-333.jpeg&amp;w=288&amp;h=164&amp;ei=reJMT7LrCcK2hAez6o0T&amp;zoom=1&amp;iact=hc&amp;vpx=104&amp;vpy=310&amp;dur=156&amp;hovh=131&amp;hovw=230&amp;tx=159&amp;ty=93&amp;sig=108654200230013472504&amp;page=1&amp;tbnh=92&amp;tbnw=161&amp;start=0&amp;ndsp=21&amp;ved=1t:429,r:7,s:0" TargetMode="External"/><Relationship Id="rId2" Type="http://schemas.openxmlformats.org/officeDocument/2006/relationships/hyperlink" Target="http://www.google.cz/imgres?q=%C5%99epa&amp;um=1&amp;hl=cs&amp;sa=N&amp;biw=1366&amp;bih=587&amp;tbm=isch&amp;tbnid=1z3-u20AwOqFbM:&amp;imgrefurl=http://www.dia-potraviny.cz/repa.html&amp;docid=szVbeJB9NOhN2M&amp;imgurl=http://www.dia-potraviny.cz/img/repa.jpg&amp;w=160&amp;h=236&amp;ei=B-JMT4WJHMnIhAeb8KgE&amp;zoom=1&amp;iact=hc&amp;vpx=439&amp;vpy=280&amp;dur=125&amp;hovh=188&amp;hovw=128&amp;tx=90&amp;ty=104&amp;sig=108654200230013472504&amp;page=1&amp;tbnh=107&amp;tbnw=72&amp;start=0&amp;ndsp=27&amp;ved=1t:429,r:12,s: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%C5%99et%C4%9Bz+kreslen%C3%BD+v%C3%A1no%C4%8Dn%C3%AD&amp;um=1&amp;hl=cs&amp;biw=1366&amp;bih=587&amp;tbm=isch&amp;tbnid=yCkhf3bbmxEFnM:&amp;imgrefurl=http://omrej.blog.cz/rubrika/vyrabeni-a-tvoreni/2&amp;docid=O3l9-oQf45ggBM&amp;imgurl=http://nd04.jxs.cz/618/788/6d6a39408e_71799997_o2.jpg&amp;w=576&amp;h=768&amp;ei=FupMT_uAEsenhAfL8cEp&amp;zoom=1&amp;iact=hc&amp;vpx=235&amp;vpy=109&amp;dur=1076&amp;hovh=259&amp;hovw=194&amp;tx=79&amp;ty=139&amp;sig=108654200230013472504&amp;page=1&amp;tbnh=122&amp;tbnw=92&amp;start=0&amp;ndsp=24&amp;ved=1t:429,r:1,s:0" TargetMode="External"/><Relationship Id="rId5" Type="http://schemas.openxmlformats.org/officeDocument/2006/relationships/hyperlink" Target="http://www.google.cz/imgres?q=%C5%99%C3%ADzek&amp;um=1&amp;hl=cs&amp;biw=1366&amp;bih=587&amp;tbm=isch&amp;tbnid=NQftLBWsuS91qM:&amp;imgrefurl=http://receptyaz.cz/maso/kureci-rizek-v-zakysane-smetane&amp;docid=g-sFfxjCdvHppM&amp;imgurl=http://receptyaz.cz/wp-content/uploads/2011/03/rizky.jpg&amp;w=800&amp;h=600&amp;ei=MulMT63-D4XPhAeA74ki&amp;zoom=1&amp;iact=hc&amp;vpx=434&amp;vpy=172&amp;dur=312&amp;hovh=194&amp;hovw=259&amp;tx=124&amp;ty=109&amp;sig=108654200230013472504&amp;page=1&amp;tbnh=112&amp;tbnw=149&amp;start=0&amp;ndsp=21&amp;ved=1t:429,r:2,s:0" TargetMode="External"/><Relationship Id="rId4" Type="http://schemas.openxmlformats.org/officeDocument/2006/relationships/hyperlink" Target="http://www.google.cz/imgres?q=%C5%99eka&amp;um=1&amp;hl=cs&amp;biw=1366&amp;bih=587&amp;tbm=isch&amp;tbnid=QKAeKXx2v4-ccM:&amp;imgrefurl=http://www.narodniparky.info/galerie/3-krka.html&amp;docid=D9mkKtjUiir4DM&amp;imgurl=http://www.narodniparky.info/foto/galery3/22_narodni_park_krka.jpg&amp;w=900&amp;h=599&amp;ei=NuhMT9CpBdKFhQeQxeQV&amp;zoom=1&amp;iact=hc&amp;vpx=74&amp;vpy=295&amp;dur=1685&amp;hovh=183&amp;hovw=275&amp;tx=177&amp;ty=92&amp;sig=108654200230013472504&amp;page=1&amp;tbnh=106&amp;tbnw=146&amp;start=0&amp;ndsp=21&amp;ved=1t:429,r:7,s:0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kreslen%C3%A1+kolob%C4%9B%C5%BEka&amp;um=1&amp;hl=cs&amp;sa=X&amp;biw=1366&amp;bih=587&amp;tbm=isch&amp;tbnid=upsuooQue8Bq1M:&amp;imgrefurl=http://www.detske-lozni-povleceni.cz/detske-lozni-povleceni/eshop/17-1-DEKORACE/358-2-Vesacky&amp;docid=o1rJv4pRS66qGM&amp;imgurl=http://www.detske-lozni-povleceni.cz/fotky9883/fotom/gen__vyr_2070DO-30D63_DK1.jpg&amp;w=136&amp;h=160&amp;ei=Gu1MT5-7O8bJhAfj2qgN&amp;zoom=1&amp;iact=hc&amp;vpx=424&amp;vpy=82&amp;dur=1747&amp;hovh=128&amp;hovw=108&amp;tx=108&amp;ty=99&amp;sig=108654200230013472504&amp;page=1&amp;tbnh=128&amp;tbnw=108&amp;start=0&amp;ndsp=22&amp;ved=1t:429,r:2,s:0" TargetMode="External"/><Relationship Id="rId2" Type="http://schemas.openxmlformats.org/officeDocument/2006/relationships/hyperlink" Target="http://www.google.cz/imgres?q=%C5%99ezn%C3%ADk+krkovi%C4%8Dka&amp;um=1&amp;hl=cs&amp;biw=1366&amp;bih=587&amp;tbm=isch&amp;tbnid=J8OJwdlRyiq8eM:&amp;imgrefurl=http://oz.kurzy.cz/plus-discount-sro/reznik-krkovicka-pz450625u.htm&amp;docid=haL5XT6fp3jkGM&amp;imgurl=http://orservis.kurzy.cz/oz/penny-market-sro/reznik-krkovicka-p450628z294753u.png&amp;w=551&amp;h=276&amp;ei=AutMT4i5BNK1hAeW3pX1Dw&amp;zoom=1&amp;iact=hc&amp;vpx=64&amp;vpy=284&amp;dur=873&amp;hovh=159&amp;hovw=317&amp;tx=157&amp;ty=87&amp;sig=108654200230013472504&amp;page=1&amp;tbnh=84&amp;tbnw=168&amp;start=0&amp;ndsp=22&amp;ved=1t:429,r:7,s: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k%C5%99em%C3%ADlek&amp;hl=cs&amp;biw=1366&amp;bih=587&amp;gbv=2&amp;tbm=isch&amp;tbnid=FkLeVtgeXo9PhM:&amp;imgrefurl=http://rodina.cz/scripts/album/photo.asp?id=1943409&amp;docid=VcBpc0ZfdAMP7M&amp;imgurl=http://rodina.cz/Anneli/album/kxemxvoch.jpg&amp;w=538&amp;h=405&amp;ei=WwhNT-iLM6OI4gTxtqGBAw&amp;zoom=1&amp;iact=hc&amp;vpx=115&amp;vpy=274&amp;dur=296&amp;hovh=195&amp;hovw=259&amp;tx=143&amp;ty=151&amp;sig=108654200230013472504&amp;page=1&amp;tbnh=124&amp;tbnw=213&amp;start=0&amp;ndsp=24&amp;ved=1t:429,r:16,s:0" TargetMode="External"/><Relationship Id="rId5" Type="http://schemas.openxmlformats.org/officeDocument/2006/relationships/hyperlink" Target="http://www.google.cz/imgres?q=h%C3%A1%C4%8Dkovan%C3%BD+%C5%99et%C3%ADzek&amp;um=1&amp;hl=cs&amp;biw=1366&amp;bih=587&amp;tbm=isch&amp;tbnid=-FAB0CDw--MjkM:&amp;imgrefurl=http://www.kreativnitechniky.cz/zobrazit/113/RU%C4%8CN%C3%8D%20PR%C3%81CE%20-%20H%C3%81%C4%8CKOV%C3%81N%C3%8D%20N%C3%81VODY%20PRO%20ZA%C4%8C%C3%81TE%C4%8CN%C3%8DKY&amp;docid=sEAHcvjw3KySbM&amp;imgurl=http://www.kreativnitechniky.cz/var/texyla/431/hgfdhgfdc.jpg&amp;w=561&amp;h=260&amp;ei=KvBMT6-NLsKmhAfE1oAV&amp;zoom=1&amp;iact=hc&amp;vpx=164&amp;vpy=316&amp;dur=2777&amp;hovh=153&amp;hovw=330&amp;tx=219&amp;ty=124&amp;sig=108654200230013472504&amp;page=5&amp;tbnh=82&amp;tbnw=177&amp;start=104&amp;ndsp=29&amp;ved=1t:429,r:1,s:104" TargetMode="External"/><Relationship Id="rId4" Type="http://schemas.openxmlformats.org/officeDocument/2006/relationships/hyperlink" Target="http://www.google.cz/imgres?q=%C5%99e%C5%BEe&amp;um=1&amp;hl=cs&amp;biw=1366&amp;bih=587&amp;tbm=isch&amp;tbnid=HsoPPtOOExbQbM:&amp;imgrefurl=http://www.receptyprimanapadu.cz/dum-byt-chalupa/domaci-dilna/214-rucni-pilky-stale-potrebne.htm&amp;docid=SnAX2jDbyI2k_M&amp;imgurl=http://www.receptyprimanapadu.cz/images/textiky/reze.jpg&amp;w=300&amp;h=300&amp;ei=Oe5MT72-GoiEhQfUusgd&amp;zoom=1&amp;iact=hc&amp;vpx=87&amp;vpy=245&amp;dur=3884&amp;hovh=225&amp;hovw=225&amp;tx=143&amp;ty=137&amp;sig=108654200230013472504&amp;page=1&amp;tbnh=116&amp;tbnw=122&amp;start=0&amp;ndsp=22&amp;ved=1t:429,r:7,s: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56969" y="1159578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Zuzana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Rulcová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VY_32_INOVACE_17_ 32 _ Český jazyk _ vyvození hlásky Ř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899592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Prezentace je určena pro 1. ročník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k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vyvození hlásky Ř.</a:t>
            </a:r>
          </a:p>
          <a:p>
            <a:pPr algn="l"/>
            <a:r>
              <a:rPr lang="cs-CZ" dirty="0">
                <a:latin typeface="Times New Roman" pitchFamily="18" charset="0"/>
                <a:cs typeface="Times New Roman" pitchFamily="18" charset="0"/>
              </a:rPr>
              <a:t>DUM zveřejněn na http://dumy.cz/materialy/prehled</a:t>
            </a:r>
          </a:p>
          <a:p>
            <a:pPr algn="l"/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65050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6314" y="3075057"/>
            <a:ext cx="57113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VYVOZENÍ HLÁSKY Ř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9389942"/>
      </p:ext>
    </p:extLst>
  </p:cSld>
  <p:clrMapOvr>
    <a:masterClrMapping/>
  </p:clrMapOvr>
  <p:transition spd="slow" advClick="0" advTm="4000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56165" y="1074510"/>
            <a:ext cx="5631670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 </a:t>
            </a:r>
            <a:r>
              <a:rPr lang="cs-CZ" sz="30000" b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endParaRPr lang="cs-CZ" sz="30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9630448"/>
      </p:ext>
    </p:extLst>
  </p:cSld>
  <p:clrMapOvr>
    <a:masterClrMapping/>
  </p:clrMapOvr>
  <p:transition spd="slow" advClick="0" advTm="4000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07593" y="1269000"/>
            <a:ext cx="2928814" cy="432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6228184" y="486916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4097296"/>
      </p:ext>
    </p:extLst>
  </p:cSld>
  <p:clrMapOvr>
    <a:masterClrMapping/>
  </p:clrMapOvr>
  <p:transition spd="slow" advClick="0" advTm="4000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11025" y="1629000"/>
            <a:ext cx="6321951" cy="360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524328" y="508518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1579853"/>
      </p:ext>
    </p:extLst>
  </p:cSld>
  <p:clrMapOvr>
    <a:masterClrMapping/>
  </p:clrMapOvr>
  <p:transition spd="slow" advClick="0" advTm="4000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26591" y="1269000"/>
            <a:ext cx="6490818" cy="432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812360" y="566124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6476843"/>
      </p:ext>
    </p:extLst>
  </p:cSld>
  <p:clrMapOvr>
    <a:masterClrMapping/>
  </p:clrMapOvr>
  <p:transition spd="slow" advClick="0" advTm="4000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2000" y="1269000"/>
            <a:ext cx="5760000" cy="432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524328" y="522920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1300992"/>
      </p:ext>
    </p:extLst>
  </p:cSld>
  <p:clrMapOvr>
    <a:masterClrMapping/>
  </p:clrMapOvr>
  <p:transition spd="slow" advClick="0" advTm="4000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52000" y="1269000"/>
            <a:ext cx="3240000" cy="432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Šipka dolů 2"/>
          <p:cNvSpPr/>
          <p:nvPr/>
        </p:nvSpPr>
        <p:spPr>
          <a:xfrm rot="5400000">
            <a:off x="5899008" y="2750064"/>
            <a:ext cx="484632" cy="227455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00192" y="522920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6687618"/>
      </p:ext>
    </p:extLst>
  </p:cSld>
  <p:clrMapOvr>
    <a:masterClrMapping/>
  </p:clrMapOvr>
  <p:transition spd="slow" advClick="0" advTm="4000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69298" y="1629000"/>
            <a:ext cx="5405405" cy="360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596336" y="515719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03261226"/>
      </p:ext>
    </p:extLst>
  </p:cSld>
  <p:clrMapOvr>
    <a:masterClrMapping/>
  </p:clrMapOvr>
  <p:transition spd="slow" advClick="0" advTm="4000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2000" y="1629000"/>
            <a:ext cx="3060000" cy="360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Šipka doprava 2"/>
          <p:cNvSpPr/>
          <p:nvPr/>
        </p:nvSpPr>
        <p:spPr>
          <a:xfrm flipH="1">
            <a:off x="5148064" y="3068960"/>
            <a:ext cx="1728192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300192" y="494116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4117080"/>
      </p:ext>
    </p:extLst>
  </p:cSld>
  <p:clrMapOvr>
    <a:masterClrMapping/>
  </p:clrMapOvr>
  <p:transition spd="slow" advClick="0" advTm="4000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67000" y="1524000"/>
            <a:ext cx="3810000" cy="381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6660232" y="494116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45261"/>
      </p:ext>
    </p:extLst>
  </p:cSld>
  <p:clrMapOvr>
    <a:masterClrMapping/>
  </p:clrMapOvr>
  <p:transition spd="slow" advClick="0" advTm="4000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0237" y="2190750"/>
            <a:ext cx="5343525" cy="24765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524328" y="429309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4952897"/>
      </p:ext>
    </p:extLst>
  </p:cSld>
  <p:clrMapOvr>
    <a:masterClrMapping/>
  </p:clrMapOvr>
  <p:transition spd="slow" advClick="0" advTm="4000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36912"/>
            <a:ext cx="85952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ZAPIŠ ČÍSLO SPRÁVNÉHO SLOVA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3637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1556792"/>
            <a:ext cx="2440679" cy="36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ovéPole 3"/>
          <p:cNvSpPr txBox="1"/>
          <p:nvPr/>
        </p:nvSpPr>
        <p:spPr>
          <a:xfrm>
            <a:off x="4644008" y="1484784"/>
            <a:ext cx="18261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1. ŘEKA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6056" y="2924944"/>
            <a:ext cx="19182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2. ŘADA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4437112"/>
            <a:ext cx="17833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3.</a:t>
            </a:r>
            <a:r>
              <a:rPr lang="cs-CZ" sz="4000" b="1" i="1" dirty="0" smtClean="0">
                <a:solidFill>
                  <a:srgbClr val="002060"/>
                </a:solidFill>
              </a:rPr>
              <a:t> </a:t>
            </a:r>
            <a:r>
              <a:rPr lang="cs-CZ" sz="4000" b="1" dirty="0" smtClean="0">
                <a:solidFill>
                  <a:srgbClr val="002060"/>
                </a:solidFill>
              </a:rPr>
              <a:t>ŘEPA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860373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6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548680"/>
            <a:ext cx="4800000" cy="36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827584" y="5085184"/>
            <a:ext cx="21788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1. </a:t>
            </a:r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ŘÍDIT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75856" y="5661248"/>
            <a:ext cx="23503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2. ŘÍZEK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8" y="5085184"/>
            <a:ext cx="23410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3. ŘÍKAT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9374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7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7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5776" y="692696"/>
            <a:ext cx="4762500" cy="31718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323528" y="4581128"/>
            <a:ext cx="25202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1. ŘEHTÁ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1960" y="4653136"/>
            <a:ext cx="36218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2. ŘEHTAČKA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5776" y="5733256"/>
            <a:ext cx="33441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3. </a:t>
            </a:r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ŘEHTÁME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421870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852936"/>
            <a:ext cx="65499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VYPIŠ JEDNOSLABIČNÁ SLOVA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811427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16658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ŘEKA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5896" y="836712"/>
            <a:ext cx="18950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KŘÍDA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00192" y="764704"/>
            <a:ext cx="22653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KOŘENÍ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348880"/>
            <a:ext cx="16658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KŘEN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2348880"/>
            <a:ext cx="28905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MAŘENKA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0272" y="2420888"/>
            <a:ext cx="12666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ŘEČ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933056"/>
            <a:ext cx="22653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NAŘÍKÁ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79912" y="3861048"/>
            <a:ext cx="17796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MOŘE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00192" y="3789040"/>
            <a:ext cx="22529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PAŘEZY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9592" y="5445224"/>
            <a:ext cx="2348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HŘEBEN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5373216"/>
            <a:ext cx="16369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BŘEH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67944" y="5373216"/>
            <a:ext cx="1723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KOUŘ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81719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6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8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20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60"/>
                            </p:stCondLst>
                            <p:childTnLst>
                              <p:par>
                                <p:cTn id="83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100"/>
                            </p:stCondLst>
                            <p:childTnLst>
                              <p:par>
                                <p:cTn id="88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660"/>
                            </p:stCondLst>
                            <p:childTnLst>
                              <p:par>
                                <p:cTn id="93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5" grpId="1"/>
      <p:bldP spid="6" grpId="0"/>
      <p:bldP spid="7" grpId="0"/>
      <p:bldP spid="7" grpId="1"/>
      <p:bldP spid="8" grpId="0"/>
      <p:bldP spid="9" grpId="0"/>
      <p:bldP spid="10" grpId="0"/>
      <p:bldP spid="12" grpId="0"/>
      <p:bldP spid="13" grpId="0"/>
      <p:bldP spid="13" grpId="1"/>
      <p:bldP spid="14" grpId="0"/>
      <p:bldP spid="14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2173" y="2767281"/>
            <a:ext cx="575965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Doplň věty.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Vyber správnou možnost.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209402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476672"/>
            <a:ext cx="3825778" cy="288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3501008"/>
            <a:ext cx="64427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1. Křemílek bydlí v pařezové …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4221088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2. Křemílkův kamarád se jmenuje…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4941168"/>
            <a:ext cx="5788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3. Křemílek je menší – vyšší.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5589240"/>
            <a:ext cx="62504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4. Křemílek je tlustý – hubený.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04248" y="3140968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215525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3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3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3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3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124744"/>
            <a:ext cx="80714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1. Křemílek bydlí v pařezové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chaloupce.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2204864"/>
            <a:ext cx="705834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2. Křemílkův kamarád se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jmenuje </a:t>
            </a:r>
          </a:p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             Vochomůrka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3645024"/>
            <a:ext cx="417293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3. Křemílek je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vyšší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755576" y="4653136"/>
            <a:ext cx="46858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4. Křemílek je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hubený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554130257"/>
      </p:ext>
    </p:extLst>
  </p:cSld>
  <p:clrMapOvr>
    <a:masterClrMapping/>
  </p:clrMapOvr>
  <p:transition spd="slow" advClick="0" advTm="4000">
    <p:pull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20688"/>
            <a:ext cx="799288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100" dirty="0" smtClean="0">
              <a:hlinkClick r:id="rId2"/>
            </a:endParaRPr>
          </a:p>
          <a:p>
            <a:r>
              <a:rPr lang="cs-CZ" sz="1100" dirty="0" smtClean="0">
                <a:hlinkClick r:id="rId2"/>
              </a:rPr>
              <a:t>ODKAZY K OBRÁZKŮM / 28.2.2012</a:t>
            </a:r>
            <a:endParaRPr lang="cs-CZ" sz="1100" dirty="0">
              <a:hlinkClick r:id="rId2"/>
            </a:endParaRPr>
          </a:p>
          <a:p>
            <a:endParaRPr lang="cs-CZ" sz="1100" dirty="0" smtClean="0">
              <a:hlinkClick r:id="rId2"/>
            </a:endParaRPr>
          </a:p>
          <a:p>
            <a:r>
              <a:rPr lang="cs-CZ" sz="1100" dirty="0" smtClean="0">
                <a:hlinkClick r:id="rId2"/>
              </a:rPr>
              <a:t>1)http://www.google.cz/imgres?q=%C5%99epa&amp;um=1&amp;hl=cs&amp;sa=N&amp;biw=1366&amp;bih=587&amp;tbm=isch&amp;tbnid=1z3-u20AwOqFbM:&amp;imgrefurl=http://www.dia-potraviny.cz/repa.html&amp;docid=szVbeJB9NOhN2M&amp;imgurl=http://www.dia-potraviny.cz/img/repa.jpg&amp;w=160&amp;h=236&amp;ei=B-JMT4WJHMnIhAeb8KgE&amp;zoom=1&amp;iact=hc&amp;vpx=439&amp;vpy=280&amp;dur=125&amp;hovh=188&amp;hovw=128&amp;tx=90&amp;ty=104&amp;sig=108654200230013472504&amp;page=1&amp;tbnh=107&amp;tbnw=72&amp;start=0&amp;ndsp=27&amp;ved=1t:429,r:12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3"/>
              </a:rPr>
              <a:t>2)http://www.google.cz/imgres?q=%C5%99edkvi%C4%8Dka&amp;um=1&amp;hl=cs&amp;biw=1366&amp;bih=587&amp;tbm=isch&amp;tbnid=x0q8od48X4T7UM:&amp;imgrefurl=http://www.gadar.cz/zibis/eshop/0/0/5/163-REDKVICKA-ODRUDA-ROWA-500-SEMEN&amp;docid=OetUEzLErMry9M&amp;imgurl=http://www.gadar.cz/fotky6629/fotos/_vyr_163redkvicka-333.jpeg&amp;w=288&amp;h=164&amp;ei=reJMT7LrCcK2hAez6o0T&amp;zoom=1&amp;iact=hc&amp;vpx=104&amp;vpy=310&amp;dur=156&amp;hovh=131&amp;hovw=230&amp;tx=159&amp;ty=93&amp;sig=108654200230013472504&amp;page=1&amp;tbnh=92&amp;tbnw=161&amp;start=0&amp;ndsp=21&amp;ved=1t:429,r:7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4"/>
              </a:rPr>
              <a:t>3)http://www.google.cz/imgres?q=%C5%99eka&amp;um=1&amp;hl=cs&amp;biw=1366&amp;bih=587&amp;tbm=isch&amp;tbnid=QKAeKXx2v4-ccM:&amp;imgrefurl=http://www.narodniparky.info/galerie/3-krka.html&amp;docid=D9mkKtjUiir4DM&amp;imgurl=http://www.narodniparky.info/foto/galery3/22_narodni_park_krka.jpg&amp;w=900&amp;h=599&amp;ei=NuhMT9CpBdKFhQeQxeQV&amp;zoom=1&amp;iact=hc&amp;vpx=74&amp;vpy=295&amp;dur=1685&amp;hovh=183&amp;hovw=275&amp;tx=177&amp;ty=92&amp;sig=108654200230013472504&amp;page=1&amp;tbnh=106&amp;tbnw=146&amp;start=0&amp;ndsp=21&amp;ved=1t:429,r:7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5"/>
              </a:rPr>
              <a:t>4)http://www.google.cz/imgres?q=%C5%99%C3%ADzek&amp;um=1&amp;hl=cs&amp;biw=1366&amp;bih=587&amp;tbm=isch&amp;tbnid=NQftLBWsuS91qM:&amp;imgrefurl=http://receptyaz.cz/maso/kureci-rizek-v-zakysane-smetane&amp;docid=g-sFfxjCdvHppM&amp;imgurl=http://receptyaz.cz/wp-content/uploads/2011/03/rizky.jpg&amp;w=800&amp;h=600&amp;ei=MulMT63-D4XPhAeA74ki&amp;zoom=1&amp;iact=hc&amp;vpx=434&amp;vpy=172&amp;dur=312&amp;hovh=194&amp;hovw=259&amp;tx=124&amp;ty=109&amp;sig=108654200230013472504&amp;page=1&amp;tbnh=112&amp;tbnw=149&amp;start=0&amp;ndsp=21&amp;ved=1t:429,r:2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6"/>
              </a:rPr>
              <a:t>5)http://www.google.cz/imgres?q=%C5%99et%C4%9Bz+kreslen%C3%BD+v%C3%A1no%C4%8Dn%C3%AD&amp;um=1&amp;hl=cs&amp;biw=1366&amp;bih=587&amp;tbm=isch&amp;tbnid=yCkhf3bbmxEFnM:&amp;imgrefurl=http://omrej.blog.cz/rubrika/vyrabeni-a-tvoreni/2&amp;docid=O3l9-oQf45ggBM&amp;imgurl=http://nd04.jxs.cz/618/788/6d6a39408e_71799997_o2.jpg&amp;w=576&amp;h=768&amp;ei=FupMT_uAEsenhAfL8cEp&amp;zoom=1&amp;iact=hc&amp;vpx=235&amp;vpy=109&amp;dur=1076&amp;hovh=259&amp;hovw=194&amp;tx=79&amp;ty=139&amp;sig=108654200230013472504&amp;page=1&amp;tbnh=122&amp;tbnw=92&amp;start=0&amp;ndsp=24&amp;ved=1t:429,r:1,s:0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4115055218"/>
      </p:ext>
    </p:extLst>
  </p:cSld>
  <p:clrMapOvr>
    <a:masterClrMapping/>
  </p:clrMapOvr>
  <p:transition spd="slow" advClick="0" advTm="4000">
    <p:pull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8064896" cy="6017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100" dirty="0"/>
          </a:p>
          <a:p>
            <a:r>
              <a:rPr lang="cs-CZ" sz="1100" dirty="0" smtClean="0">
                <a:hlinkClick r:id="rId2"/>
              </a:rPr>
              <a:t>6)http://www.google.cz/imgres?q=%C5%99ezn%C3%ADk+krkovi%C4%8Dka&amp;um=1&amp;hl=cs&amp;biw=1366&amp;bih=587&amp;tbm=isch&amp;tbnid=J8OJwdlRyiq8eM:&amp;imgrefurl=http://oz.kurzy.cz/plus-discount-sro/reznik-krkovicka-pz450625u.htm&amp;docid=haL5XT6fp3jkGM&amp;imgurl=http://orservis.kurzy.cz/oz/penny-market-sro/reznik-krkovicka-p450628z294753u.png&amp;w=551&amp;h=276&amp;ei=AutMT4i5BNK1hAeW3pX1Dw&amp;zoom=1&amp;iact=hc&amp;vpx=64&amp;vpy=284&amp;dur=873&amp;hovh=159&amp;hovw=317&amp;tx=157&amp;ty=87&amp;sig=108654200230013472504&amp;page=1&amp;tbnh=84&amp;tbnw=168&amp;start=0&amp;ndsp=22&amp;ved=1t:429,r:7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3"/>
              </a:rPr>
              <a:t>7)http://www.google.cz/imgres?q=kreslen%C3%A1+kolob%C4%9B%C5%BEka&amp;um=1&amp;hl=cs&amp;sa=X&amp;biw=1366&amp;bih=587&amp;tbm=isch&amp;tbnid=upsuooQue8Bq1M:&amp;imgrefurl=http://www.detske-lozni-povleceni.cz/detske-lozni-povleceni/eshop/17-1-DEKORACE/358-2-Vesacky&amp;docid=o1rJv4pRS66qGM&amp;imgurl=http://www.detske-lozni-povleceni.cz/fotky9883/fotom/gen__vyr_2070DO-30D63_DK1.jpg&amp;w=136&amp;h=160&amp;ei=Gu1MT5-7O8bJhAfj2qgN&amp;zoom=1&amp;iact=hc&amp;vpx=424&amp;vpy=82&amp;dur=1747&amp;hovh=128&amp;hovw=108&amp;tx=108&amp;ty=99&amp;sig=108654200230013472504&amp;page=1&amp;tbnh=128&amp;tbnw=108&amp;start=0&amp;ndsp=22&amp;ved=1t:429,r:2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4"/>
              </a:rPr>
              <a:t>8)http://www.google.cz/imgres?q=%C5%99e%C5%BEe&amp;um=1&amp;hl=cs&amp;biw=1366&amp;bih=587&amp;tbm=isch&amp;tbnid=HsoPPtOOExbQbM:&amp;imgrefurl=http://www.receptyprimanapadu.cz/dum-byt-chalupa/domaci-dilna/214-rucni-pilky-stale-potrebne.htm&amp;docid=SnAX2jDbyI2k_M&amp;imgurl=http://www.receptyprimanapadu.cz/images/textiky/reze.jpg&amp;w=300&amp;h=300&amp;ei=Oe5MT72-GoiEhQfUusgd&amp;zoom=1&amp;iact=hc&amp;vpx=87&amp;vpy=245&amp;dur=3884&amp;hovh=225&amp;hovw=225&amp;tx=143&amp;ty=137&amp;sig=108654200230013472504&amp;page=1&amp;tbnh=116&amp;tbnw=122&amp;start=0&amp;ndsp=22&amp;ved=1t:429,r:7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5"/>
              </a:rPr>
              <a:t>9)http://www.google.cz/imgres?q=h%C3%A1%C4%8Dkovan%C3%BD+%C5%99et%C3%ADzek&amp;um=1&amp;hl=cs&amp;biw=1366&amp;bih=587&amp;tbm=isch&amp;tbnid=-FAB0CDw--MjkM:&amp;imgrefurl=http://www.kreativnitechniky.cz/zobrazit/113/RU%25C4%258CN%25C3%258D%2520PR%25C3%2581CE%2520-%2520H%25C3%2581%25C4%258CKOV%25C3%2581N%25C3%258D%2520N%25C3%2581VODY%2520PRO%2520ZA%25C4%258C%25C3%2581TE%25C4%258CN%25C3%258DKY&amp;docid=sEAHcvjw3KySbM&amp;imgurl=http://www.kreativnitechniky.cz/var/texyla/431/hgfdhgfdc.jpg&amp;w=561&amp;h=260&amp;ei=KvBMT6-NLsKmhAfE1oAV&amp;zoom=1&amp;iact=hc&amp;vpx=164&amp;vpy=316&amp;dur=2777&amp;hovh=153&amp;hovw=330&amp;tx=219&amp;ty=124&amp;sig=108654200230013472504&amp;page=5&amp;tbnh=82&amp;tbnw=177&amp;start=104&amp;ndsp=29&amp;ved=1t:429,r:1,s:104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6"/>
              </a:rPr>
              <a:t>10)http://www.google.cz/imgres?q=k%C5%99em%C3%ADlek&amp;hl=cs&amp;biw=1366&amp;bih=587&amp;gbv=2&amp;tbm=isch&amp;tbnid=FkLeVtgeXo9PhM:&amp;imgrefurl=http://rodina.cz/scripts/album/photo.asp%3Fid%3D1943409&amp;docid=VcBpc0ZfdAMP7M&amp;imgurl=http://rodina.cz/Anneli/album/kxemxvoch.jpg&amp;w=538&amp;h=405&amp;ei=WwhNT-iLM6OI4gTxtqGBAw&amp;zoom=1&amp;iact=hc&amp;vpx=115&amp;vpy=274&amp;dur=296&amp;hovh=195&amp;hovw=259&amp;tx=143&amp;ty=151&amp;sig=108654200230013472504&amp;page=1&amp;tbnh=124&amp;tbnw=213&amp;start=0&amp;ndsp=24&amp;ved=1t:429,r:16,s:0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2873006267"/>
      </p:ext>
    </p:extLst>
  </p:cSld>
  <p:clrMapOvr>
    <a:masterClrMapping/>
  </p:clrMapOvr>
  <p:transition spd="slow" advClick="0" advTm="4000">
    <p:pull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191</TotalTime>
  <Words>289</Words>
  <Application>Microsoft Office PowerPoint</Application>
  <PresentationFormat>Předvádění na obrazovce (4:3)</PresentationFormat>
  <Paragraphs>72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Motiv systému Office</vt:lpstr>
      <vt:lpstr>Vlnění</vt:lpstr>
      <vt:lpstr>Název školy: ZŠ Klášterec nad Ohří, Krátká 676 Autor: Mgr. Zuzana Rulcová Název materiálu: VY_32_INOVACE_17_ 32 _ Český jazyk _ vyvození hlásky Ř  Číslo projektu: CZ.1.07/1.4.00/21.1115 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Dum</cp:lastModifiedBy>
  <cp:revision>24</cp:revision>
  <dcterms:created xsi:type="dcterms:W3CDTF">2012-02-28T14:15:09Z</dcterms:created>
  <dcterms:modified xsi:type="dcterms:W3CDTF">2012-06-04T05:59:09Z</dcterms:modified>
</cp:coreProperties>
</file>