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2" r:id="rId2"/>
  </p:sldMasterIdLst>
  <p:notesMasterIdLst>
    <p:notesMasterId r:id="rId29"/>
  </p:notesMasterIdLst>
  <p:sldIdLst>
    <p:sldId id="282" r:id="rId3"/>
    <p:sldId id="279" r:id="rId4"/>
    <p:sldId id="278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80" r:id="rId16"/>
    <p:sldId id="269" r:id="rId17"/>
    <p:sldId id="268" r:id="rId18"/>
    <p:sldId id="270" r:id="rId19"/>
    <p:sldId id="271" r:id="rId20"/>
    <p:sldId id="272" r:id="rId21"/>
    <p:sldId id="274" r:id="rId22"/>
    <p:sldId id="273" r:id="rId23"/>
    <p:sldId id="275" r:id="rId24"/>
    <p:sldId id="276" r:id="rId25"/>
    <p:sldId id="277" r:id="rId26"/>
    <p:sldId id="256" r:id="rId27"/>
    <p:sldId id="257" r:id="rId2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A6BB43-11BD-4F42-91A1-91BEF7693AA1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484965-23DE-471A-907C-4B120E7E4F2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612532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ctr"/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01AF3A-E1E5-4838-8466-D615707B2E06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3C0C7F-F5E7-4147-83F4-683504373ECE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1B7B7-F30C-4D04-99F8-A4D6C9361F6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5234821"/>
      </p:ext>
    </p:extLst>
  </p:cSld>
  <p:clrMapOvr>
    <a:masterClrMapping/>
  </p:clrMapOvr>
  <p:transition spd="slow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3C0C7F-F5E7-4147-83F4-683504373ECE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1B7B7-F30C-4D04-99F8-A4D6C9361F6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41570253"/>
      </p:ext>
    </p:extLst>
  </p:cSld>
  <p:clrMapOvr>
    <a:masterClrMapping/>
  </p:clrMapOvr>
  <p:transition spd="slow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3C0C7F-F5E7-4147-83F4-683504373ECE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1B7B7-F30C-4D04-99F8-A4D6C9361F6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1959820"/>
      </p:ext>
    </p:extLst>
  </p:cSld>
  <p:clrMapOvr>
    <a:masterClrMapping/>
  </p:clrMapOvr>
  <p:transition spd="slow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3C0C7F-F5E7-4147-83F4-683504373ECE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1B7B7-F30C-4D04-99F8-A4D6C9361F6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94140999"/>
      </p:ext>
    </p:extLst>
  </p:cSld>
  <p:clrMapOvr>
    <a:masterClrMapping/>
  </p:clrMapOvr>
  <p:transition spd="slow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3C0C7F-F5E7-4147-83F4-683504373ECE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1B7B7-F30C-4D04-99F8-A4D6C9361F6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72536699"/>
      </p:ext>
    </p:extLst>
  </p:cSld>
  <p:clrMapOvr>
    <a:masterClrMapping/>
  </p:clrMapOvr>
  <p:transition spd="slow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3C0C7F-F5E7-4147-83F4-683504373ECE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1B7B7-F30C-4D04-99F8-A4D6C9361F6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36118494"/>
      </p:ext>
    </p:extLst>
  </p:cSld>
  <p:clrMapOvr>
    <a:masterClrMapping/>
  </p:clrMapOvr>
  <p:transition spd="slow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3C0C7F-F5E7-4147-83F4-683504373ECE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1B7B7-F30C-4D04-99F8-A4D6C9361F6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82090296"/>
      </p:ext>
    </p:extLst>
  </p:cSld>
  <p:clrMapOvr>
    <a:masterClrMapping/>
  </p:clrMapOvr>
  <p:transition spd="slow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3C0C7F-F5E7-4147-83F4-683504373ECE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1B7B7-F30C-4D04-99F8-A4D6C9361F6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493779"/>
      </p:ext>
    </p:extLst>
  </p:cSld>
  <p:clrMapOvr>
    <a:masterClrMapping/>
  </p:clrMapOvr>
  <p:transition spd="slow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3C0C7F-F5E7-4147-83F4-683504373ECE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1B7B7-F30C-4D04-99F8-A4D6C9361F6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06989441"/>
      </p:ext>
    </p:extLst>
  </p:cSld>
  <p:clrMapOvr>
    <a:masterClrMapping/>
  </p:clrMapOvr>
  <p:transition spd="slow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3C0C7F-F5E7-4147-83F4-683504373ECE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1B7B7-F30C-4D04-99F8-A4D6C9361F6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53301415"/>
      </p:ext>
    </p:extLst>
  </p:cSld>
  <p:clrMapOvr>
    <a:masterClrMapping/>
  </p:clrMapOvr>
  <p:transition spd="slow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3C0C7F-F5E7-4147-83F4-683504373ECE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1B7B7-F30C-4D04-99F8-A4D6C9361F6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63526325"/>
      </p:ext>
    </p:extLst>
  </p:cSld>
  <p:clrMapOvr>
    <a:masterClrMapping/>
  </p:clrMapOvr>
  <p:transition spd="slow">
    <p:randomBar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3A252-69A8-496F-88CC-12C01FE297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B5E80-618D-42D5-BE8E-A2E2ED8F0F7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3A252-69A8-496F-88CC-12C01FE297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B5E80-618D-42D5-BE8E-A2E2ED8F0F7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3A252-69A8-496F-88CC-12C01FE297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B5E80-618D-42D5-BE8E-A2E2ED8F0F7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3A252-69A8-496F-88CC-12C01FE297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B5E80-618D-42D5-BE8E-A2E2ED8F0F7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3A252-69A8-496F-88CC-12C01FE297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B5E80-618D-42D5-BE8E-A2E2ED8F0F7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3A252-69A8-496F-88CC-12C01FE297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B5E80-618D-42D5-BE8E-A2E2ED8F0F7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3A252-69A8-496F-88CC-12C01FE297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B5E80-618D-42D5-BE8E-A2E2ED8F0F7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3A252-69A8-496F-88CC-12C01FE297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B5E80-618D-42D5-BE8E-A2E2ED8F0F7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3A252-69A8-496F-88CC-12C01FE297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8A8B5E80-618D-42D5-BE8E-A2E2ED8F0F7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3A252-69A8-496F-88CC-12C01FE297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B5E80-618D-42D5-BE8E-A2E2ED8F0F7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3A252-69A8-496F-88CC-12C01FE297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B5E80-618D-42D5-BE8E-A2E2ED8F0F7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3C0C7F-F5E7-4147-83F4-683504373ECE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81B7B7-F30C-4D04-99F8-A4D6C9361F6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98928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randomBar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3F3C0C7F-F5E7-4147-83F4-683504373ECE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3481B7B7-F30C-4D04-99F8-A4D6C9361F60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gif"/><Relationship Id="rId4" Type="http://schemas.openxmlformats.org/officeDocument/2006/relationships/hyperlink" Target="http://www.1zsklasterec.cz/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image" Target="../media/image16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3.jpeg"/><Relationship Id="rId4" Type="http://schemas.openxmlformats.org/officeDocument/2006/relationships/image" Target="../media/image8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z/imgres?q=maxipes+f%C3%ADk&amp;hl=cs&amp;biw=1366&amp;bih=673&amp;gbv=2&amp;tbm=isch&amp;tbnid=ZtzNMa-rrnCrNM:&amp;imgrefurl=http://www.detskepohadky.com/kategorie/maxipes-fik&amp;docid=C3SII4G7qqypQM&amp;imgurl=http://i.ytimg.com/vi/imFbVtg8ljw/0.jpg&amp;w=480&amp;h=360&amp;ei=MmONT6z1EMbB0QXot9zpDA&amp;zoom=1&amp;iact=hc&amp;vpx=1064&amp;vpy=381&amp;dur=3670&amp;hovh=194&amp;hovw=259&amp;tx=109&amp;ty=100&amp;sig=108654200230013472504&amp;page=1&amp;tbnh=134&amp;tbnw=193&amp;start=0&amp;ndsp=19&amp;ved=1t:429,r:18,s:0,i:131" TargetMode="External"/><Relationship Id="rId2" Type="http://schemas.openxmlformats.org/officeDocument/2006/relationships/hyperlink" Target="http://www.google.cz/imgres?q=fialka&amp;hl=cs&amp;biw=1366&amp;bih=673&amp;gbv=2&amp;tbm=isch&amp;tbnid=jGWaf9lFJffrqM:&amp;imgrefurl=http://www.celysvet.cz/fotky-fialka-violka-vonna-foto-obrazky&amp;docid=czW_V6diUlM4UM&amp;imgurl=http://www.celysvet.cz/fotky/fialka-violka-vonna_1.jpg&amp;w=594&amp;h=445&amp;ei=S2KNT73OAYmb1AXWj_nxDA&amp;zoom=1&amp;iact=hc&amp;vpx=510&amp;vpy=184&amp;dur=4733&amp;hovh=194&amp;hovw=259&amp;tx=141&amp;ty=126&amp;sig=108654200230013472504&amp;page=1&amp;tbnh=136&amp;tbnw=191&amp;start=0&amp;ndsp=18&amp;ved=1t:429,r:2,s:0,i:97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google.cz/imgres?q=fotoapar%C3%A1t&amp;hl=cs&amp;gbv=2&amp;biw=1366&amp;bih=673&amp;tbm=isch&amp;tbnid=7Tmocc4OySpDbM:&amp;imgrefurl=http://digiweb.ihned.cz/c1-25063930-fotonovinky-odolny-fotoaparat-do-terenu-a-povedene-automaty&amp;docid=CgznqQB9uh1WxM&amp;imgurl=http://img.ihned.cz/attachment.php/15020820/I7RqiM6NzP13ebCxg48tc0umn9fUaQvp/Fujifilm_A850.jpg&amp;w=550&amp;h=418&amp;ei=OGWNT-3QLsG30QWX5fjlDA&amp;zoom=1&amp;iact=hc&amp;vpx=546&amp;vpy=333&amp;dur=5034&amp;hovh=196&amp;hovw=258&amp;tx=168&amp;ty=115&amp;sig=108654200230013472504&amp;page=1&amp;tbnh=131&amp;tbnw=173&amp;start=0&amp;ndsp=18&amp;ved=1t:429,r:8,s:0,i:147" TargetMode="External"/><Relationship Id="rId5" Type="http://schemas.openxmlformats.org/officeDocument/2006/relationships/hyperlink" Target="http://www.google.cz/imgres?q=f%C3%ADk&amp;hl=cs&amp;gbv=2&amp;biw=1366&amp;bih=673&amp;tbm=isch&amp;tbnid=yLDo7o1_i9An8M:&amp;imgrefurl=http://exoticke-ovoce.coajak.cz/home/fik/images:fik-2.fik-popis.htm&amp;docid=FHo0Fx_SBj84gM&amp;imgurl=http://exoticke-ovoce.coajak.cz/www/exoticke_ovoce_coajak_cz/images/fik/10-fik.jpg&amp;w=400&amp;h=303&amp;ei=a2SNT_m1LuSh0QWjq7H9DA&amp;zoom=1&amp;iact=hc&amp;vpx=584&amp;vpy=182&amp;dur=3704&amp;hovh=195&amp;hovw=258&amp;tx=134&amp;ty=86&amp;sig=108654200230013472504&amp;page=1&amp;tbnh=133&amp;tbnw=176&amp;start=0&amp;ndsp=20&amp;ved=1t:429,r:2,s:0,i:121" TargetMode="External"/><Relationship Id="rId4" Type="http://schemas.openxmlformats.org/officeDocument/2006/relationships/hyperlink" Target="http://www.google.cz/imgres?q=ferda+mravenec&amp;start=106&amp;hl=cs&amp;gbv=2&amp;biw=1366&amp;bih=673&amp;addh=36&amp;tbm=isch&amp;tbnid=5fRORZCRUhJoMM:&amp;imgrefurl=http://www.topzine.cz/ondrej-sekora-a-ferda-mravenec-vite-co-maji-spolecneho&amp;docid=bWbzbKNXvoOC3M&amp;imgurl=http://www.topzine.cz/wp-content/uploads/2011/08/Ferda-mravenec-1-men%C5%A1%C3%AD.jpg&amp;w=1810&amp;h=1003&amp;ei=92ONT5C5O6Kt0QXbr_2CDQ&amp;zoom=1&amp;iact=hc&amp;vpx=699&amp;vpy=212&amp;dur=6528&amp;hovh=167&amp;hovw=302&amp;tx=123&amp;ty=83&amp;sig=108654200230013472504&amp;page=5&amp;tbnh=109&amp;tbnw=197&amp;ndsp=25&amp;ved=1t:429,r:9,s:106,i:81" TargetMode="Externa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z/imgres?q=f%C3%A9n&amp;hl=cs&amp;gbv=2&amp;biw=1366&amp;bih=673&amp;tbm=isch&amp;tbnid=ddJCAY3922FgTM:&amp;imgrefurl=http://www.nakupka.cz/vyrobek/fen-remington-d-5005-style-compact/&amp;docid=eqYJgQ21fAQDlM&amp;imgurl=http://data.vsedomu.cz/elektro/0027/460/fen-remington-d-5005-style-compact.jpg&amp;w=460&amp;h=360&amp;ei=ZGaNT-XpBcmn0QWtq-neDA&amp;zoom=1&amp;iact=hc&amp;vpx=194&amp;vpy=313&amp;dur=3853&amp;hovh=199&amp;hovw=254&amp;tx=116&amp;ty=101&amp;sig=108654200230013472504&amp;page=1&amp;tbnh=155&amp;tbnw=198&amp;start=0&amp;ndsp=21&amp;ved=1t:429,r:7,s:0,i:79" TargetMode="External"/><Relationship Id="rId2" Type="http://schemas.openxmlformats.org/officeDocument/2006/relationships/hyperlink" Target="http://www.google.cz/imgres?q=fenek&amp;hl=cs&amp;gbv=2&amp;biw=1366&amp;bih=673&amp;tbm=isch&amp;tbnid=nZLt0Cd9mQDPPM:&amp;imgrefurl=http://vladusss.blog.cz/1110/fenek&amp;docid=6PsvN8RTKUQr2M&amp;imgurl=http://www.kubikfoto.cz/pic_snimky/657_fenek_1_(130).jpg&amp;w=1231&amp;h=837&amp;ei=pWWNT5XeGsfO0QW-n4mMDQ&amp;zoom=1&amp;iact=hc&amp;vpx=372&amp;vpy=343&amp;dur=1435&amp;hovh=185&amp;hovw=272&amp;tx=140&amp;ty=80&amp;sig=108654200230013472504&amp;page=1&amp;tbnh=132&amp;tbnw=185&amp;start=0&amp;ndsp=20&amp;ved=1t:429,r:8,s:0,i:95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google.cz/imgres?q=fixy&amp;hl=cs&amp;gbv=2&amp;biw=1366&amp;bih=673&amp;tbm=isch&amp;tbnid=Hu7QXB-iW9yLzM:&amp;imgrefurl=http://www.ikea.com/cz/cs/catalog/products/20115359/&amp;docid=RXx2tOm2ACTbWM&amp;imgurl=http://www.ikea.com/cz/cs/images/products/mala-fixy-na-tabuli__65566_PE176977_S4.jpg&amp;w=500&amp;h=500&amp;ei=pWeNT-i3POO20QWFxJWNDQ&amp;zoom=1&amp;iact=hc&amp;vpx=921&amp;vpy=143&amp;dur=2994&amp;hovh=225&amp;hovw=225&amp;tx=99&amp;ty=131&amp;sig=108654200230013472504&amp;page=1&amp;tbnh=156&amp;tbnw=172&amp;start=0&amp;ndsp=18&amp;ved=1t:429,r:4,s:0,i:72" TargetMode="External"/><Relationship Id="rId5" Type="http://schemas.openxmlformats.org/officeDocument/2006/relationships/hyperlink" Target="http://www.google.cz/imgres?q=fl%C3%A9tna&amp;hl=cs&amp;gbv=2&amp;biw=1366&amp;bih=673&amp;tbm=isch&amp;tbnid=ZOtdN66tN-2hnM:&amp;imgrefurl=http://www.fanfan-drevenehracky.cz/drevene-hudebni-nastroje/259-fletna-prirodni-13-cm.html&amp;docid=wbvDPSET1V33yM&amp;imgurl=http://www.fanfan-drevenehracky.cz/img/p/259-254-thickbox.jpg&amp;w=600&amp;h=600&amp;ei=VWeNT_mLNuak0AXBha3sDA&amp;zoom=1&amp;iact=hc&amp;vpx=867&amp;vpy=171&amp;dur=3473&amp;hovh=225&amp;hovw=225&amp;tx=120&amp;ty=138&amp;sig=108654200230013472504&amp;page=1&amp;tbnh=140&amp;tbnw=118&amp;start=0&amp;ndsp=22&amp;ved=1t:429,r:5,s:0,i:114" TargetMode="External"/><Relationship Id="rId4" Type="http://schemas.openxmlformats.org/officeDocument/2006/relationships/hyperlink" Target="http://www.google.cz/imgres?q=kreslen%C3%A1+font%C3%A1na&amp;hl=cs&amp;sa=X&amp;gbv=2&amp;biw=1366&amp;bih=673&amp;tbm=isch&amp;tbnid=5k9q9aiK40PGcM:&amp;imgrefurl=http://www.srandaweb.com/krasna-fontana-17-fotek-2010090104.html&amp;docid=Np7eQQheOZ_YHM&amp;imgurl=http://www.srandaweb.com/lukas/2010/zari/1903.jpg&amp;w=640&amp;h=425&amp;ei=22aNT_PnK4PO0QXmpa3hDA&amp;zoom=1&amp;iact=hc&amp;vpx=158&amp;vpy=303&amp;dur=262&amp;hovh=183&amp;hovw=276&amp;tx=168&amp;ty=92&amp;sig=108654200230013472504&amp;page=2&amp;tbnh=135&amp;tbnw=156&amp;start=20&amp;ndsp=25&amp;ved=1t:429,r:19,s:20,i:153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556969" y="1159578"/>
            <a:ext cx="7772400" cy="2115666"/>
          </a:xfrm>
        </p:spPr>
        <p:txBody>
          <a:bodyPr>
            <a:noAutofit/>
          </a:bodyPr>
          <a:lstStyle/>
          <a:p>
            <a:pPr algn="l"/>
            <a:r>
              <a:rPr lang="cs-CZ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Název školy: </a:t>
            </a:r>
            <a:r>
              <a:rPr lang="cs-CZ" sz="2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ZŠ Klášterec nad Ohří, Krátká 676</a:t>
            </a:r>
            <a:br>
              <a:rPr lang="cs-CZ" sz="2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Autor: </a:t>
            </a:r>
            <a:r>
              <a:rPr lang="cs-CZ" sz="28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Mgr. Zuzana </a:t>
            </a:r>
            <a:r>
              <a:rPr lang="cs-CZ" sz="2800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Rulcová</a:t>
            </a:r>
            <a:r>
              <a:rPr lang="cs-CZ" sz="28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Název </a:t>
            </a:r>
            <a:r>
              <a:rPr lang="cs-CZ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materiálu: </a:t>
            </a:r>
            <a:r>
              <a:rPr lang="cs-CZ" sz="28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VY_32_INOVACE_19_ 32 _ Český jazyk _ vyvození hlásky F </a:t>
            </a:r>
            <a:r>
              <a:rPr lang="cs-CZ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Číslo projektu: </a:t>
            </a:r>
            <a:r>
              <a:rPr lang="cs-CZ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CZ.1.07/1.4.00/21.1115</a:t>
            </a:r>
            <a:r>
              <a:rPr lang="cs-CZ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cs-CZ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899592" y="3789040"/>
            <a:ext cx="7344816" cy="1872208"/>
          </a:xfrm>
        </p:spPr>
        <p:txBody>
          <a:bodyPr>
            <a:noAutofit/>
          </a:bodyPr>
          <a:lstStyle/>
          <a:p>
            <a:pPr algn="l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Anotace: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Prezentace je určena pro 1. ročník k vyvození hlásky F.</a:t>
            </a:r>
          </a:p>
          <a:p>
            <a:pPr algn="l"/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DUM zveřejněn na http://dumy.cz/materialy/prehled</a:t>
            </a:r>
          </a:p>
          <a:p>
            <a:pPr algn="l"/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Obrázek 5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67744" y="5805264"/>
            <a:ext cx="4464496" cy="79208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9" name="Obrázek 8" descr="logo">
            <a:hlinkClick r:id="rId4"/>
          </p:cNvPr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12360" y="332656"/>
            <a:ext cx="792088" cy="82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126756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63688" y="2636912"/>
            <a:ext cx="565366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VYVOZENÍ HLÁSKY F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8708801"/>
      </p:ext>
    </p:extLst>
  </p:cSld>
  <p:clrMapOvr>
    <a:masterClrMapping/>
  </p:clrMapOvr>
  <p:transition spd="slow" advClick="0" advTm="3000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254763" y="1074510"/>
            <a:ext cx="4634474" cy="47089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0000" b="1" dirty="0" smtClean="0">
                <a:latin typeface="Times New Roman" pitchFamily="18" charset="0"/>
                <a:cs typeface="Times New Roman" pitchFamily="18" charset="0"/>
              </a:rPr>
              <a:t>F </a:t>
            </a:r>
            <a:r>
              <a:rPr lang="cs-CZ" sz="30000" b="1" dirty="0" err="1" smtClean="0">
                <a:latin typeface="Times New Roman" pitchFamily="18" charset="0"/>
                <a:cs typeface="Times New Roman" pitchFamily="18" charset="0"/>
              </a:rPr>
              <a:t>f</a:t>
            </a:r>
            <a:endParaRPr lang="cs-CZ" sz="300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0878411"/>
      </p:ext>
    </p:extLst>
  </p:cSld>
  <p:clrMapOvr>
    <a:masterClrMapping/>
  </p:clrMapOvr>
  <p:transition spd="slow" advClick="0" advTm="3000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3075" y="1309687"/>
            <a:ext cx="5657850" cy="42386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TextovéPole 2"/>
          <p:cNvSpPr txBox="1"/>
          <p:nvPr/>
        </p:nvSpPr>
        <p:spPr>
          <a:xfrm>
            <a:off x="7668344" y="5445224"/>
            <a:ext cx="3722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51694585"/>
      </p:ext>
    </p:extLst>
  </p:cSld>
  <p:clrMapOvr>
    <a:masterClrMapping/>
  </p:clrMapOvr>
  <p:transition spd="slow" advClick="0" advTm="3000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9" t="4299" r="3096" b="4620"/>
          <a:stretch/>
        </p:blipFill>
        <p:spPr>
          <a:xfrm>
            <a:off x="1911927" y="1454727"/>
            <a:ext cx="5361710" cy="39346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TextovéPole 2"/>
          <p:cNvSpPr txBox="1"/>
          <p:nvPr/>
        </p:nvSpPr>
        <p:spPr>
          <a:xfrm>
            <a:off x="7668344" y="5445224"/>
            <a:ext cx="3722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49274556"/>
      </p:ext>
    </p:extLst>
  </p:cSld>
  <p:clrMapOvr>
    <a:masterClrMapping/>
  </p:clrMapOvr>
  <p:transition spd="slow" advClick="0" advTm="3000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094" y="1269000"/>
            <a:ext cx="7795812" cy="432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TextovéPole 2"/>
          <p:cNvSpPr txBox="1"/>
          <p:nvPr/>
        </p:nvSpPr>
        <p:spPr>
          <a:xfrm>
            <a:off x="8388424" y="6021288"/>
            <a:ext cx="3722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81293407"/>
      </p:ext>
    </p:extLst>
  </p:cSld>
  <p:clrMapOvr>
    <a:masterClrMapping/>
  </p:clrMapOvr>
  <p:transition spd="slow" advClick="0" advTm="3000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63" y="1629000"/>
            <a:ext cx="4752474" cy="360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7236296" y="5013176"/>
            <a:ext cx="3722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21592440"/>
      </p:ext>
    </p:extLst>
  </p:cSld>
  <p:clrMapOvr>
    <a:masterClrMapping/>
  </p:clrMapOvr>
  <p:transition spd="slow" advClick="0" advTm="3000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2625" y="1438275"/>
            <a:ext cx="5238750" cy="39814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TextovéPole 2"/>
          <p:cNvSpPr txBox="1"/>
          <p:nvPr/>
        </p:nvSpPr>
        <p:spPr>
          <a:xfrm>
            <a:off x="7596336" y="5517232"/>
            <a:ext cx="3722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2808318"/>
      </p:ext>
    </p:extLst>
  </p:cSld>
  <p:clrMapOvr>
    <a:masterClrMapping/>
  </p:clrMapOvr>
  <p:transition spd="slow" advClick="0" advTm="3000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226" y="1269000"/>
            <a:ext cx="6353548" cy="432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TextovéPole 2"/>
          <p:cNvSpPr txBox="1"/>
          <p:nvPr/>
        </p:nvSpPr>
        <p:spPr>
          <a:xfrm>
            <a:off x="8028384" y="5805264"/>
            <a:ext cx="3722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6)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52001262"/>
      </p:ext>
    </p:extLst>
  </p:cSld>
  <p:clrMapOvr>
    <a:masterClrMapping/>
  </p:clrMapOvr>
  <p:transition spd="slow" advClick="0" advTm="3000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2000" y="1269000"/>
            <a:ext cx="5520000" cy="432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TextovéPole 2"/>
          <p:cNvSpPr txBox="1"/>
          <p:nvPr/>
        </p:nvSpPr>
        <p:spPr>
          <a:xfrm>
            <a:off x="8028384" y="5589240"/>
            <a:ext cx="3722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7)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58278171"/>
      </p:ext>
    </p:extLst>
  </p:cSld>
  <p:clrMapOvr>
    <a:masterClrMapping/>
  </p:clrMapOvr>
  <p:transition spd="slow" advClick="0" advTm="3000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9294" y="1269000"/>
            <a:ext cx="6505412" cy="432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TextovéPole 2"/>
          <p:cNvSpPr txBox="1"/>
          <p:nvPr/>
        </p:nvSpPr>
        <p:spPr>
          <a:xfrm>
            <a:off x="8100392" y="5661248"/>
            <a:ext cx="3722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8)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60296609"/>
      </p:ext>
    </p:extLst>
  </p:cSld>
  <p:clrMapOvr>
    <a:masterClrMapping/>
  </p:clrMapOvr>
  <p:transition spd="slow" advClick="0" advTm="3000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2000" y="1269000"/>
            <a:ext cx="4320000" cy="432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TextovéPole 2"/>
          <p:cNvSpPr txBox="1"/>
          <p:nvPr/>
        </p:nvSpPr>
        <p:spPr>
          <a:xfrm>
            <a:off x="7380312" y="5805264"/>
            <a:ext cx="3722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9)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74426691"/>
      </p:ext>
    </p:extLst>
  </p:cSld>
  <p:clrMapOvr>
    <a:masterClrMapping/>
  </p:clrMapOvr>
  <p:transition spd="slow" advClick="0" advTm="3000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0750" y="1047750"/>
            <a:ext cx="4762500" cy="4762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TextovéPole 2"/>
          <p:cNvSpPr txBox="1"/>
          <p:nvPr/>
        </p:nvSpPr>
        <p:spPr>
          <a:xfrm>
            <a:off x="7668344" y="5733256"/>
            <a:ext cx="4892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10)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53412111"/>
      </p:ext>
    </p:extLst>
  </p:cSld>
  <p:clrMapOvr>
    <a:masterClrMapping/>
  </p:clrMapOvr>
  <p:transition spd="slow" advClick="0" advTm="3000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04124" y="2828836"/>
            <a:ext cx="8135753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VYJMENUJTE VŠECHNY OBRÁZKY</a:t>
            </a:r>
          </a:p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          VYSVĚTLETE SLOVA </a:t>
            </a:r>
          </a:p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                  ZAJÍMAVOSTI</a:t>
            </a:r>
            <a:endParaRPr lang="cs-CZ" sz="36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89202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260036" y="3075057"/>
            <a:ext cx="662392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PIŠ ZAČÁTEČNÍ SLABIKY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402625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620688"/>
            <a:ext cx="2376237" cy="180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620688"/>
            <a:ext cx="2647312" cy="180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4" y="620688"/>
            <a:ext cx="2368421" cy="180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3645024"/>
            <a:ext cx="1800000" cy="180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08" y="3645024"/>
            <a:ext cx="3248255" cy="180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516216" y="3645024"/>
            <a:ext cx="1800000" cy="180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TextovéPole 7"/>
          <p:cNvSpPr txBox="1"/>
          <p:nvPr/>
        </p:nvSpPr>
        <p:spPr>
          <a:xfrm>
            <a:off x="1331640" y="2708920"/>
            <a:ext cx="6976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FÍ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211960" y="2708920"/>
            <a:ext cx="83869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FE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948264" y="2708920"/>
            <a:ext cx="89639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FO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259632" y="5805264"/>
            <a:ext cx="6976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FI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995936" y="5733256"/>
            <a:ext cx="120898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FER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876256" y="5661248"/>
            <a:ext cx="118013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FLÉ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362627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"/>
                            </p:stCondLst>
                            <p:childTnLst>
                              <p:par>
                                <p:cTn id="5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000"/>
                            </p:stCondLst>
                            <p:childTnLst>
                              <p:par>
                                <p:cTn id="6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8000"/>
                            </p:stCondLst>
                            <p:childTnLst>
                              <p:par>
                                <p:cTn id="6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0000"/>
                            </p:stCondLst>
                            <p:childTnLst>
                              <p:par>
                                <p:cTn id="7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24582" y="2767281"/>
            <a:ext cx="6894836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ZAPIŠ ČÍSLO SPRÁVNÉHO </a:t>
            </a:r>
          </a:p>
          <a:p>
            <a:r>
              <a:rPr lang="cs-CZ" sz="4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                 SLOVA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044808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33" t="4445" r="3540" b="7070"/>
          <a:stretch/>
        </p:blipFill>
        <p:spPr>
          <a:xfrm>
            <a:off x="2438400" y="845126"/>
            <a:ext cx="4239491" cy="30341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TextovéPole 2"/>
          <p:cNvSpPr txBox="1"/>
          <p:nvPr/>
        </p:nvSpPr>
        <p:spPr>
          <a:xfrm>
            <a:off x="1043608" y="4653136"/>
            <a:ext cx="20922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1. FLEK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779912" y="5157192"/>
            <a:ext cx="172194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2. FEN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228184" y="4581128"/>
            <a:ext cx="160973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3. FÍK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166098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5" presetClass="exit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/>
      <p:bldP spid="4" grpId="1"/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692696"/>
            <a:ext cx="4235699" cy="288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TextovéPole 2"/>
          <p:cNvSpPr txBox="1"/>
          <p:nvPr/>
        </p:nvSpPr>
        <p:spPr>
          <a:xfrm>
            <a:off x="539552" y="4221088"/>
            <a:ext cx="249138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1. FENKA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203848" y="4797152"/>
            <a:ext cx="246253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2. FERDA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796136" y="5445224"/>
            <a:ext cx="246253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3. FENEK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866049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5" presetClass="exit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/>
      <p:bldP spid="4" grpId="1"/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476672"/>
            <a:ext cx="4336941" cy="288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TextovéPole 2"/>
          <p:cNvSpPr txBox="1"/>
          <p:nvPr/>
        </p:nvSpPr>
        <p:spPr>
          <a:xfrm>
            <a:off x="971600" y="4149080"/>
            <a:ext cx="328968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1. FOUKANÁ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004048" y="4077072"/>
            <a:ext cx="323197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2. FONTÁNA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699792" y="5085184"/>
            <a:ext cx="423776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3. FOTOAPARÁT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878167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5" presetClass="exit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/>
      <p:bldP spid="5" grpId="0"/>
      <p:bldP spid="5" grpId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1556792"/>
            <a:ext cx="7473521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    ČTI SLOVA S PÍSMENEM F</a:t>
            </a:r>
          </a:p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HLEDEJ SLOVA PODLE POKYNŮ</a:t>
            </a:r>
          </a:p>
          <a:p>
            <a:endParaRPr lang="cs-CZ" sz="3600" b="1" dirty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Tx/>
              <a:buChar char="-"/>
            </a:pPr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        CHLAPECKÁ JMÉNA</a:t>
            </a:r>
          </a:p>
          <a:p>
            <a:pPr marL="285750" indent="-285750">
              <a:buFontTx/>
              <a:buChar char="-"/>
            </a:pPr>
            <a:r>
              <a:rPr lang="cs-CZ" sz="3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       ŽIVOČICH</a:t>
            </a:r>
          </a:p>
          <a:p>
            <a:pPr marL="285750" indent="-285750">
              <a:buFontTx/>
              <a:buChar char="-"/>
            </a:pPr>
            <a:r>
              <a:rPr lang="cs-CZ" sz="3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       HUDEBNÍ NÁSTROJ </a:t>
            </a:r>
          </a:p>
          <a:p>
            <a:pPr marL="285750" indent="-285750">
              <a:buFontTx/>
              <a:buChar char="-"/>
            </a:pPr>
            <a:endParaRPr lang="cs-CZ" sz="36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081760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1196752"/>
            <a:ext cx="2291012" cy="44012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KUFR</a:t>
            </a:r>
          </a:p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FRÉZA</a:t>
            </a:r>
          </a:p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FANDÍ</a:t>
            </a:r>
          </a:p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FAZOLE</a:t>
            </a:r>
          </a:p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FILIP</a:t>
            </a:r>
          </a:p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FOUKÁ</a:t>
            </a:r>
          </a:p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FOTBAL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987824" y="1196752"/>
            <a:ext cx="2406428" cy="44012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FLÉTNA</a:t>
            </a:r>
          </a:p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FUJARA</a:t>
            </a:r>
          </a:p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FRANTA</a:t>
            </a:r>
          </a:p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KOFOLA</a:t>
            </a:r>
          </a:p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FENEK</a:t>
            </a:r>
          </a:p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HOUF</a:t>
            </a:r>
          </a:p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FARÁŘ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940152" y="1196752"/>
            <a:ext cx="2975495" cy="44012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FÍK</a:t>
            </a:r>
          </a:p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VÝFUK</a:t>
            </a:r>
          </a:p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FERDA</a:t>
            </a:r>
          </a:p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FILM</a:t>
            </a:r>
          </a:p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OFINA</a:t>
            </a:r>
          </a:p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PROFESOR</a:t>
            </a:r>
          </a:p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FOTKA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148994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890803" y="3075057"/>
            <a:ext cx="336239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PIŠ ANO - NE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330328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836712"/>
            <a:ext cx="62295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1. DO KUFRU DÁM OBLEČENÍ.</a:t>
            </a:r>
            <a:endParaRPr lang="cs-CZ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755576" y="1772816"/>
            <a:ext cx="53479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2. FAZOLE SE NESMÍ JÍST.</a:t>
            </a:r>
            <a:endParaRPr lang="cs-CZ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755576" y="2636912"/>
            <a:ext cx="516962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3. FERDA BYL  ČMELÁK. </a:t>
            </a:r>
            <a:endParaRPr lang="cs-CZ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755576" y="3573016"/>
            <a:ext cx="404931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4. KOFOLA SE PIJE.</a:t>
            </a:r>
            <a:endParaRPr lang="cs-CZ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755576" y="4437112"/>
            <a:ext cx="434324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5. VÝFUK JE U AUTA.</a:t>
            </a:r>
            <a:endParaRPr lang="cs-CZ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83568" y="5373216"/>
            <a:ext cx="422102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6. FÍK JE MALÝ PES.</a:t>
            </a:r>
            <a:endParaRPr lang="cs-CZ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7668344" y="836712"/>
            <a:ext cx="109677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ANO</a:t>
            </a:r>
            <a:endParaRPr lang="cs-CZ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7812360" y="1628800"/>
            <a:ext cx="7553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NE</a:t>
            </a:r>
            <a:endParaRPr lang="cs-CZ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7812360" y="2492896"/>
            <a:ext cx="7553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NE</a:t>
            </a:r>
            <a:endParaRPr lang="cs-CZ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7668344" y="3429000"/>
            <a:ext cx="109677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ANO</a:t>
            </a:r>
            <a:endParaRPr lang="cs-CZ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7740352" y="4365104"/>
            <a:ext cx="109677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ANO</a:t>
            </a:r>
            <a:endParaRPr lang="cs-CZ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812360" y="5229200"/>
            <a:ext cx="7553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NE</a:t>
            </a:r>
            <a:endParaRPr lang="cs-CZ" sz="32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125322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00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8000"/>
                            </p:stCondLst>
                            <p:childTnLst>
                              <p:par>
                                <p:cTn id="7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000"/>
                            </p:stCondLst>
                            <p:childTnLst>
                              <p:par>
                                <p:cTn id="7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899592" y="548680"/>
            <a:ext cx="7560840" cy="5847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 smtClean="0">
                <a:hlinkClick r:id="rId2"/>
              </a:rPr>
              <a:t>ODKAZY K OBRÁZKŮM </a:t>
            </a:r>
          </a:p>
          <a:p>
            <a:endParaRPr lang="cs-CZ" sz="1100" dirty="0">
              <a:hlinkClick r:id="rId2"/>
            </a:endParaRPr>
          </a:p>
          <a:p>
            <a:r>
              <a:rPr lang="cs-CZ" sz="1100" dirty="0" smtClean="0">
                <a:hlinkClick r:id="rId2"/>
              </a:rPr>
              <a:t>1.http://www.google.cz/imgres?q=fialka&amp;hl=cs&amp;biw=1366&amp;bih=673&amp;gbv=2&amp;tbm=isch&amp;tbnid=jGWaf9lFJffrqM:&amp;imgrefurl=http://www.celysvet.cz/fotky-fialka-violka-vonna-foto-obrazky&amp;docid=czW_V6diUlM4UM&amp;imgurl=http://www.celysvet.cz/fotky/fialka-violka-vonna_1.jpg&amp;w=594&amp;h=445&amp;ei=S2KNT73OAYmb1AXWj_nxDA&amp;zoom=1&amp;iact=hc&amp;vpx=510&amp;vpy=184&amp;dur=4733&amp;hovh=194&amp;hovw=259&amp;tx=141&amp;ty=126&amp;sig=108654200230013472504&amp;page=1&amp;tbnh=136&amp;tbnw=191&amp;start=0&amp;ndsp=18&amp;ved=1t:429,r:2,s:0,i:97</a:t>
            </a:r>
            <a:endParaRPr lang="cs-CZ" sz="1100" dirty="0" smtClean="0"/>
          </a:p>
          <a:p>
            <a:endParaRPr lang="cs-CZ" sz="1100" dirty="0"/>
          </a:p>
          <a:p>
            <a:r>
              <a:rPr lang="cs-CZ" sz="1100" dirty="0" smtClean="0">
                <a:hlinkClick r:id="rId3"/>
              </a:rPr>
              <a:t>2.http://www.google.cz/imgres?q=maxipes+f%C3%ADk&amp;hl=cs&amp;biw=1366&amp;bih=673&amp;gbv=2&amp;tbm=isch&amp;tbnid=ZtzNMa-rrnCrNM:&amp;imgrefurl=http://www.detskepohadky.com/kategorie/maxipes-fik&amp;docid=C3SII4G7qqypQM&amp;imgurl=http://i.ytimg.com/vi/imFbVtg8ljw/0.jpg&amp;w=480&amp;h=360&amp;ei=MmONT6z1EMbB0QXot9zpDA&amp;zoom=1&amp;iact=hc&amp;vpx=1064&amp;vpy=381&amp;dur=3670&amp;hovh=194&amp;hovw=259&amp;tx=109&amp;ty=100&amp;sig=108654200230013472504&amp;page=1&amp;tbnh=134&amp;tbnw=193&amp;start=0&amp;ndsp=19&amp;ved=1t:429,r:18,s:0,i:131</a:t>
            </a:r>
            <a:endParaRPr lang="cs-CZ" sz="1100" dirty="0" smtClean="0"/>
          </a:p>
          <a:p>
            <a:endParaRPr lang="cs-CZ" sz="1100" dirty="0"/>
          </a:p>
          <a:p>
            <a:r>
              <a:rPr lang="cs-CZ" sz="1100" dirty="0" smtClean="0">
                <a:hlinkClick r:id="rId4"/>
              </a:rPr>
              <a:t>3.http://www.google.cz/imgres?q=ferda+mravenec&amp;start=106&amp;hl=cs&amp;gbv=2&amp;biw=1366&amp;bih=673&amp;addh=36&amp;tbm=isch&amp;tbnid=5fRORZCRUhJoMM:&amp;imgrefurl=http://www.topzine.cz/ondrej-sekora-a-ferda-mravenec-vite-co-maji-spolecneho&amp;docid=bWbzbKNXvoOC3M&amp;imgurl=http://www.topzine.cz/wp-content/uploads/2011/08/Ferda-mravenec-1-men%2525C5%2525A1%2525C3%2525AD.jpg&amp;w=1810&amp;h=1003&amp;ei=92ONT5C5O6Kt0QXbr_2CDQ&amp;zoom=1&amp;iact=hc&amp;vpx=699&amp;vpy=212&amp;dur=6528&amp;hovh=167&amp;hovw=302&amp;tx=123&amp;ty=83&amp;sig=108654200230013472504&amp;page=5&amp;tbnh=109&amp;tbnw=197&amp;ndsp=25&amp;ved=1t:429,r:9,s:106,i:81</a:t>
            </a:r>
            <a:endParaRPr lang="cs-CZ" sz="1100" dirty="0" smtClean="0"/>
          </a:p>
          <a:p>
            <a:endParaRPr lang="cs-CZ" sz="1100" dirty="0"/>
          </a:p>
          <a:p>
            <a:r>
              <a:rPr lang="cs-CZ" sz="1100" dirty="0" smtClean="0">
                <a:hlinkClick r:id="rId5"/>
              </a:rPr>
              <a:t>4.http://www.google.cz/imgres?q=f%C3%ADk&amp;hl=cs&amp;gbv=2&amp;biw=1366&amp;bih=673&amp;tbm=isch&amp;tbnid=yLDo7o1_i9An8M:&amp;imgrefurl=http://exoticke-ovoce.coajak.cz/home/fik/images:fik-2.fik-popis.htm&amp;docid=FHo0Fx_SBj84gM&amp;imgurl=http://exoticke-ovoce.coajak.cz/www/exoticke_ovoce_coajak_cz/images/fik/10-fik.jpg&amp;w=400&amp;h=303&amp;ei=a2SNT_m1LuSh0QWjq7H9DA&amp;zoom=1&amp;iact=hc&amp;vpx=584&amp;vpy=182&amp;dur=3704&amp;hovh=195&amp;hovw=258&amp;tx=134&amp;ty=86&amp;sig=108654200230013472504&amp;page=1&amp;tbnh=133&amp;tbnw=176&amp;start=0&amp;ndsp=20&amp;ved=1t:429,r:2,s:0,i:121</a:t>
            </a:r>
            <a:endParaRPr lang="cs-CZ" sz="1100" dirty="0" smtClean="0"/>
          </a:p>
          <a:p>
            <a:endParaRPr lang="cs-CZ" sz="1100" dirty="0"/>
          </a:p>
          <a:p>
            <a:r>
              <a:rPr lang="cs-CZ" sz="1100" dirty="0" smtClean="0">
                <a:hlinkClick r:id="rId6"/>
              </a:rPr>
              <a:t>5.http://www.google.cz/imgres?q=fotoapar%C3%A1t&amp;hl=cs&amp;gbv=2&amp;biw=1366&amp;bih=673&amp;tbm=isch&amp;tbnid=7Tmocc4OySpDbM:&amp;imgrefurl=http://digiweb.ihned.cz/c1-25063930-fotonovinky-odolny-fotoaparat-do-terenu-a-povedene-automaty&amp;docid=CgznqQB9uh1WxM&amp;imgurl=http://img.ihned.cz/attachment.php/15020820/I7RqiM6NzP13ebCxg48tc0umn9fUaQvp/Fujifilm_A850.jpg&amp;w=550&amp;h=418&amp;ei=OGWNT-3QLsG30QWX5fjlDA&amp;zoom=1&amp;iact=hc&amp;vpx=546&amp;vpy=333&amp;dur=5034&amp;hovh=196&amp;hovw=258&amp;tx=168&amp;ty=115&amp;sig=108654200230013472504&amp;page=1&amp;tbnh=131&amp;tbnw=173&amp;start=0&amp;ndsp=18&amp;ved=1t:429,r:8,s:0,i:147</a:t>
            </a:r>
            <a:endParaRPr lang="cs-CZ" sz="1100" dirty="0"/>
          </a:p>
        </p:txBody>
      </p:sp>
    </p:spTree>
    <p:extLst>
      <p:ext uri="{BB962C8B-B14F-4D97-AF65-F5344CB8AC3E}">
        <p14:creationId xmlns:p14="http://schemas.microsoft.com/office/powerpoint/2010/main" val="271120466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764704"/>
            <a:ext cx="7848872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 smtClean="0">
                <a:hlinkClick r:id="rId2"/>
              </a:rPr>
              <a:t>6.http://www.google.cz/imgres?q=fenek&amp;hl=cs&amp;gbv=2&amp;biw=1366&amp;bih=673&amp;tbm=isch&amp;tbnid=nZLt0Cd9mQDPPM:&amp;imgrefurl=http://vladusss.blog.cz/1110/fenek&amp;docid=6PsvN8RTKUQr2M&amp;imgurl=http://www.kubikfoto.cz/pic_snimky/657_fenek_1_(130).jpg&amp;w=1231&amp;h=837&amp;ei=pWWNT5XeGsfO0QW-n4mMDQ&amp;zoom=1&amp;iact=hc&amp;vpx=372&amp;vpy=343&amp;dur=1435&amp;hovh=185&amp;hovw=272&amp;tx=140&amp;ty=80&amp;sig=108654200230013472504&amp;page=1&amp;tbnh=132&amp;tbnw=185&amp;start=0&amp;ndsp=20&amp;ved=1t:429,r:8,s:0,i:95</a:t>
            </a:r>
            <a:endParaRPr lang="cs-CZ" sz="1100" dirty="0" smtClean="0"/>
          </a:p>
          <a:p>
            <a:endParaRPr lang="cs-CZ" sz="1100" dirty="0"/>
          </a:p>
          <a:p>
            <a:r>
              <a:rPr lang="cs-CZ" sz="1100" dirty="0" smtClean="0">
                <a:hlinkClick r:id="rId3"/>
              </a:rPr>
              <a:t>7.http://www.google.cz/imgres?q=f%C3%A9n&amp;hl=cs&amp;gbv=2&amp;biw=1366&amp;bih=673&amp;tbm=isch&amp;tbnid=ddJCAY3922FgTM:&amp;imgrefurl=http://www.nakupka.cz/vyrobek/fen-remington-d-5005-style-compact/&amp;docid=eqYJgQ21fAQDlM&amp;imgurl=http://data.vsedomu.cz/elektro/0027/460/fen-remington-d-5005-style-compact.jpg&amp;w=460&amp;h=360&amp;ei=ZGaNT-XpBcmn0QWtq-neDA&amp;zoom=1&amp;iact=hc&amp;vpx=194&amp;vpy=313&amp;dur=3853&amp;hovh=199&amp;hovw=254&amp;tx=116&amp;ty=101&amp;sig=108654200230013472504&amp;page=1&amp;tbnh=155&amp;tbnw=198&amp;start=0&amp;ndsp=21&amp;ved=1t:429,r:7,s:0,i:79</a:t>
            </a:r>
            <a:endParaRPr lang="cs-CZ" sz="1100" dirty="0" smtClean="0"/>
          </a:p>
          <a:p>
            <a:endParaRPr lang="cs-CZ" sz="1100" dirty="0"/>
          </a:p>
          <a:p>
            <a:r>
              <a:rPr lang="cs-CZ" sz="1100" dirty="0" smtClean="0">
                <a:hlinkClick r:id="rId4"/>
              </a:rPr>
              <a:t>8.http://www.google.cz/imgres?q=kreslen%C3%A1+font%C3%A1na&amp;hl=cs&amp;sa=X&amp;gbv=2&amp;biw=1366&amp;bih=673&amp;tbm=isch&amp;tbnid=5k9q9aiK40PGcM:&amp;imgrefurl=http://www.srandaweb.com/krasna-fontana-17-fotek-2010090104.html&amp;docid=Np7eQQheOZ_YHM&amp;imgurl=http://www.srandaweb.com/lukas/2010/zari/1903.jpg&amp;w=640&amp;h=425&amp;ei=22aNT_PnK4PO0QXmpa3hDA&amp;zoom=1&amp;iact=hc&amp;vpx=158&amp;vpy=303&amp;dur=262&amp;hovh=183&amp;hovw=276&amp;tx=168&amp;ty=92&amp;sig=108654200230013472504&amp;page=2&amp;tbnh=135&amp;tbnw=156&amp;start=20&amp;ndsp=25&amp;ved=1t:429,r:19,s:20,i:153</a:t>
            </a:r>
            <a:endParaRPr lang="cs-CZ" sz="1100" dirty="0" smtClean="0"/>
          </a:p>
          <a:p>
            <a:endParaRPr lang="cs-CZ" sz="1100" dirty="0"/>
          </a:p>
          <a:p>
            <a:r>
              <a:rPr lang="cs-CZ" sz="1100" dirty="0" smtClean="0">
                <a:hlinkClick r:id="rId5"/>
              </a:rPr>
              <a:t>9.http://www.google.cz/imgres?q=fl%C3%A9tna&amp;hl=cs&amp;gbv=2&amp;biw=1366&amp;bih=673&amp;tbm=isch&amp;tbnid=ZOtdN66tN-2hnM:&amp;imgrefurl=http://www.fanfan-drevenehracky.cz/drevene-hudebni-nastroje/259-fletna-prirodni-13-cm.html&amp;docid=wbvDPSET1V33yM&amp;imgurl=http://www.fanfan-drevenehracky.cz/img/p/259-254-thickbox.jpg&amp;w=600&amp;h=600&amp;ei=VWeNT_mLNuak0AXBha3sDA&amp;zoom=1&amp;iact=hc&amp;vpx=867&amp;vpy=171&amp;dur=3473&amp;hovh=225&amp;hovw=225&amp;tx=120&amp;ty=138&amp;sig=108654200230013472504&amp;page=1&amp;tbnh=140&amp;tbnw=118&amp;start=0&amp;ndsp=22&amp;ved=1t:429,r:5,s:0,i:114</a:t>
            </a:r>
            <a:endParaRPr lang="cs-CZ" sz="1100" dirty="0" smtClean="0"/>
          </a:p>
          <a:p>
            <a:endParaRPr lang="cs-CZ" sz="1100" dirty="0"/>
          </a:p>
          <a:p>
            <a:r>
              <a:rPr lang="cs-CZ" sz="1100" dirty="0" smtClean="0">
                <a:hlinkClick r:id="rId6"/>
              </a:rPr>
              <a:t>10.http://www.google.cz/imgres?q=fixy&amp;hl=cs&amp;gbv=2&amp;biw=1366&amp;bih=673&amp;tbm=isch&amp;tbnid=Hu7QXB-iW9yLzM:&amp;imgrefurl=http://www.ikea.com/cz/cs/catalog/products/20115359/&amp;docid=RXx2tOm2ACTbWM&amp;imgurl=http://www.ikea.com/cz/cs/images/products/mala-fixy-na-tabuli__65566_PE176977_S4.jpg&amp;w=500&amp;h=500&amp;ei=pWeNT-i3POO20QWFxJWNDQ&amp;zoom=1&amp;iact=hc&amp;vpx=921&amp;vpy=143&amp;dur=2994&amp;hovh=225&amp;hovw=225&amp;tx=99&amp;ty=131&amp;sig=108654200230013472504&amp;page=1&amp;tbnh=156&amp;tbnw=172&amp;start=0&amp;ndsp=18&amp;ved=1t:429,r:4,s:0,i:72</a:t>
            </a:r>
            <a:endParaRPr lang="cs-CZ" sz="1100" dirty="0"/>
          </a:p>
        </p:txBody>
      </p:sp>
    </p:spTree>
    <p:extLst>
      <p:ext uri="{BB962C8B-B14F-4D97-AF65-F5344CB8AC3E}">
        <p14:creationId xmlns:p14="http://schemas.microsoft.com/office/powerpoint/2010/main" val="75316105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120</TotalTime>
  <Words>297</Words>
  <Application>Microsoft Office PowerPoint</Application>
  <PresentationFormat>Předvádění na obrazovce (4:3)</PresentationFormat>
  <Paragraphs>97</Paragraphs>
  <Slides>26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26</vt:i4>
      </vt:variant>
    </vt:vector>
  </HeadingPairs>
  <TitlesOfParts>
    <vt:vector size="28" baseType="lpstr">
      <vt:lpstr>Motiv systému Office</vt:lpstr>
      <vt:lpstr>Tok</vt:lpstr>
      <vt:lpstr>Název školy: ZŠ Klášterec nad Ohří, Krátká 676 Autor: Mgr. Zuzana Rulcová Název materiálu: VY_32_INOVACE_19_ 32 _ Český jazyk _ vyvození hlásky F  Číslo projektu: CZ.1.07/1.4.00/21.1115 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Kabinet</dc:creator>
  <cp:lastModifiedBy>Kabinet</cp:lastModifiedBy>
  <cp:revision>18</cp:revision>
  <dcterms:created xsi:type="dcterms:W3CDTF">2012-04-17T12:29:10Z</dcterms:created>
  <dcterms:modified xsi:type="dcterms:W3CDTF">2012-06-02T08:49:47Z</dcterms:modified>
</cp:coreProperties>
</file>