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08" r:id="rId2"/>
  </p:sldMasterIdLst>
  <p:notesMasterIdLst>
    <p:notesMasterId r:id="rId34"/>
  </p:notesMasterIdLst>
  <p:sldIdLst>
    <p:sldId id="287" r:id="rId3"/>
    <p:sldId id="283" r:id="rId4"/>
    <p:sldId id="282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84" r:id="rId16"/>
    <p:sldId id="273" r:id="rId17"/>
    <p:sldId id="268" r:id="rId18"/>
    <p:sldId id="272" r:id="rId19"/>
    <p:sldId id="269" r:id="rId20"/>
    <p:sldId id="270" r:id="rId21"/>
    <p:sldId id="271" r:id="rId22"/>
    <p:sldId id="276" r:id="rId23"/>
    <p:sldId id="274" r:id="rId24"/>
    <p:sldId id="275" r:id="rId25"/>
    <p:sldId id="277" r:id="rId26"/>
    <p:sldId id="278" r:id="rId27"/>
    <p:sldId id="279" r:id="rId28"/>
    <p:sldId id="280" r:id="rId29"/>
    <p:sldId id="281" r:id="rId30"/>
    <p:sldId id="285" r:id="rId31"/>
    <p:sldId id="256" r:id="rId32"/>
    <p:sldId id="257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D3A961-1ADC-48EE-A376-C6B7284D9ED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EADC5-6AC3-447F-A19D-5A49D790A5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893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5EBF-B26A-4570-8528-10A1E515FE6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7A50F-804E-4DB3-82C2-F5F1755291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569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5EBF-B26A-4570-8528-10A1E515FE6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7A50F-804E-4DB3-82C2-F5F1755291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205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5EBF-B26A-4570-8528-10A1E515FE6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7A50F-804E-4DB3-82C2-F5F1755291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737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5EBF-B26A-4570-8528-10A1E515FE6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7A50F-804E-4DB3-82C2-F5F1755291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86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5EBF-B26A-4570-8528-10A1E515FE6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7A50F-804E-4DB3-82C2-F5F1755291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39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5EBF-B26A-4570-8528-10A1E515FE6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7A50F-804E-4DB3-82C2-F5F1755291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331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5EBF-B26A-4570-8528-10A1E515FE6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7A50F-804E-4DB3-82C2-F5F1755291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506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5EBF-B26A-4570-8528-10A1E515FE6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7A50F-804E-4DB3-82C2-F5F1755291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552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5EBF-B26A-4570-8528-10A1E515FE6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7A50F-804E-4DB3-82C2-F5F1755291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175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5EBF-B26A-4570-8528-10A1E515FE6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7A50F-804E-4DB3-82C2-F5F1755291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404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5EBF-B26A-4570-8528-10A1E515FE6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7A50F-804E-4DB3-82C2-F5F1755291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038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1F5EBF-B26A-4570-8528-10A1E515FE6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A7A50F-804E-4DB3-82C2-F5F1755291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580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61F5EBF-B26A-4570-8528-10A1E515FE6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EA7A50F-804E-4DB3-82C2-F5F1755291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12.gif"/><Relationship Id="rId4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g%C3%B3l&amp;hl=cs&amp;gbv=2&amp;biw=1366&amp;bih=673&amp;tbm=isch&amp;tbnid=rDgqSQZgvwU-FM:&amp;imgrefurl=http://www.noego.cz/kategorie/sport/268-fotbal-a-kamerovy-system-bozi-ruka-vs-jestrabi-oko&amp;docid=kBVn2S6brIp03M&amp;imgurl=http://www.noego.cz/images/stories/goll.jpg&amp;w=800&amp;h=600&amp;ei=tqx0T7ToJLPS4QSJmJ2rDg&amp;zoom=1&amp;iact=hc&amp;vpx=614&amp;vpy=156&amp;dur=3341&amp;hovh=194&amp;hovw=259&amp;tx=117&amp;ty=88&amp;sig=108654200230013472504&amp;page=1&amp;tbnh=151&amp;tbnw=226&amp;start=0&amp;ndsp=15&amp;ved=1t:429,r:2,s:0" TargetMode="External"/><Relationship Id="rId3" Type="http://schemas.openxmlformats.org/officeDocument/2006/relationships/hyperlink" Target="http://one-day-i-will-became-famous.blog.cz/1108/co-vsechno-se-da-delat-s-vinylovymi-deskami" TargetMode="External"/><Relationship Id="rId7" Type="http://schemas.openxmlformats.org/officeDocument/2006/relationships/hyperlink" Target="http://www.google.cz/imgres?q=gerbera&amp;hl=cs&amp;gbv=2&amp;biw=1366&amp;bih=673&amp;tbm=isch&amp;tbnid=a1nH3ujbPDh5ZM:&amp;imgrefurl=http://www.ireceptar.cz/zahrada/okrasna-zahrada/gerbery-kralovny-pastelovych-barev-jak-je-pestovat-v-nadobach/&amp;docid=wmSpxt-gMmqHaM&amp;imgurl=http://www.ireceptar.cz/res/data/113/013729.jpg&amp;w=511&amp;h=341&amp;ei=Nqx0T_H5H6GM4gTEo7TnDQ&amp;zoom=1&amp;iact=hc&amp;vpx=178&amp;vpy=190&amp;dur=3394&amp;hovh=183&amp;hovw=275&amp;tx=102&amp;ty=86&amp;sig=108654200230013472504&amp;page=1&amp;tbnh=137&amp;tbnw=194&amp;start=0&amp;ndsp=20&amp;ved=1t:429,r:0,s:0" TargetMode="External"/><Relationship Id="rId2" Type="http://schemas.openxmlformats.org/officeDocument/2006/relationships/hyperlink" Target="http://www.zoolesna.cz/cz/zvirata-a-expozice/zvirata.html?zvire=gorila-nizinn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gepard&amp;hl=cs&amp;gbv=2&amp;biw=1366&amp;bih=673&amp;tbm=isch&amp;tbnid=7VUbsiRgJiX1oM:&amp;imgrefurl=http://cs.wikipedia.org/wiki/Gepard_%C5%A1t%C3%ADhl%C3%BD&amp;docid=mHjvyLapDd7NxM&amp;imgurl=http://upload.wikimedia.org/wikipedia/commons/thumb/e/eb/Two_cheetahs_together.jpg/275px-Two_cheetahs_together.jpg&amp;w=275&amp;h=187&amp;ei=46t0T4CcO6ep4gTbx63BDg&amp;zoom=1&amp;iact=hc&amp;vpx=195&amp;vpy=207&amp;dur=2998&amp;hovh=149&amp;hovw=220&amp;tx=120&amp;ty=57&amp;sig=108654200230013472504&amp;page=1&amp;tbnh=136&amp;tbnw=174&amp;start=0&amp;ndsp=18&amp;ved=1t:429,r:0,s:0" TargetMode="External"/><Relationship Id="rId5" Type="http://schemas.openxmlformats.org/officeDocument/2006/relationships/hyperlink" Target="http://www.google.cz/imgres?q=golf&amp;hl=cs&amp;gbv=2&amp;biw=1366&amp;bih=673&amp;tbm=isch&amp;tbnid=kjb1klKhbjFaNM:&amp;imgrefurl=http://www.golfovehole24.cz/golf-6&amp;docid=n5zLEO9uXpDkcM&amp;imgurl=http://www.golfovehole24.cz/wp-content/gallery/golf/golf-4.jpg&amp;w=400&amp;h=320&amp;ei=ZKt0T82zEurP4QTy0IGLDg&amp;zoom=1&amp;iact=hc&amp;vpx=369&amp;vpy=180&amp;dur=4727&amp;hovh=201&amp;hovw=251&amp;tx=124&amp;ty=174&amp;sig=108654200230013472504&amp;page=1&amp;tbnh=135&amp;tbnw=169&amp;start=0&amp;ndsp=18&amp;ved=1t:429,r:1,s:0" TargetMode="External"/><Relationship Id="rId4" Type="http://schemas.openxmlformats.org/officeDocument/2006/relationships/hyperlink" Target="http://www.google.cz/imgres?q=gran%C3%A1t&amp;hl=cs&amp;biw=1366&amp;bih=673&amp;gbv=2&amp;tbm=isch&amp;tbnid=TjFw-01alrjkKM:&amp;imgrefurl=http://www.zamerovac.cz/granat-mk-ii-imitacni-p-89912.html&amp;docid=GYXWOQXHchq5YM&amp;imgurl=http://www.zamerovac.cz/images/zbozi/mb-granat.jpg&amp;w=208&amp;h=350&amp;ei=8Kp0T_76Gojc4QSivrX-DQ&amp;zoom=1&amp;iact=hc&amp;vpx=177&amp;vpy=278&amp;dur=3422&amp;hovh=280&amp;hovw=166&amp;tx=106&amp;ty=294&amp;sig=108654200230013472504&amp;page=1&amp;tbnh=138&amp;tbnw=84&amp;start=0&amp;ndsp=21&amp;ved=1t:429,r:14,s:0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lem-trading.cz/kam-pro-golema/" TargetMode="External"/><Relationship Id="rId2" Type="http://schemas.openxmlformats.org/officeDocument/2006/relationships/hyperlink" Target="http://www.google.cz/imgres?q=gl%C3%B3bus&amp;hl=cs&amp;gbv=2&amp;biw=1366&amp;bih=673&amp;tbm=isch&amp;tbnid=ALaLMVjb2RALTM:&amp;imgrefurl=http://en.wikipedia.org/wiki/Globe&amp;docid=S7zXz70H8x_TaM&amp;imgurl=http://upload.wikimedia.org/wikipedia/commons/thumb/9/9f/GEO_Globe.jpg/220px-GEO_Globe.jpg&amp;w=220&amp;h=254&amp;ei=Nq10T4vwFsrl4QSP993nDQ&amp;zoom=1&amp;iact=hc&amp;vpx=939&amp;vpy=180&amp;dur=1806&amp;hovh=203&amp;hovw=176&amp;tx=99&amp;ty=138&amp;sig=108654200230013472504&amp;page=1&amp;tbnh=136&amp;tbnw=118&amp;start=0&amp;ndsp=24&amp;ved=1t:429,r:5,s: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jagu%C3%A1r&amp;hl=cs&amp;gbv=2&amp;biw=1366&amp;bih=673&amp;tbm=isch&amp;tbnid=Bjl9Y38gFiATWM:&amp;imgrefurl=http://cs.wikipedia.org/wiki/Jagu%C3%A1r_americk%C3%BD&amp;docid=piomQerQ5LqPAM&amp;imgurl=http://upload.wikimedia.org/wikipedia/commons/thumb/7/70/Panthera_onca.jpg/275px-Panthera_onca.jpg&amp;w=275&amp;h=184&amp;ei=FLuWT7TYIYnntQaMkbTpDQ&amp;zoom=1&amp;iact=hc&amp;vpx=201&amp;vpy=209&amp;dur=2627&amp;hovh=147&amp;hovw=220&amp;tx=137&amp;ty=68&amp;sig=108654200230013472504&amp;page=1&amp;tbnh=139&amp;tbnw=185&amp;start=0&amp;ndsp=18&amp;ved=1t:429,r:0,s:0,i:104" TargetMode="External"/><Relationship Id="rId5" Type="http://schemas.openxmlformats.org/officeDocument/2006/relationships/hyperlink" Target="http://www.google.cz/imgres?q=tygr&amp;hl=cs&amp;biw=1366&amp;bih=673&amp;gbv=2&amp;tbm=isch&amp;tbnid=xpcMzSltgUJjdM:&amp;imgrefurl=http://tapety.superhry.cz/fauna/tygri/tygr-sibirsky/&amp;docid=OD7uCRWVSIuKKM&amp;imgurl=http://data6.superhry.cz/TSO_40e1f8z/1600/014/14534-1600.jpg&amp;w=1600&amp;h=1200&amp;ei=D7qWT6iEJs_xsgbh_OyxDg&amp;zoom=1&amp;iact=hc&amp;vpx=174&amp;vpy=364&amp;dur=2416&amp;hovh=194&amp;hovw=259&amp;tx=215&amp;ty=144&amp;sig=108654200230013472504&amp;page=1&amp;tbnh=135&amp;tbnw=171&amp;start=0&amp;ndsp=19&amp;ved=1t:429,r:13,s:0,i:160" TargetMode="External"/><Relationship Id="rId4" Type="http://schemas.openxmlformats.org/officeDocument/2006/relationships/hyperlink" Target="http://www.google.cz/imgres?q=gazela&amp;hl=cs&amp;biw=1366&amp;bih=673&amp;gbv=2&amp;tbm=isch&amp;tbnid=wkmVhAJIuR3tmM:&amp;imgrefurl=http://cs.wikipedia.org/wiki/Gazela&amp;docid=hPJXgDLEx20n2M&amp;imgurl=http://upload.wikimedia.org/wikipedia/commons/thumb/f/fa/Cuvier's_Gazelle.jpg/220px-Cuvier's_Gazelle.jpg&amp;w=220&amp;h=220&amp;ei=oa50T9XgN9CO4gSYk92kDg&amp;zoom=1&amp;iact=hc&amp;vpx=1147&amp;vpy=314&amp;dur=2442&amp;hovh=176&amp;hovw=176&amp;tx=73&amp;ty=124&amp;sig=108654200230013472504&amp;page=1&amp;tbnh=139&amp;tbnw=134&amp;start=0&amp;ndsp=18&amp;ved=1t:429,r:11,s: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56969" y="1159578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VY_32_INOVACE_20_ 32 _ Český jazyk _ vyvození hlásky G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Prezentace je určena pro 1. ročník k vyvození hlásky G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/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  <a:p>
            <a:pPr algn="l"/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44424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01887" y="3075057"/>
            <a:ext cx="57402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VYVOZENÍ HLÁSKY G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184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4000">
        <p:blinds dir="vert"/>
      </p:transition>
    </mc:Choice>
    <mc:Fallback xmlns="">
      <p:transition spd="slow" advClick="0" advTm="400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0561" y="1074510"/>
            <a:ext cx="6062878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0" b="1" dirty="0" smtClean="0">
                <a:latin typeface="Times New Roman" pitchFamily="18" charset="0"/>
                <a:cs typeface="Times New Roman" pitchFamily="18" charset="0"/>
              </a:rPr>
              <a:t>g </a:t>
            </a:r>
            <a:r>
              <a:rPr lang="cs-CZ" sz="30000" b="1" dirty="0" err="1" smtClean="0">
                <a:latin typeface="Times New Roman" pitchFamily="18" charset="0"/>
                <a:cs typeface="Times New Roman" pitchFamily="18" charset="0"/>
              </a:rPr>
              <a:t>G</a:t>
            </a:r>
            <a:endParaRPr lang="cs-CZ" sz="30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1417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4000">
        <p:blinds dir="vert"/>
      </p:transition>
    </mc:Choice>
    <mc:Fallback xmlns="">
      <p:transition spd="slow" advClick="0" advTm="400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5051" y="1629000"/>
            <a:ext cx="5033898" cy="360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452320" y="522920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460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4000">
        <p:blinds dir="vert"/>
      </p:transition>
    </mc:Choice>
    <mc:Fallback xmlns="">
      <p:transition spd="slow" advClick="0" advTm="400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23"/>
          <a:stretch/>
        </p:blipFill>
        <p:spPr>
          <a:xfrm>
            <a:off x="2832218" y="1269000"/>
            <a:ext cx="3479564" cy="405114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660232" y="486916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1871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4000">
        <p:blinds dir="vert"/>
      </p:transition>
    </mc:Choice>
    <mc:Fallback xmlns="">
      <p:transition spd="slow" advClick="0" advTm="400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8343" y="1269000"/>
            <a:ext cx="2567314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012160" y="494116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391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4000">
        <p:blinds dir="vert"/>
      </p:transition>
    </mc:Choice>
    <mc:Fallback xmlns="">
      <p:transition spd="slow" advClick="0" advTm="400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000" y="1629000"/>
            <a:ext cx="4500000" cy="360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020272" y="515719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1304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4000">
        <p:blinds dir="vert"/>
      </p:transition>
    </mc:Choice>
    <mc:Fallback xmlns="">
      <p:transition spd="slow" advClick="0" advTm="400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941" y="1629000"/>
            <a:ext cx="5294118" cy="360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524328" y="501317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4173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4000">
        <p:blinds dir="vert"/>
      </p:transition>
    </mc:Choice>
    <mc:Fallback xmlns="">
      <p:transition spd="slow" advClick="0" advTm="400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8362" y="1804987"/>
            <a:ext cx="4867275" cy="32480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236296" y="472514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6165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4000">
        <p:blinds dir="vert"/>
      </p:transition>
    </mc:Choice>
    <mc:Fallback xmlns="">
      <p:transition spd="slow" advClick="0" advTm="400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2000" y="1629000"/>
            <a:ext cx="4800000" cy="360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308304" y="515719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897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4000">
        <p:blinds dir="vert"/>
      </p:transition>
    </mc:Choice>
    <mc:Fallback xmlns="">
      <p:transition spd="slow" advClick="0" advTm="400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2945" y="1629000"/>
            <a:ext cx="3118110" cy="360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444208" y="494116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002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4000">
        <p:blinds dir="vert"/>
      </p:transition>
    </mc:Choice>
    <mc:Fallback xmlns="">
      <p:transition spd="slow" advClick="0" advTm="400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1052512"/>
            <a:ext cx="3048000" cy="47529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300192" y="479715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9395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4000">
        <p:blinds dir="vert"/>
      </p:transition>
    </mc:Choice>
    <mc:Fallback xmlns="">
      <p:transition spd="slow" advClick="0" advTm="400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2000" y="1629000"/>
            <a:ext cx="3600000" cy="360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660232" y="515719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7453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4000">
        <p:blinds dir="vert"/>
      </p:transition>
    </mc:Choice>
    <mc:Fallback xmlns="">
      <p:transition spd="slow" advClick="0" advTm="400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6180" y="3075057"/>
            <a:ext cx="83316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VYJMENUJ VŠECHNY OBRÁZKY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9522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60036" y="3075057"/>
            <a:ext cx="66239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PIŠ ZAČÁTEČNÍ SLABIKY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94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4000">
        <p:blinds dir="vert"/>
      </p:transition>
    </mc:Choice>
    <mc:Fallback xmlns="">
      <p:transition spd="slow" advClick="0" advTm="400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275"/>
          <a:stretch/>
        </p:blipFill>
        <p:spPr>
          <a:xfrm>
            <a:off x="755576" y="3573016"/>
            <a:ext cx="1876293" cy="216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04664"/>
            <a:ext cx="1870866" cy="216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04664"/>
            <a:ext cx="2160000" cy="216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573016"/>
            <a:ext cx="1385170" cy="216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3020339" cy="216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573016"/>
            <a:ext cx="3176471" cy="2160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TextovéPole 7"/>
          <p:cNvSpPr txBox="1"/>
          <p:nvPr/>
        </p:nvSpPr>
        <p:spPr>
          <a:xfrm>
            <a:off x="1187624" y="2780928"/>
            <a:ext cx="9829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GO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39952" y="2780928"/>
            <a:ext cx="13244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GLÓ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20272" y="2780928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GA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5949280"/>
            <a:ext cx="13244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GRA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5949280"/>
            <a:ext cx="9829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GO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32240" y="5877272"/>
            <a:ext cx="9252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GE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9014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8000"/>
                            </p:stCondLst>
                            <p:childTnLst>
                              <p:par>
                                <p:cTn id="6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0"/>
                            </p:stCondLst>
                            <p:childTnLst>
                              <p:par>
                                <p:cTn id="7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4381" y="3075057"/>
            <a:ext cx="85952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ZAPIŠ ČÍSLO SPRÁVNÉHO SLOVA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9607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772816"/>
            <a:ext cx="2880000" cy="288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76056" y="1484784"/>
            <a:ext cx="25635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1.GIZELA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2924944"/>
            <a:ext cx="28616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 GAZELA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4365104"/>
            <a:ext cx="28235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GEPARD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290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5" grpId="0"/>
      <p:bldP spid="5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00808"/>
            <a:ext cx="2494488" cy="288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427984" y="1412776"/>
            <a:ext cx="34034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 PROGRAM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99992" y="2780928"/>
            <a:ext cx="28344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 JAGUÁR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4293096"/>
            <a:ext cx="28344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GLÓBUS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6207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980728"/>
            <a:ext cx="4315777" cy="288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5301208"/>
            <a:ext cx="25490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 GERDA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75856" y="4365104"/>
            <a:ext cx="31037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2.GERBERA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5373216"/>
            <a:ext cx="27783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GORILA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2987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5" grpId="0"/>
      <p:bldP spid="5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74499" y="3075057"/>
            <a:ext cx="67950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VYPIŠ NÁZVY ŽIVOČICHŮ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5464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196752"/>
            <a:ext cx="2348720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GAZELA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1196752"/>
            <a:ext cx="3080010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FOTOGRAF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92280" y="1196752"/>
            <a:ext cx="1324402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GÓL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068960"/>
            <a:ext cx="2310633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GEPARD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8" y="3068960"/>
            <a:ext cx="1665841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TYGR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3068960"/>
            <a:ext cx="2719014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LEGRACE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5013176"/>
            <a:ext cx="1665841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LEGO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3808" y="5013176"/>
            <a:ext cx="2321469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JAGUÁR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5013176"/>
            <a:ext cx="2890535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PROGRAM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7060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"/>
                            </p:stCondLst>
                            <p:childTnLst>
                              <p:par>
                                <p:cTn id="66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000"/>
                            </p:stCondLst>
                            <p:childTnLst>
                              <p:par>
                                <p:cTn id="69" presetID="3" presetClass="emph" presetSubtype="2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7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5" grpId="0" animBg="1"/>
      <p:bldP spid="6" grpId="0" animBg="1"/>
      <p:bldP spid="6" grpId="1" animBg="1"/>
      <p:bldP spid="7" grpId="0" animBg="1"/>
      <p:bldP spid="7" grpId="1" animBg="1"/>
      <p:bldP spid="8" grpId="0" animBg="1"/>
      <p:bldP spid="9" grpId="0" animBg="1"/>
      <p:bldP spid="10" grpId="0" animBg="1"/>
      <p:bldP spid="1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81517" y="3075057"/>
            <a:ext cx="79809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PŘEČTI SI VĚTY O ZVÍŘATECH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1952" y="3941440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8294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48680"/>
            <a:ext cx="5294118" cy="360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19672" y="5085184"/>
            <a:ext cx="6426759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Gepard je nejrychlejší zvíře.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0067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76672"/>
            <a:ext cx="5033898" cy="360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23728" y="4725144"/>
            <a:ext cx="53447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Gorila je největší opice.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175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04664"/>
            <a:ext cx="4800000" cy="360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71800" y="4437112"/>
            <a:ext cx="35859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Tygr žije v Asii.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5373216"/>
            <a:ext cx="47900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Má pruhovanou srst.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08304" y="414908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6653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692696"/>
            <a:ext cx="5380435" cy="3600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7584" y="4869160"/>
            <a:ext cx="75927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Jaguár má na srsti černé kroužky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68344" y="429309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5333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340768"/>
            <a:ext cx="78325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JAK SE JMENUJE NEJVĚTŠÍ OPICE?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276872"/>
            <a:ext cx="40901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2. KDE ŽIJE  TYGR?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068960"/>
            <a:ext cx="702108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3. KTERÝ ŽIVOČICH MÁ NA SRSTI</a:t>
            </a:r>
          </a:p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ČERNÉ KROUŽKY?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293096"/>
            <a:ext cx="737894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4. JAK SE JMENUJE NEJRYCHLEJŠÍ </a:t>
            </a:r>
          </a:p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ŽIVOČICH?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548680"/>
            <a:ext cx="57761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ODPOVÍDEJ NA OTÁZKY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1972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2060848"/>
            <a:ext cx="307167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GORILA</a:t>
            </a:r>
          </a:p>
          <a:p>
            <a:pPr marL="742950" indent="-742950">
              <a:buAutoNum type="arabicPeriod"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 ASII</a:t>
            </a:r>
          </a:p>
          <a:p>
            <a:pPr marL="742950" indent="-742950">
              <a:buAutoNum type="arabicPeriod"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JAGUÁR</a:t>
            </a:r>
          </a:p>
          <a:p>
            <a:pPr marL="742950" indent="-742950">
              <a:buAutoNum type="arabicPeriod"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GEPARD</a:t>
            </a:r>
          </a:p>
          <a:p>
            <a:pPr marL="742950" indent="-742950">
              <a:buAutoNum type="arabicPeriod"/>
            </a:pP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AutoNum type="arabicPeriod"/>
            </a:pP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764704"/>
            <a:ext cx="54970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SPRÁVNÉ ODPOVĚDI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3920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9" y="476672"/>
            <a:ext cx="8280920" cy="62940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2"/>
              </a:rPr>
              <a:t>ODKAZY K OBRÁZKŮM 24. 4. 2012</a:t>
            </a:r>
          </a:p>
          <a:p>
            <a:r>
              <a:rPr lang="cs-CZ" sz="1100" dirty="0" smtClean="0">
                <a:hlinkClick r:id="rId2"/>
              </a:rPr>
              <a:t>1.http://www.zoolesna.cz/cz/zvirata-a-expozice/zvirata.html?zvire=gorila-nizinna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3"/>
              </a:rPr>
              <a:t>2.http://one-day-i-will-became-famous.blog.cz/1108/co-vsechno-se-da-delat-s-vinylovymi-deskami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4"/>
              </a:rPr>
              <a:t>3.http://www.google.cz/imgres?q=gran%C3%A1t&amp;hl=cs&amp;biw=1366&amp;bih=673&amp;gbv=2&amp;tbm=isch&amp;tbnid=TjFw-01alrjkKM:&amp;imgrefurl=http://www.zamerovac.cz/granat-mk-ii-imitacni-p-89912.html&amp;docid=GYXWOQXHchq5YM&amp;imgurl=http://www.zamerovac.cz/images/zbozi/mb-granat.jpg&amp;w=208&amp;h=350&amp;ei=8Kp0T_76Gojc4QSivrX-DQ&amp;zoom=1&amp;iact=hc&amp;vpx=177&amp;vpy=278&amp;dur=3422&amp;hovh=280&amp;hovw=166&amp;tx=106&amp;ty=294&amp;sig=108654200230013472504&amp;page=1&amp;tbnh=138&amp;tbnw=84&amp;start=0&amp;ndsp=21&amp;ved=1t:429,r:14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5"/>
              </a:rPr>
              <a:t>4.http://www.google.cz/imgres?q=golf&amp;hl=cs&amp;gbv=2&amp;biw=1366&amp;bih=673&amp;tbm=isch&amp;tbnid=kjb1klKhbjFaNM:&amp;imgrefurl=http://www.golfovehole24.cz/golf-6&amp;docid=n5zLEO9uXpDkcM&amp;imgurl=http://www.golfovehole24.cz/wp-content/gallery/golf/golf-4.jpg&amp;w=400&amp;h=320&amp;ei=ZKt0T82zEurP4QTy0IGLDg&amp;zoom=1&amp;iact=hc&amp;vpx=369&amp;vpy=180&amp;dur=4727&amp;hovh=201&amp;hovw=251&amp;tx=124&amp;ty=174&amp;sig=108654200230013472504&amp;page=1&amp;tbnh=135&amp;tbnw=169&amp;start=0&amp;ndsp=18&amp;ved=1t:429,r:1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6"/>
              </a:rPr>
              <a:t>5.http://www.google.cz/imgres?q=gepard&amp;hl=cs&amp;gbv=2&amp;biw=1366&amp;bih=673&amp;tbm=isch&amp;tbnid=7VUbsiRgJiX1oM:&amp;imgrefurl=http://cs.wikipedia.org/wiki/Gepard_%25C5%25A1t%25C3%25ADhl%25C3%25BD&amp;docid=mHjvyLapDd7NxM&amp;imgurl=http://upload.wikimedia.org/wikipedia/commons/thumb/e/eb/Two_cheetahs_together.jpg/275px-Two_cheetahs_together.jpg&amp;w=275&amp;h=187&amp;ei=46t0T4CcO6ep4gTbx63BDg&amp;zoom=1&amp;iact=hc&amp;vpx=195&amp;vpy=207&amp;dur=2998&amp;hovh=149&amp;hovw=220&amp;tx=120&amp;ty=57&amp;sig=108654200230013472504&amp;page=1&amp;tbnh=136&amp;tbnw=174&amp;start=0&amp;ndsp=18&amp;ved=1t:429,r:0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7"/>
              </a:rPr>
              <a:t>6.http://www.google.cz/imgres?q=gerbera&amp;hl=cs&amp;gbv=2&amp;biw=1366&amp;bih=673&amp;tbm=isch&amp;tbnid=a1nH3ujbPDh5ZM:&amp;imgrefurl=http://www.ireceptar.cz/zahrada/okrasna-zahrada/gerbery-kralovny-pastelovych-barev-jak-je-pestovat-v-nadobach/&amp;docid=wmSpxt-gMmqHaM&amp;imgurl=http://www.ireceptar.cz/res/data/113/013729.jpg&amp;w=511&amp;h=341&amp;ei=Nqx0T_H5H6GM4gTEo7TnDQ&amp;zoom=1&amp;iact=hc&amp;vpx=178&amp;vpy=190&amp;dur=3394&amp;hovh=183&amp;hovw=275&amp;tx=102&amp;ty=86&amp;sig=108654200230013472504&amp;page=1&amp;tbnh=137&amp;tbnw=194&amp;start=0&amp;ndsp=20&amp;ved=1t:429,r:0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8"/>
              </a:rPr>
              <a:t>7.http://www.google.cz/imgres?q=g%C3%B3l&amp;hl=cs&amp;gbv=2&amp;biw=1366&amp;bih=673&amp;tbm=isch&amp;tbnid=rDgqSQZgvwU-FM:&amp;imgrefurl=http://www.noego.cz/kategorie/sport/268-fotbal-a-kamerovy-system-bozi-ruka-vs-jestrabi-oko&amp;docid=kBVn2S6brIp03M&amp;imgurl=http://www.noego.cz/images/stories/goll.jpg&amp;w=800&amp;h=600&amp;ei=tqx0T7ToJLPS4QSJmJ2rDg&amp;zoom=1&amp;iact=hc&amp;vpx=614&amp;vpy=156&amp;dur=3341&amp;hovh=194&amp;hovw=259&amp;tx=117&amp;ty=88&amp;sig=108654200230013472504&amp;page=1&amp;tbnh=151&amp;tbnw=226&amp;start=0&amp;ndsp=15&amp;ved=1t:429,r:2,s:0</a:t>
            </a:r>
            <a:endParaRPr lang="cs-CZ" sz="1100" dirty="0" smtClean="0"/>
          </a:p>
          <a:p>
            <a:endParaRPr lang="cs-CZ" sz="11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25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9208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2"/>
              </a:rPr>
              <a:t>8.http://www.google.cz/imgres?q=gl%C3%B3bus&amp;hl=cs&amp;gbv=2&amp;biw=1366&amp;bih=673&amp;tbm=isch&amp;tbnid=ALaLMVjb2RALTM:&amp;imgrefurl=http://en.wikipedia.org/wiki/Globe&amp;docid=S7zXz70H8x_TaM&amp;imgurl=http://upload.wikimedia.org/wikipedia/commons/thumb/9/9f/GEO_Globe.jpg/220px-GEO_Globe.jpg&amp;w=220&amp;h=254&amp;ei=Nq10T4vwFsrl4QSP993nDQ&amp;zoom=1&amp;iact=hc&amp;vpx=939&amp;vpy=180&amp;dur=1806&amp;hovh=203&amp;hovw=176&amp;tx=99&amp;ty=138&amp;sig=108654200230013472504&amp;page=1&amp;tbnh=136&amp;tbnw=118&amp;start=0&amp;ndsp=24&amp;ved=1t:429,r:5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3"/>
              </a:rPr>
              <a:t>9.http://www.golem-trading.cz/kam-pro-golema/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4"/>
              </a:rPr>
              <a:t>10.http://www.google.cz/imgres?q=gazela&amp;hl=cs&amp;biw=1366&amp;bih=673&amp;gbv=2&amp;tbm=isch&amp;tbnid=wkmVhAJIuR3tmM:&amp;imgrefurl=http://cs.wikipedia.org/wiki/Gazela&amp;docid=hPJXgDLEx20n2M&amp;imgurl=http://upload.wikimedia.org/wikipedia/commons/thumb/f/fa/Cuvier%2527s_Gazelle.jpg/220px-Cuvier%2527s_Gazelle.jpg&amp;w=220&amp;h=220&amp;ei=oa50T9XgN9CO4gSYk92kDg&amp;zoom=1&amp;iact=hc&amp;vpx=1147&amp;vpy=314&amp;dur=2442&amp;hovh=176&amp;hovw=176&amp;tx=73&amp;ty=124&amp;sig=108654200230013472504&amp;page=1&amp;tbnh=139&amp;tbnw=134&amp;start=0&amp;ndsp=18&amp;ved=1t:429,r:11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5"/>
              </a:rPr>
              <a:t>11.http://www.google.cz/imgres?q=tygr&amp;hl=cs&amp;biw=1366&amp;bih=673&amp;gbv=2&amp;tbm=isch&amp;tbnid=xpcMzSltgUJjdM:&amp;imgrefurl=http://tapety.superhry.cz/fauna/tygri/tygr-sibirsky/&amp;docid=OD7uCRWVSIuKKM&amp;imgurl=http://data6.superhry.cz/TSO_40e1f8z/1600/014/14534-1600.jpg&amp;w=1600&amp;h=1200&amp;ei=D7qWT6iEJs_xsgbh_OyxDg&amp;zoom=1&amp;iact=hc&amp;vpx=174&amp;vpy=364&amp;dur=2416&amp;hovh=194&amp;hovw=259&amp;tx=215&amp;ty=144&amp;sig=108654200230013472504&amp;page=1&amp;tbnh=135&amp;tbnw=171&amp;start=0&amp;ndsp=19&amp;ved=1t:429,r:13,s:0,i:160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6"/>
              </a:rPr>
              <a:t>12.http://www.google.cz/imgres?q=jagu%C3%A1r&amp;hl=cs&amp;gbv=2&amp;biw=1366&amp;bih=673&amp;tbm=isch&amp;tbnid=Bjl9Y38gFiATWM:&amp;imgrefurl=http://cs.wikipedia.org/wiki/Jagu%25C3%25A1r_americk%25C3%25BD&amp;docid=piomQerQ5LqPAM&amp;imgurl=http://upload.wikimedia.org/wikipedia/commons/thumb/7/70/Panthera_onca.jpg/275px-Panthera_onca.jpg&amp;w=275&amp;h=184&amp;ei=FLuWT7TYIYnntQaMkbTpDQ&amp;zoom=1&amp;iact=hc&amp;vpx=201&amp;vpy=209&amp;dur=2627&amp;hovh=147&amp;hovw=220&amp;tx=137&amp;ty=68&amp;sig=108654200230013472504&amp;page=1&amp;tbnh=139&amp;tbnw=185&amp;start=0&amp;ndsp=18&amp;ved=1t:429,r:0,s:0,i:104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622121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289</Words>
  <Application>Microsoft Office PowerPoint</Application>
  <PresentationFormat>Předvádění na obrazovce (4:3)</PresentationFormat>
  <Paragraphs>87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31</vt:i4>
      </vt:variant>
    </vt:vector>
  </HeadingPairs>
  <TitlesOfParts>
    <vt:vector size="33" baseType="lpstr">
      <vt:lpstr>Motiv systému Office</vt:lpstr>
      <vt:lpstr>Exekutivní</vt:lpstr>
      <vt:lpstr>Název školy: ZŠ Klášterec nad Ohří, Krátká 676 Autor: Mgr. Zuzana Rulcová Název materiálu: VY_32_INOVACE_20_ 32 _ Český jazyk _ vyvození hlásky G  Číslo projektu: CZ.1.07/1.4.00/21.1115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20</cp:revision>
  <dcterms:created xsi:type="dcterms:W3CDTF">2012-03-29T18:24:48Z</dcterms:created>
  <dcterms:modified xsi:type="dcterms:W3CDTF">2012-06-02T08:49:20Z</dcterms:modified>
</cp:coreProperties>
</file>