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660" r:id="rId2"/>
  </p:sldMasterIdLst>
  <p:sldIdLst>
    <p:sldId id="262" r:id="rId3"/>
    <p:sldId id="265" r:id="rId4"/>
    <p:sldId id="266" r:id="rId5"/>
    <p:sldId id="267" r:id="rId6"/>
    <p:sldId id="268" r:id="rId7"/>
    <p:sldId id="286" r:id="rId8"/>
    <p:sldId id="270" r:id="rId9"/>
    <p:sldId id="271" r:id="rId10"/>
    <p:sldId id="272" r:id="rId11"/>
    <p:sldId id="276" r:id="rId12"/>
    <p:sldId id="277" r:id="rId13"/>
    <p:sldId id="284" r:id="rId14"/>
    <p:sldId id="278" r:id="rId15"/>
    <p:sldId id="279" r:id="rId16"/>
    <p:sldId id="280" r:id="rId17"/>
    <p:sldId id="285" r:id="rId18"/>
    <p:sldId id="281" r:id="rId19"/>
    <p:sldId id="282" r:id="rId20"/>
    <p:sldId id="283" r:id="rId21"/>
    <p:sldId id="287" r:id="rId22"/>
    <p:sldId id="26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  <p:extLst>
      <p:ext uri="{BB962C8B-B14F-4D97-AF65-F5344CB8AC3E}">
        <p14:creationId xmlns="" xmlns:p14="http://schemas.microsoft.com/office/powerpoint/2010/main" val="1952853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11194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8843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16466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46507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851500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502279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27953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51671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22541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8091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EEBF331-BE57-446A-82B1-C5269BBFF94C}" type="datetimeFigureOut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4.6.2012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18884C9-29DF-40CA-8680-511673583892}" type="slidenum">
              <a:rPr lang="cs-CZ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46133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ustria-Hungary_map_cs.svg" TargetMode="External"/><Relationship Id="rId2" Type="http://schemas.openxmlformats.org/officeDocument/2006/relationships/hyperlink" Target="http://cs.wikipedia.org/wiki/Soubor:Flag_of_Austria-Hungary_1869-1918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Pietzner,_Carl_(1853-1927)_-_Emperor_Franz_Josef_I_-_ca_1885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%C4%8Cs._Mapa_hor_a_%C5%99ek.jpg" TargetMode="External"/><Relationship Id="rId7" Type="http://schemas.openxmlformats.org/officeDocument/2006/relationships/image" Target="../media/image3.emf"/><Relationship Id="rId2" Type="http://schemas.openxmlformats.org/officeDocument/2006/relationships/hyperlink" Target="http://cs.wikipedia.org/wiki/Soubor:Charles_I_of_Austri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Soubor:Czechoslovakia_COA_large.svg" TargetMode="External"/><Relationship Id="rId4" Type="http://schemas.openxmlformats.org/officeDocument/2006/relationships/hyperlink" Target="http://cs.wikipedia.org/wiki/Soubor:%C3%96sterreich-Ungarns_End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56911459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Dáša Soldánová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VY_32_INOVACE_12C_18_Vznik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Československa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12C_Dě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30. 5.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události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vzniku Československa, materiál poskytuje díky mapám možnost přiblížení situace i v kontextu vývoje na jiných územích a lze toto učivo využít i mezipředmětově (např.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ORv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).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04864"/>
            <a:ext cx="8229600" cy="1828800"/>
          </a:xfrm>
        </p:spPr>
        <p:txBody>
          <a:bodyPr>
            <a:noAutofit/>
          </a:bodyPr>
          <a:lstStyle/>
          <a:p>
            <a:r>
              <a:rPr lang="cs-CZ" sz="6600" u="sng" dirty="0" smtClean="0"/>
              <a:t>Vznik Československa</a:t>
            </a:r>
            <a:endParaRPr lang="cs-CZ" sz="6600" u="sng" dirty="0"/>
          </a:p>
        </p:txBody>
      </p:sp>
    </p:spTree>
    <p:extLst>
      <p:ext uri="{BB962C8B-B14F-4D97-AF65-F5344CB8AC3E}">
        <p14:creationId xmlns="" xmlns:p14="http://schemas.microsoft.com/office/powerpoint/2010/main" val="347719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8229600" cy="18288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28. 10. 1918</a:t>
            </a:r>
            <a:endParaRPr lang="cs-CZ" sz="9600" dirty="0"/>
          </a:p>
        </p:txBody>
      </p:sp>
    </p:spTree>
    <p:extLst>
      <p:ext uri="{BB962C8B-B14F-4D97-AF65-F5344CB8AC3E}">
        <p14:creationId xmlns="" xmlns:p14="http://schemas.microsoft.com/office/powerpoint/2010/main" val="184957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 rokem 1918…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Češi a Slováci součástí </a:t>
            </a:r>
            <a:r>
              <a:rPr lang="cs-CZ" dirty="0" err="1" smtClean="0"/>
              <a:t>Rakouska</a:t>
            </a:r>
            <a:r>
              <a:rPr lang="cs-CZ" dirty="0" smtClean="0"/>
              <a:t>-Uherska</a:t>
            </a:r>
            <a:endParaRPr lang="cs-CZ" dirty="0"/>
          </a:p>
        </p:txBody>
      </p:sp>
      <p:pic>
        <p:nvPicPr>
          <p:cNvPr id="4" name="Obrázek 3" descr="rakouskouhersk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2348880"/>
            <a:ext cx="5633616" cy="432048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1305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Rakousko</a:t>
            </a:r>
            <a:r>
              <a:rPr lang="cs-CZ" dirty="0" smtClean="0"/>
              <a:t>-Uhersko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útvar existující od r. 1867 do r. 1918</a:t>
            </a:r>
          </a:p>
          <a:p>
            <a:r>
              <a:rPr lang="cs-CZ" dirty="0" smtClean="0"/>
              <a:t>Vznik r. 1867 přeměnou Rakouského císařství (Habsburské monarchie)</a:t>
            </a:r>
          </a:p>
          <a:p>
            <a:r>
              <a:rPr lang="cs-CZ" dirty="0" smtClean="0"/>
              <a:t>Zřízení: konstituční monarchie (vláda panovníka je omezena ústavou)</a:t>
            </a:r>
          </a:p>
          <a:p>
            <a:r>
              <a:rPr lang="cs-CZ" dirty="0" smtClean="0"/>
              <a:t>Hlavní město: Vídeň</a:t>
            </a:r>
          </a:p>
          <a:p>
            <a:r>
              <a:rPr lang="cs-CZ" dirty="0" smtClean="0"/>
              <a:t>Panovník: císař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vlajk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4149080"/>
            <a:ext cx="3306349" cy="220285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13249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mapou</a:t>
            </a:r>
            <a:endParaRPr lang="cs-CZ" dirty="0"/>
          </a:p>
        </p:txBody>
      </p:sp>
      <p:pic>
        <p:nvPicPr>
          <p:cNvPr id="4" name="Zástupný symbol pro obsah 3" descr="map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412776"/>
            <a:ext cx="6089692" cy="4708525"/>
          </a:xfrm>
        </p:spPr>
      </p:pic>
    </p:spTree>
    <p:extLst>
      <p:ext uri="{BB962C8B-B14F-4D97-AF65-F5344CB8AC3E}">
        <p14:creationId xmlns="" xmlns:p14="http://schemas.microsoft.com/office/powerpoint/2010/main" val="1554700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1. Čechy</a:t>
            </a:r>
          </a:p>
          <a:p>
            <a:r>
              <a:rPr lang="cs-CZ" b="1" dirty="0" smtClean="0"/>
              <a:t>2. Bukovina</a:t>
            </a:r>
          </a:p>
          <a:p>
            <a:r>
              <a:rPr lang="cs-CZ" b="1" dirty="0" smtClean="0"/>
              <a:t>3. Korutany</a:t>
            </a:r>
          </a:p>
          <a:p>
            <a:r>
              <a:rPr lang="cs-CZ" b="1" dirty="0" smtClean="0"/>
              <a:t>4. Kraňsko</a:t>
            </a:r>
          </a:p>
          <a:p>
            <a:r>
              <a:rPr lang="cs-CZ" b="1" dirty="0" smtClean="0"/>
              <a:t>5. Dalmácie</a:t>
            </a:r>
          </a:p>
          <a:p>
            <a:r>
              <a:rPr lang="cs-CZ" b="1" dirty="0" smtClean="0"/>
              <a:t>6. </a:t>
            </a:r>
            <a:r>
              <a:rPr lang="cs-CZ" b="1" dirty="0" err="1" smtClean="0"/>
              <a:t>Halič</a:t>
            </a:r>
            <a:endParaRPr lang="cs-CZ" b="1" dirty="0" smtClean="0"/>
          </a:p>
          <a:p>
            <a:r>
              <a:rPr lang="cs-CZ" b="1" dirty="0" smtClean="0"/>
              <a:t>7. Přímoří</a:t>
            </a:r>
          </a:p>
          <a:p>
            <a:r>
              <a:rPr lang="cs-CZ" b="1" dirty="0" smtClean="0"/>
              <a:t>8. Dolní Rakousy</a:t>
            </a:r>
          </a:p>
          <a:p>
            <a:r>
              <a:rPr lang="cs-CZ" b="1" dirty="0" smtClean="0"/>
              <a:t>9. Morava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10. </a:t>
            </a:r>
            <a:r>
              <a:rPr lang="cs-CZ" b="1" dirty="0" err="1" smtClean="0"/>
              <a:t>Salcbursko</a:t>
            </a:r>
            <a:endParaRPr lang="cs-CZ" b="1" dirty="0" smtClean="0"/>
          </a:p>
          <a:p>
            <a:r>
              <a:rPr lang="cs-CZ" b="1" dirty="0" smtClean="0"/>
              <a:t>11. Slezsko</a:t>
            </a:r>
          </a:p>
          <a:p>
            <a:r>
              <a:rPr lang="cs-CZ" b="1" dirty="0" smtClean="0"/>
              <a:t>12. Štýrsko</a:t>
            </a:r>
          </a:p>
          <a:p>
            <a:r>
              <a:rPr lang="cs-CZ" b="1" dirty="0" smtClean="0"/>
              <a:t>13. </a:t>
            </a:r>
            <a:r>
              <a:rPr lang="cs-CZ" b="1" dirty="0" err="1" smtClean="0"/>
              <a:t>Tyrlsko</a:t>
            </a:r>
            <a:endParaRPr lang="cs-CZ" b="1" dirty="0" smtClean="0"/>
          </a:p>
          <a:p>
            <a:r>
              <a:rPr lang="cs-CZ" b="1" dirty="0" smtClean="0"/>
              <a:t>14. Horní Rakousy</a:t>
            </a:r>
          </a:p>
          <a:p>
            <a:r>
              <a:rPr lang="cs-CZ" b="1" dirty="0" smtClean="0"/>
              <a:t>15. </a:t>
            </a:r>
            <a:r>
              <a:rPr lang="cs-CZ" b="1" dirty="0" err="1" smtClean="0"/>
              <a:t>Vararlbersko</a:t>
            </a:r>
            <a:endParaRPr lang="cs-CZ" b="1" dirty="0" smtClean="0"/>
          </a:p>
          <a:p>
            <a:r>
              <a:rPr lang="cs-CZ" b="1" dirty="0" smtClean="0"/>
              <a:t>16. Uhersko</a:t>
            </a:r>
          </a:p>
          <a:p>
            <a:r>
              <a:rPr lang="cs-CZ" b="1" dirty="0" smtClean="0"/>
              <a:t>17. Chorvatsko – Slavonsko</a:t>
            </a:r>
          </a:p>
          <a:p>
            <a:r>
              <a:rPr lang="cs-CZ" b="1" dirty="0" smtClean="0"/>
              <a:t>18.Bosna a Hercegovina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347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Císař František Josef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80" y="1600200"/>
            <a:ext cx="5194920" cy="47091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600" dirty="0" smtClean="0"/>
              <a:t>Vládl 1848-1916</a:t>
            </a:r>
          </a:p>
          <a:p>
            <a:r>
              <a:rPr lang="cs-CZ" sz="3600" dirty="0" smtClean="0"/>
              <a:t>Habsburská dynastie</a:t>
            </a:r>
          </a:p>
          <a:p>
            <a:r>
              <a:rPr lang="cs-CZ" sz="3600" dirty="0" smtClean="0"/>
              <a:t>Vládl 68 let</a:t>
            </a:r>
          </a:p>
          <a:p>
            <a:r>
              <a:rPr lang="cs-CZ" sz="3600" dirty="0" smtClean="0"/>
              <a:t>Zemřel 1916 </a:t>
            </a:r>
          </a:p>
          <a:p>
            <a:r>
              <a:rPr lang="cs-CZ" sz="3600" dirty="0" smtClean="0"/>
              <a:t>Po jeho smrti nastoupil jeho syn Karel I.</a:t>
            </a:r>
            <a:endParaRPr lang="cs-CZ" sz="3600" dirty="0"/>
          </a:p>
        </p:txBody>
      </p:sp>
      <p:pic>
        <p:nvPicPr>
          <p:cNvPr id="4" name="Obrázek 3" descr="františ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700808"/>
            <a:ext cx="2731448" cy="41490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70380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600200"/>
            <a:ext cx="4402832" cy="470916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Nastoupil na trůn r. 1916</a:t>
            </a:r>
          </a:p>
          <a:p>
            <a:r>
              <a:rPr lang="cs-CZ" dirty="0" smtClean="0"/>
              <a:t>Jeho politika nedokázala najít cestu k novým národním  snahám</a:t>
            </a:r>
          </a:p>
          <a:p>
            <a:r>
              <a:rPr lang="cs-CZ" dirty="0" smtClean="0"/>
              <a:t>V zoufalé situaci vyhlásil 16.10. 1918 federaci</a:t>
            </a:r>
          </a:p>
          <a:p>
            <a:r>
              <a:rPr lang="cs-CZ" dirty="0" smtClean="0"/>
              <a:t>Během října se ale </a:t>
            </a:r>
            <a:r>
              <a:rPr lang="cs-CZ" dirty="0" err="1" smtClean="0"/>
              <a:t>Rakousko</a:t>
            </a:r>
            <a:r>
              <a:rPr lang="cs-CZ" dirty="0" smtClean="0"/>
              <a:t>-Uhersko začalo rozpadat</a:t>
            </a:r>
          </a:p>
          <a:p>
            <a:r>
              <a:rPr lang="cs-CZ" dirty="0" smtClean="0"/>
              <a:t>28.10.1918 bylo vyhlášeno Československo</a:t>
            </a:r>
            <a:endParaRPr lang="cs-CZ" dirty="0"/>
          </a:p>
        </p:txBody>
      </p:sp>
      <p:pic>
        <p:nvPicPr>
          <p:cNvPr id="4" name="Obrázek 3" descr="kar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628800"/>
            <a:ext cx="3331781" cy="44371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5571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Rozpad </a:t>
            </a:r>
            <a:r>
              <a:rPr lang="cs-CZ" dirty="0" err="1" smtClean="0"/>
              <a:t>Rakouska</a:t>
            </a:r>
            <a:r>
              <a:rPr lang="cs-CZ" dirty="0" smtClean="0"/>
              <a:t>-Uherska</a:t>
            </a:r>
            <a:endParaRPr lang="cs-CZ" dirty="0"/>
          </a:p>
        </p:txBody>
      </p:sp>
      <p:pic>
        <p:nvPicPr>
          <p:cNvPr id="5" name="Zástupný symbol pro obsah 4" descr="rozpad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7131" y="1600200"/>
            <a:ext cx="7609738" cy="4708525"/>
          </a:xfrm>
        </p:spPr>
      </p:pic>
    </p:spTree>
    <p:extLst>
      <p:ext uri="{BB962C8B-B14F-4D97-AF65-F5344CB8AC3E}">
        <p14:creationId xmlns="" xmlns:p14="http://schemas.microsoft.com/office/powerpoint/2010/main" val="149392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Vznik nového státu</a:t>
            </a:r>
            <a:br>
              <a:rPr lang="cs-CZ" dirty="0" smtClean="0"/>
            </a:br>
            <a:r>
              <a:rPr lang="cs-CZ" dirty="0" smtClean="0"/>
              <a:t>Československa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leden 1918 – čeští a moravští poslanci říšské rady přijali Tříkrálovou deklaraci = přihlášení se k právu národa na sebeurčení</a:t>
            </a:r>
          </a:p>
          <a:p>
            <a:r>
              <a:rPr lang="cs-CZ" dirty="0" smtClean="0"/>
              <a:t>vyhlášeno 14. Wilsonových bodů (negarantoval vznik samostatného státu, pouze požadoval autonomii rakouským a uherským národům)</a:t>
            </a:r>
          </a:p>
          <a:p>
            <a:r>
              <a:rPr lang="cs-CZ" dirty="0" smtClean="0"/>
              <a:t>duben 1918 – poslanci žádají o samostatnost</a:t>
            </a:r>
          </a:p>
        </p:txBody>
      </p:sp>
    </p:spTree>
    <p:extLst>
      <p:ext uri="{BB962C8B-B14F-4D97-AF65-F5344CB8AC3E}">
        <p14:creationId xmlns="" xmlns:p14="http://schemas.microsoft.com/office/powerpoint/2010/main" val="102184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Vznik nového státu</a:t>
            </a:r>
            <a:br>
              <a:rPr lang="cs-CZ" dirty="0"/>
            </a:br>
            <a:r>
              <a:rPr lang="cs-CZ" dirty="0"/>
              <a:t>Československa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04496"/>
          </a:xfrm>
        </p:spPr>
        <p:txBody>
          <a:bodyPr/>
          <a:lstStyle/>
          <a:p>
            <a:r>
              <a:rPr lang="cs-CZ" dirty="0"/>
              <a:t>vznik Národního výboru (v čele K. Kramář) – příprava na samostatný </a:t>
            </a:r>
            <a:r>
              <a:rPr lang="cs-CZ" dirty="0" err="1"/>
              <a:t>stát+tvorba</a:t>
            </a:r>
            <a:r>
              <a:rPr lang="cs-CZ" dirty="0"/>
              <a:t> zákonů</a:t>
            </a:r>
          </a:p>
          <a:p>
            <a:r>
              <a:rPr lang="cs-CZ" dirty="0"/>
              <a:t>říjen 1918 – otištěna v novinách žádost Rakouska-Uherska o mír</a:t>
            </a:r>
          </a:p>
          <a:p>
            <a:r>
              <a:rPr lang="cs-CZ" dirty="0"/>
              <a:t>28.10.1918  živelné vyhlášení samostatného československého státu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355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Vyhlášení nestačí…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 potřeba:</a:t>
            </a:r>
          </a:p>
          <a:p>
            <a:r>
              <a:rPr lang="cs-CZ" dirty="0" smtClean="0"/>
              <a:t>vypracovat ústavu</a:t>
            </a:r>
          </a:p>
          <a:p>
            <a:r>
              <a:rPr lang="cs-CZ" dirty="0" smtClean="0"/>
              <a:t>vytyčit hranice</a:t>
            </a:r>
          </a:p>
          <a:p>
            <a:r>
              <a:rPr lang="cs-CZ" dirty="0" smtClean="0"/>
              <a:t>ustanovit vládu</a:t>
            </a:r>
          </a:p>
          <a:p>
            <a:r>
              <a:rPr lang="cs-CZ" dirty="0" smtClean="0"/>
              <a:t>vytvořit parlament</a:t>
            </a:r>
          </a:p>
          <a:p>
            <a:r>
              <a:rPr lang="cs-CZ" dirty="0" smtClean="0"/>
              <a:t>vymyslet státní symboly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58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 čeho nemůže být stát?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Stát nemůže existovat bez:</a:t>
            </a:r>
          </a:p>
          <a:p>
            <a:pPr>
              <a:buNone/>
            </a:pPr>
            <a:r>
              <a:rPr lang="cs-CZ" dirty="0" smtClean="0"/>
              <a:t>Zákonů</a:t>
            </a:r>
          </a:p>
          <a:p>
            <a:pPr>
              <a:buNone/>
            </a:pPr>
            <a:r>
              <a:rPr lang="cs-CZ" dirty="0" smtClean="0"/>
              <a:t>Ústavy (jedná-li se o republiku)</a:t>
            </a:r>
          </a:p>
          <a:p>
            <a:pPr>
              <a:buNone/>
            </a:pPr>
            <a:r>
              <a:rPr lang="cs-CZ" dirty="0" smtClean="0"/>
              <a:t>Hranic</a:t>
            </a:r>
          </a:p>
          <a:p>
            <a:pPr>
              <a:buNone/>
            </a:pPr>
            <a:r>
              <a:rPr lang="cs-CZ" dirty="0" smtClean="0"/>
              <a:t>Policie a armády</a:t>
            </a:r>
          </a:p>
          <a:p>
            <a:pPr>
              <a:buNone/>
            </a:pPr>
            <a:r>
              <a:rPr lang="cs-CZ" dirty="0" smtClean="0"/>
              <a:t>Úředního aparátu</a:t>
            </a:r>
          </a:p>
          <a:p>
            <a:pPr>
              <a:buNone/>
            </a:pPr>
            <a:r>
              <a:rPr lang="cs-CZ" dirty="0" smtClean="0"/>
              <a:t>Měny</a:t>
            </a:r>
          </a:p>
          <a:p>
            <a:pPr>
              <a:buNone/>
            </a:pP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389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Formování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320520"/>
          </a:xfrm>
        </p:spPr>
        <p:txBody>
          <a:bodyPr>
            <a:normAutofit/>
          </a:bodyPr>
          <a:lstStyle/>
          <a:p>
            <a:r>
              <a:rPr lang="cs-CZ" sz="3500" dirty="0" smtClean="0"/>
              <a:t>Vytvoření veškerého potřebného aparátu – zhruba dva roky</a:t>
            </a:r>
          </a:p>
          <a:p>
            <a:r>
              <a:rPr lang="cs-CZ" sz="3500" dirty="0" smtClean="0"/>
              <a:t>Řízení státu podle demokratických principů</a:t>
            </a:r>
          </a:p>
          <a:p>
            <a:r>
              <a:rPr lang="cs-CZ" sz="3500" dirty="0" smtClean="0"/>
              <a:t>Úřední jazyky: čeština a slovenština</a:t>
            </a:r>
          </a:p>
          <a:p>
            <a:endParaRPr lang="cs-CZ" sz="3500" dirty="0"/>
          </a:p>
        </p:txBody>
      </p:sp>
    </p:spTree>
    <p:extLst>
      <p:ext uri="{BB962C8B-B14F-4D97-AF65-F5344CB8AC3E}">
        <p14:creationId xmlns="" xmlns:p14="http://schemas.microsoft.com/office/powerpoint/2010/main" val="146906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Formování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76504"/>
          </a:xfrm>
        </p:spPr>
        <p:txBody>
          <a:bodyPr/>
          <a:lstStyle/>
          <a:p>
            <a:r>
              <a:rPr lang="cs-CZ" sz="3500" dirty="0"/>
              <a:t>Menšinová politika (Československo – mnohonárodnostní stát)</a:t>
            </a:r>
          </a:p>
          <a:p>
            <a:r>
              <a:rPr lang="cs-CZ" sz="3500" dirty="0"/>
              <a:t>Kompromis mezi právem národů na sebeurčení a respektování historických hranic při vytváření hranic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858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Československo</a:t>
            </a:r>
            <a:endParaRPr lang="cs-CZ" dirty="0"/>
          </a:p>
        </p:txBody>
      </p:sp>
      <p:pic>
        <p:nvPicPr>
          <p:cNvPr id="4" name="Zástupný symbol pro obsah 3" descr="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772816"/>
            <a:ext cx="8424936" cy="4104456"/>
          </a:xfrm>
        </p:spPr>
      </p:pic>
    </p:spTree>
    <p:extLst>
      <p:ext uri="{BB962C8B-B14F-4D97-AF65-F5344CB8AC3E}">
        <p14:creationId xmlns="" xmlns:p14="http://schemas.microsoft.com/office/powerpoint/2010/main" val="338666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Československo</a:t>
            </a:r>
            <a:endParaRPr lang="cs-CZ" dirty="0"/>
          </a:p>
        </p:txBody>
      </p:sp>
      <p:pic>
        <p:nvPicPr>
          <p:cNvPr id="4" name="Zástupný symbol pro obsah 3" descr="map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15363"/>
            <a:ext cx="8229600" cy="3878199"/>
          </a:xfrm>
        </p:spPr>
      </p:pic>
    </p:spTree>
    <p:extLst>
      <p:ext uri="{BB962C8B-B14F-4D97-AF65-F5344CB8AC3E}">
        <p14:creationId xmlns="" xmlns:p14="http://schemas.microsoft.com/office/powerpoint/2010/main" val="367373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 Československa</a:t>
            </a:r>
            <a:endParaRPr lang="cs-CZ" dirty="0"/>
          </a:p>
        </p:txBody>
      </p:sp>
      <p:pic>
        <p:nvPicPr>
          <p:cNvPr id="3" name="Obrázek 2" descr="zna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060848"/>
            <a:ext cx="6048375" cy="3333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3466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84263693"/>
              </p:ext>
            </p:extLst>
          </p:nvPr>
        </p:nvGraphicFramePr>
        <p:xfrm>
          <a:off x="611560" y="3233738"/>
          <a:ext cx="8064896" cy="3435096"/>
        </p:xfrm>
        <a:graphic>
          <a:graphicData uri="http://schemas.openxmlformats.org/drawingml/2006/table">
            <a:tbl>
              <a:tblPr firstRow="1" firstCol="1" bandRow="1"/>
              <a:tblGrid>
                <a:gridCol w="1513555"/>
                <a:gridCol w="143901"/>
                <a:gridCol w="6407440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AUGUSTA, Pavel a František HONZÁK. </a:t>
                      </a:r>
                      <a:r>
                        <a:rPr lang="cs-CZ" sz="1100" i="1" dirty="0" smtClean="0"/>
                        <a:t>Československo 1918-1938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smtClean="0"/>
                        <a:t>Dějiny v obrazech</a:t>
                      </a:r>
                      <a:r>
                        <a:rPr lang="cs-CZ" sz="1100" dirty="0" smtClean="0"/>
                        <a:t>. Praha: Albatros, 1992. ISBN 80-00-00311-2.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Rakousko-Uhersko v roce 1913.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http://cs.wikipedia.org/wiki/Soubor:Location_Austria-Hungary.png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Rakousko-uherská vlajka.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http://cs.wikipedia.org/wiki/Soubor:Flag_of_Austria-Hungary_1869-1918.svg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Rakousko-Uhersko roku 1914.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http://cs.wikipedia.org/wiki/Soubor:Austria-Hungary_map_cs.svg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Císař František Josef I.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http://cs.wikipedia.org/wiki/Soubor:Pietzner,_Carl_(1853-1927)_-_Emperor_Franz_Josef_I_-_ca_1885.jpg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7023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19943733"/>
              </p:ext>
            </p:extLst>
          </p:nvPr>
        </p:nvGraphicFramePr>
        <p:xfrm>
          <a:off x="611560" y="3140969"/>
          <a:ext cx="8064896" cy="3519884"/>
        </p:xfrm>
        <a:graphic>
          <a:graphicData uri="http://schemas.openxmlformats.org/drawingml/2006/table">
            <a:tbl>
              <a:tblPr firstRow="1" firstCol="1" bandRow="1"/>
              <a:tblGrid>
                <a:gridCol w="1513555"/>
                <a:gridCol w="143901"/>
                <a:gridCol w="6407440"/>
              </a:tblGrid>
              <a:tr h="2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7153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 smtClean="0">
                          <a:effectLst/>
                        </a:rPr>
                        <a:t>Karel</a:t>
                      </a:r>
                      <a:r>
                        <a:rPr lang="en-US" sz="1100" dirty="0" smtClean="0">
                          <a:effectLst/>
                        </a:rPr>
                        <a:t> I.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2012-06-03].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</a:t>
                      </a:r>
                      <a:r>
                        <a:rPr lang="en-US" sz="1100" dirty="0" smtClean="0">
                          <a:effectLst/>
                          <a:hlinkClick r:id="rId2"/>
                        </a:rPr>
                        <a:t>http://cs.wikipedia.org/wiki/Soubor:Charles_I_of_Austria.jpg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Zeměpisná mapa Československa v letech 1920-1938.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http://cs.wikipedia.org/wiki/Soubor:R%C4%8Cs._Mapa_hor_a_%C5%99ek.jpg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Rozpad rakousko-uherské monarchie.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http://cs.wikipedia.org/wiki/Soubor:%C3%96sterreich-Ungarns_Ende.png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Veliký státní znak.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</a:t>
                      </a:r>
                      <a:r>
                        <a:rPr lang="cs-CZ" sz="1100" dirty="0" smtClean="0">
                          <a:effectLst/>
                          <a:hlinkClick r:id="rId5"/>
                        </a:rPr>
                        <a:t>http://cs.wikipedia.org/wiki/Soubor:Czechoslovakia_COA_large.svg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Československo do roku 1928.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2012-06-03]. Dostupné z: http://cs.wikipedia.org/wiki/Soubor:Prvn%C3%AD_%C4%8Ceskoslovensk%C3%A1_republika_do_1928.jpg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34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662</Words>
  <Application>Microsoft Office PowerPoint</Application>
  <PresentationFormat>Předvádění na obrazovce (4:3)</PresentationFormat>
  <Paragraphs>138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Vrchol</vt:lpstr>
      <vt:lpstr>Snímek 1</vt:lpstr>
      <vt:lpstr>Vznik Československa</vt:lpstr>
      <vt:lpstr>28. 10. 1918</vt:lpstr>
      <vt:lpstr>Před rokem 1918…</vt:lpstr>
      <vt:lpstr>Rakousko-Uhersko</vt:lpstr>
      <vt:lpstr>Práce s mapou</vt:lpstr>
      <vt:lpstr>Správné řešení</vt:lpstr>
      <vt:lpstr>Císař František Josef I.</vt:lpstr>
      <vt:lpstr>Karel I.</vt:lpstr>
      <vt:lpstr>Rozpad Rakouska-Uherska</vt:lpstr>
      <vt:lpstr>Vznik nového státu Československa</vt:lpstr>
      <vt:lpstr>Vznik nového státu Československa</vt:lpstr>
      <vt:lpstr>Vyhlášení nestačí…</vt:lpstr>
      <vt:lpstr>Bez čeho nemůže být stát?</vt:lpstr>
      <vt:lpstr>Formování republiky</vt:lpstr>
      <vt:lpstr>Formování republiky</vt:lpstr>
      <vt:lpstr>Československo</vt:lpstr>
      <vt:lpstr>Československo</vt:lpstr>
      <vt:lpstr>Znak Československa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10</cp:revision>
  <dcterms:created xsi:type="dcterms:W3CDTF">2012-04-04T05:08:45Z</dcterms:created>
  <dcterms:modified xsi:type="dcterms:W3CDTF">2012-06-04T06:23:45Z</dcterms:modified>
</cp:coreProperties>
</file>