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91" r:id="rId5"/>
    <p:sldId id="292" r:id="rId6"/>
    <p:sldId id="293" r:id="rId7"/>
    <p:sldId id="294" r:id="rId8"/>
    <p:sldId id="295" r:id="rId9"/>
    <p:sldId id="274" r:id="rId10"/>
    <p:sldId id="296" r:id="rId11"/>
    <p:sldId id="276" r:id="rId12"/>
    <p:sldId id="297" r:id="rId13"/>
    <p:sldId id="278" r:id="rId14"/>
    <p:sldId id="298" r:id="rId15"/>
    <p:sldId id="280" r:id="rId16"/>
    <p:sldId id="299" r:id="rId17"/>
    <p:sldId id="282" r:id="rId18"/>
    <p:sldId id="300" r:id="rId19"/>
    <p:sldId id="284" r:id="rId20"/>
    <p:sldId id="301" r:id="rId21"/>
    <p:sldId id="286" r:id="rId22"/>
    <p:sldId id="302" r:id="rId23"/>
    <p:sldId id="303" r:id="rId24"/>
    <p:sldId id="26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095687448-historicky-magazin/208452801280011/" TargetMode="Externa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VY_32_INOVACE_12C_8_Opakování - Revoluční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rok 1848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ověřen dne 29. 2. 2012 ve třídě 8.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procvičení, upevnění a ověření již nabitých znalostí   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událostech revolučního roku 1848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Závěr opakování je obohacen dokumentem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České televize.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500" dirty="0" smtClean="0">
                <a:latin typeface="Bookman Old Style" pitchFamily="18" charset="0"/>
              </a:rPr>
              <a:t>Revoluční rok 1848</a:t>
            </a:r>
            <a:endParaRPr lang="cs-CZ" sz="5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1.Doplň chybějící část textu, který  </a:t>
            </a:r>
            <a:b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   se týká Francie  v roce 1848: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latin typeface="Bookman Old Style" pitchFamily="18" charset="0"/>
              </a:rPr>
              <a:t>	Únorová revoluce v Paříži v roce 1848 svrhla z císařského trůnu …………………… a místo císařství  nastolila ……………….. Prezidentem se stal…………………….. Ten si pak o několik let později nechal udělit ………………… titul a vládl jako Napoleon……………….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1.Doplň chybějící část textu, který  </a:t>
            </a:r>
            <a:b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   se týká Francie  v roce 1848: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latin typeface="Bookman Old Style" pitchFamily="18" charset="0"/>
              </a:rPr>
              <a:t>	Únorová revoluce v Paříži v roce 1848 svrhla z císařského trůnu        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Ludvíka Filipa </a:t>
            </a:r>
            <a:r>
              <a:rPr lang="cs-CZ" dirty="0" smtClean="0">
                <a:latin typeface="Bookman Old Style" pitchFamily="18" charset="0"/>
              </a:rPr>
              <a:t>a místo císařství  nastolila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republiku</a:t>
            </a:r>
            <a:r>
              <a:rPr lang="cs-CZ" dirty="0" smtClean="0">
                <a:latin typeface="Bookman Old Style" pitchFamily="18" charset="0"/>
              </a:rPr>
              <a:t>. Prezidentem se stal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Ludvík Napoleon.</a:t>
            </a:r>
            <a:r>
              <a:rPr lang="cs-CZ" dirty="0" smtClean="0">
                <a:latin typeface="Bookman Old Style" pitchFamily="18" charset="0"/>
              </a:rPr>
              <a:t> Ten si pak o několik let později nechal udělit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císařský </a:t>
            </a:r>
            <a:r>
              <a:rPr lang="cs-CZ" dirty="0" smtClean="0">
                <a:latin typeface="Bookman Old Style" pitchFamily="18" charset="0"/>
              </a:rPr>
              <a:t>titul a vládl jako       Napoleon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III.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712968" cy="940966"/>
          </a:xfrm>
        </p:spPr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2. Následující text uprav tak, aby odpovídal pravdě (oprav podtržené výrazy).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sz="3000" dirty="0" smtClean="0">
                <a:latin typeface="Bookman Old Style" pitchFamily="18" charset="0"/>
              </a:rPr>
              <a:t>Zprávy o francouzské revoluci v r. 1848 se rychle rozšířily do Itálie. Italové se bouřili na </a:t>
            </a:r>
            <a:r>
              <a:rPr lang="cs-CZ" sz="3000" i="1" u="sng" dirty="0" smtClean="0">
                <a:latin typeface="Bookman Old Style" pitchFamily="18" charset="0"/>
              </a:rPr>
              <a:t>severu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země proti nadvládě španělských Bourbonů, na </a:t>
            </a:r>
            <a:r>
              <a:rPr lang="cs-CZ" sz="3000" i="1" u="sng" dirty="0" smtClean="0">
                <a:latin typeface="Bookman Old Style" pitchFamily="18" charset="0"/>
              </a:rPr>
              <a:t>jihu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země proti nadvládě rakouských Habsburků. Cílem revoluce v Itálii bylo pak vytvořit  </a:t>
            </a:r>
            <a:r>
              <a:rPr lang="cs-CZ" sz="3000" i="1" u="sng" dirty="0" smtClean="0">
                <a:latin typeface="Bookman Old Style" pitchFamily="18" charset="0"/>
              </a:rPr>
              <a:t>několik malých svobodných italskýc</a:t>
            </a:r>
            <a:r>
              <a:rPr lang="cs-CZ" sz="3000" u="sng" dirty="0" smtClean="0">
                <a:latin typeface="Bookman Old Style" pitchFamily="18" charset="0"/>
              </a:rPr>
              <a:t>h </a:t>
            </a:r>
            <a:r>
              <a:rPr lang="cs-CZ" sz="3000" i="1" u="sng" dirty="0" smtClean="0">
                <a:latin typeface="Bookman Old Style" pitchFamily="18" charset="0"/>
              </a:rPr>
              <a:t>států</a:t>
            </a:r>
            <a:r>
              <a:rPr lang="cs-CZ" sz="3000" i="1" dirty="0" smtClean="0">
                <a:latin typeface="Bookman Old Style" pitchFamily="18" charset="0"/>
              </a:rPr>
              <a:t>. </a:t>
            </a:r>
            <a:r>
              <a:rPr lang="cs-CZ" sz="3000" dirty="0" smtClean="0">
                <a:latin typeface="Bookman Old Style" pitchFamily="18" charset="0"/>
              </a:rPr>
              <a:t>V čele těchto snah stál jediný samostatný italský stát- </a:t>
            </a:r>
            <a:r>
              <a:rPr lang="cs-CZ" sz="3000" i="1" u="sng" dirty="0" smtClean="0">
                <a:latin typeface="Bookman Old Style" pitchFamily="18" charset="0"/>
              </a:rPr>
              <a:t>Korsické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království, ke kterému většina Italů upírala své naděje.</a:t>
            </a:r>
            <a:endParaRPr lang="cs-CZ" sz="30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712968" cy="940966"/>
          </a:xfrm>
        </p:spPr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2. Následující text uprav tak, aby odpovídal pravdě (oprav podtržené výrazy).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fontScale="92500"/>
          </a:bodyPr>
          <a:lstStyle/>
          <a:p>
            <a:pPr algn="just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sz="3000" dirty="0" smtClean="0">
                <a:latin typeface="Bookman Old Style" pitchFamily="18" charset="0"/>
              </a:rPr>
              <a:t>Zprávy o francouzské revoluci v r. 1848 se rychle rozšířily do Itálie. Italové se bouřili na </a:t>
            </a:r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jihu </a:t>
            </a:r>
            <a:r>
              <a:rPr lang="cs-CZ" sz="3000" dirty="0" smtClean="0">
                <a:latin typeface="Bookman Old Style" pitchFamily="18" charset="0"/>
              </a:rPr>
              <a:t>země proti nadvládě španělských Bourbonů, na </a:t>
            </a:r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severu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země proti nadvládě rakouských Habsburků. Cílem revoluce v Itálii bylo pak vytvořit  </a:t>
            </a:r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jednotný stát</a:t>
            </a:r>
            <a:r>
              <a:rPr lang="cs-CZ" sz="3000" i="1" dirty="0" smtClean="0">
                <a:latin typeface="Bookman Old Style" pitchFamily="18" charset="0"/>
              </a:rPr>
              <a:t>. </a:t>
            </a:r>
            <a:r>
              <a:rPr lang="cs-CZ" sz="3000" dirty="0" smtClean="0">
                <a:latin typeface="Bookman Old Style" pitchFamily="18" charset="0"/>
              </a:rPr>
              <a:t>V čele těchto snah stál jediný samostatný italský stát - </a:t>
            </a:r>
            <a:r>
              <a:rPr lang="cs-CZ" sz="3000" dirty="0" smtClean="0">
                <a:solidFill>
                  <a:srgbClr val="C00000"/>
                </a:solidFill>
                <a:latin typeface="Bookman Old Style" pitchFamily="18" charset="0"/>
              </a:rPr>
              <a:t>Sardinské</a:t>
            </a:r>
            <a:r>
              <a:rPr lang="cs-CZ" sz="3000" i="1" dirty="0" smtClean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království, ke kterému většina Italů upírala své naděje.</a:t>
            </a:r>
            <a:endParaRPr lang="cs-CZ" sz="30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31032" y="908720"/>
            <a:ext cx="8245424" cy="792088"/>
          </a:xfrm>
        </p:spPr>
        <p:txBody>
          <a:bodyPr>
            <a:noAutofit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3. K jednotlivým údajům dopiš státy, kterých se tyto údaje v revolučním roce týkaly. Vyber mezi Francií, Německem a Itálií. 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>
            <a:normAutofit/>
          </a:bodyPr>
          <a:lstStyle/>
          <a:p>
            <a:pPr marL="1143000" indent="-1143000">
              <a:buNone/>
            </a:pPr>
            <a:r>
              <a:rPr lang="cs-CZ" sz="2800" dirty="0" smtClean="0">
                <a:latin typeface="Bookman Old Style" pitchFamily="18" charset="0"/>
              </a:rPr>
              <a:t>a. 	Jednání frankfurtského sněmu</a:t>
            </a:r>
          </a:p>
          <a:p>
            <a:pPr marL="1143000" indent="-1143000">
              <a:buNone/>
            </a:pPr>
            <a:r>
              <a:rPr lang="cs-CZ" sz="2800" dirty="0" err="1" smtClean="0">
                <a:latin typeface="Bookman Old Style" pitchFamily="18" charset="0"/>
              </a:rPr>
              <a:t>b</a:t>
            </a:r>
            <a:r>
              <a:rPr lang="cs-CZ" sz="2800" dirty="0" smtClean="0">
                <a:latin typeface="Bookman Old Style" pitchFamily="18" charset="0"/>
              </a:rPr>
              <a:t>. 	Sjednocení národa v jednom státě</a:t>
            </a:r>
          </a:p>
          <a:p>
            <a:pPr marL="1143000" indent="-1143000">
              <a:buNone/>
            </a:pPr>
            <a:r>
              <a:rPr lang="cs-CZ" sz="2800" dirty="0" err="1" smtClean="0">
                <a:latin typeface="Bookman Old Style" pitchFamily="18" charset="0"/>
              </a:rPr>
              <a:t>c</a:t>
            </a:r>
            <a:r>
              <a:rPr lang="cs-CZ" sz="2800" dirty="0" smtClean="0">
                <a:latin typeface="Bookman Old Style" pitchFamily="18" charset="0"/>
              </a:rPr>
              <a:t>. 	Vyhlášení druhé republiky</a:t>
            </a:r>
          </a:p>
          <a:p>
            <a:pPr marL="1143000" indent="-1143000">
              <a:buNone/>
            </a:pPr>
            <a:r>
              <a:rPr lang="cs-CZ" sz="2800" dirty="0" err="1" smtClean="0">
                <a:latin typeface="Bookman Old Style" pitchFamily="18" charset="0"/>
              </a:rPr>
              <a:t>d</a:t>
            </a:r>
            <a:r>
              <a:rPr lang="cs-CZ" sz="2800" dirty="0" smtClean="0">
                <a:latin typeface="Bookman Old Style" pitchFamily="18" charset="0"/>
              </a:rPr>
              <a:t>. 	Fridrich Vilém IV. odmítl přijmou</a:t>
            </a:r>
          </a:p>
          <a:p>
            <a:pPr marL="1143000" indent="-1143000">
              <a:buNone/>
            </a:pPr>
            <a:r>
              <a:rPr lang="cs-CZ" sz="2800" dirty="0" smtClean="0">
                <a:latin typeface="Bookman Old Style" pitchFamily="18" charset="0"/>
              </a:rPr>
              <a:t>    	německou císařskou korunu</a:t>
            </a:r>
          </a:p>
          <a:p>
            <a:pPr algn="just">
              <a:buNone/>
            </a:pPr>
            <a:endParaRPr lang="cs-CZ" sz="30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31032" y="908720"/>
            <a:ext cx="8245424" cy="792088"/>
          </a:xfrm>
        </p:spPr>
        <p:txBody>
          <a:bodyPr>
            <a:noAutofit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3. K jednotlivým údajům dopiš státy, kterých se tyto údaje v revolučním roce týkaly. Vyber mezi Francií, Německem a Itálií. 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>
            <a:normAutofit lnSpcReduction="10000"/>
          </a:bodyPr>
          <a:lstStyle/>
          <a:p>
            <a:pPr marL="1143000" indent="-1143000">
              <a:buNone/>
            </a:pPr>
            <a:r>
              <a:rPr lang="cs-CZ" sz="2800" dirty="0" smtClean="0">
                <a:latin typeface="Bookman Old Style" pitchFamily="18" charset="0"/>
              </a:rPr>
              <a:t>a. 	Jednání frankfurtského sněmu </a:t>
            </a:r>
            <a:r>
              <a:rPr lang="cs-CZ" sz="2800" dirty="0" smtClean="0">
                <a:solidFill>
                  <a:srgbClr val="C00000"/>
                </a:solidFill>
                <a:latin typeface="Bookman Old Style" pitchFamily="18" charset="0"/>
              </a:rPr>
              <a:t>Německo</a:t>
            </a:r>
          </a:p>
          <a:p>
            <a:pPr marL="1143000" indent="-1143000">
              <a:buNone/>
            </a:pPr>
            <a:r>
              <a:rPr lang="cs-CZ" sz="2800" dirty="0" err="1" smtClean="0">
                <a:latin typeface="Bookman Old Style" pitchFamily="18" charset="0"/>
              </a:rPr>
              <a:t>b</a:t>
            </a:r>
            <a:r>
              <a:rPr lang="cs-CZ" sz="2800" dirty="0" smtClean="0">
                <a:latin typeface="Bookman Old Style" pitchFamily="18" charset="0"/>
              </a:rPr>
              <a:t>. 	Sjednocení národa v jednom státě </a:t>
            </a:r>
            <a:r>
              <a:rPr lang="cs-CZ" sz="2800" dirty="0" smtClean="0">
                <a:solidFill>
                  <a:srgbClr val="C00000"/>
                </a:solidFill>
                <a:latin typeface="Bookman Old Style" pitchFamily="18" charset="0"/>
              </a:rPr>
              <a:t>Německo, Itálie</a:t>
            </a:r>
          </a:p>
          <a:p>
            <a:pPr marL="1143000" indent="-1143000">
              <a:buNone/>
            </a:pPr>
            <a:r>
              <a:rPr lang="cs-CZ" sz="2800" dirty="0" err="1" smtClean="0">
                <a:latin typeface="Bookman Old Style" pitchFamily="18" charset="0"/>
              </a:rPr>
              <a:t>c</a:t>
            </a:r>
            <a:r>
              <a:rPr lang="cs-CZ" sz="2800" dirty="0" smtClean="0">
                <a:latin typeface="Bookman Old Style" pitchFamily="18" charset="0"/>
              </a:rPr>
              <a:t>. 	Vyhlášení druhé republiky </a:t>
            </a:r>
            <a:r>
              <a:rPr lang="cs-CZ" sz="2800" dirty="0" smtClean="0">
                <a:solidFill>
                  <a:srgbClr val="C00000"/>
                </a:solidFill>
                <a:latin typeface="Bookman Old Style" pitchFamily="18" charset="0"/>
              </a:rPr>
              <a:t>Francie</a:t>
            </a:r>
          </a:p>
          <a:p>
            <a:pPr marL="1143000" indent="-1143000">
              <a:buNone/>
            </a:pPr>
            <a:r>
              <a:rPr lang="cs-CZ" sz="2800" dirty="0" err="1" smtClean="0">
                <a:latin typeface="Bookman Old Style" pitchFamily="18" charset="0"/>
              </a:rPr>
              <a:t>d</a:t>
            </a:r>
            <a:r>
              <a:rPr lang="cs-CZ" sz="2800" dirty="0" smtClean="0">
                <a:latin typeface="Bookman Old Style" pitchFamily="18" charset="0"/>
              </a:rPr>
              <a:t>. 	Fridrich Vilém IV. odmítl přijmou</a:t>
            </a:r>
          </a:p>
          <a:p>
            <a:pPr marL="1143000" indent="-1143000">
              <a:buNone/>
            </a:pPr>
            <a:r>
              <a:rPr lang="cs-CZ" sz="2800" dirty="0" smtClean="0">
                <a:latin typeface="Bookman Old Style" pitchFamily="18" charset="0"/>
              </a:rPr>
              <a:t>    	německou císařskou korunu </a:t>
            </a:r>
            <a:r>
              <a:rPr lang="cs-CZ" sz="2800" dirty="0" smtClean="0">
                <a:solidFill>
                  <a:srgbClr val="C00000"/>
                </a:solidFill>
                <a:latin typeface="Bookman Old Style" pitchFamily="18" charset="0"/>
              </a:rPr>
              <a:t>Německo</a:t>
            </a:r>
          </a:p>
          <a:p>
            <a:pPr algn="just">
              <a:buNone/>
            </a:pPr>
            <a:endParaRPr lang="cs-CZ" sz="30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4. Italům a Němcům se v roce 1848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5000" dirty="0" smtClean="0">
                <a:latin typeface="Bookman Old Style" pitchFamily="18" charset="0"/>
              </a:rPr>
              <a:t>podařilo vytvořit jednotný stát.</a:t>
            </a:r>
          </a:p>
          <a:p>
            <a:pPr marL="1143000" indent="-1143000">
              <a:buAutoNum type="alphaLcPeriod"/>
            </a:pPr>
            <a:r>
              <a:rPr lang="cs-CZ" sz="5000" dirty="0" smtClean="0">
                <a:latin typeface="Bookman Old Style" pitchFamily="18" charset="0"/>
              </a:rPr>
              <a:t>nepodařilo vytvořit jednotný stát.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4. Italům a Němcům se v roce 1848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636912"/>
            <a:ext cx="7787208" cy="3489251"/>
          </a:xfrm>
        </p:spPr>
        <p:txBody>
          <a:bodyPr>
            <a:normAutofit/>
          </a:bodyPr>
          <a:lstStyle/>
          <a:p>
            <a:pPr marL="1143000" indent="-1143000" algn="ctr">
              <a:buNone/>
            </a:pPr>
            <a:r>
              <a:rPr lang="cs-CZ" sz="5000" dirty="0" smtClean="0">
                <a:solidFill>
                  <a:srgbClr val="C00000"/>
                </a:solidFill>
                <a:latin typeface="Bookman Old Style" pitchFamily="18" charset="0"/>
              </a:rPr>
              <a:t>	nepodařilo vytvořit jednotný stát.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5. Které tři velké celky tvořily habsburskou monarchii?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…………………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…………………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Bookman Old Style" pitchFamily="18" charset="0"/>
              </a:rPr>
              <a:t>…………………</a:t>
            </a:r>
          </a:p>
          <a:p>
            <a:pPr marL="1143000" indent="-1143000">
              <a:buNone/>
            </a:pP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5. Které tři velké celky tvořily habsburskou monarchii?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5500" dirty="0" smtClean="0">
                <a:solidFill>
                  <a:srgbClr val="C00000"/>
                </a:solidFill>
                <a:latin typeface="Bookman Old Style" pitchFamily="18" charset="0"/>
              </a:rPr>
              <a:t>Rakouské země</a:t>
            </a:r>
          </a:p>
          <a:p>
            <a:pPr marL="1143000" indent="-1143000">
              <a:buAutoNum type="alphaLcPeriod"/>
            </a:pPr>
            <a:r>
              <a:rPr lang="cs-CZ" sz="5500" dirty="0" smtClean="0">
                <a:solidFill>
                  <a:srgbClr val="C00000"/>
                </a:solidFill>
                <a:latin typeface="Bookman Old Style" pitchFamily="18" charset="0"/>
              </a:rPr>
              <a:t>Země koruny české</a:t>
            </a:r>
          </a:p>
          <a:p>
            <a:pPr marL="1143000" indent="-1143000">
              <a:buAutoNum type="alphaLcPeriod"/>
            </a:pPr>
            <a:r>
              <a:rPr lang="cs-CZ" sz="5500" dirty="0" smtClean="0">
                <a:solidFill>
                  <a:srgbClr val="C00000"/>
                </a:solidFill>
                <a:latin typeface="Bookman Old Style" pitchFamily="18" charset="0"/>
              </a:rPr>
              <a:t>Uherské královst</a:t>
            </a:r>
            <a:r>
              <a:rPr lang="cs-CZ" sz="4700" dirty="0" smtClean="0">
                <a:solidFill>
                  <a:srgbClr val="C00000"/>
                </a:solidFill>
                <a:latin typeface="Bookman Old Style" pitchFamily="18" charset="0"/>
              </a:rPr>
              <a:t>ví</a:t>
            </a:r>
          </a:p>
          <a:p>
            <a:pPr marL="1143000" indent="-1143000">
              <a:buNone/>
            </a:pP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080120"/>
          </a:xfrm>
        </p:spPr>
        <p:txBody>
          <a:bodyPr>
            <a:noAutofit/>
          </a:bodyPr>
          <a:lstStyle/>
          <a:p>
            <a:pPr algn="just"/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>6. Jednotlivé národy  habsburské monarchie měly v revoluci 1848 odlišné cíle. Spoj následující údaje s odpovídající částí habsburské monarchie</a:t>
            </a:r>
            <a:endParaRPr lang="cs-CZ" sz="35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3068960"/>
            <a:ext cx="4038600" cy="40610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Uherské </a:t>
            </a:r>
          </a:p>
          <a:p>
            <a:pPr>
              <a:buNone/>
            </a:pPr>
            <a:r>
              <a:rPr lang="cs-CZ" sz="3200" dirty="0" smtClean="0"/>
              <a:t>    království</a:t>
            </a:r>
          </a:p>
          <a:p>
            <a:r>
              <a:rPr lang="cs-CZ" sz="3200" dirty="0" smtClean="0"/>
              <a:t>Země Koruny </a:t>
            </a:r>
          </a:p>
          <a:p>
            <a:pPr>
              <a:buNone/>
            </a:pPr>
            <a:r>
              <a:rPr lang="cs-CZ" sz="3200" dirty="0" smtClean="0"/>
              <a:t>    české</a:t>
            </a:r>
          </a:p>
          <a:p>
            <a:r>
              <a:rPr lang="cs-CZ" sz="3200" dirty="0" smtClean="0"/>
              <a:t>Rakouské země</a:t>
            </a:r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499992" y="3140968"/>
            <a:ext cx="4038600" cy="37170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Národnostní požadavky</a:t>
            </a:r>
          </a:p>
          <a:p>
            <a:r>
              <a:rPr lang="cs-CZ" sz="3200" dirty="0" smtClean="0"/>
              <a:t>Liberalizace poměrů a vytvoření ústavy</a:t>
            </a:r>
          </a:p>
          <a:p>
            <a:r>
              <a:rPr lang="cs-CZ" sz="3200" dirty="0" smtClean="0"/>
              <a:t>Úsilí o samostatnost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080120"/>
          </a:xfrm>
        </p:spPr>
        <p:txBody>
          <a:bodyPr>
            <a:noAutofit/>
          </a:bodyPr>
          <a:lstStyle/>
          <a:p>
            <a:pPr algn="just"/>
            <a:r>
              <a:rPr lang="cs-CZ" sz="3500" dirty="0" smtClean="0">
                <a:solidFill>
                  <a:srgbClr val="C00000"/>
                </a:solidFill>
                <a:latin typeface="Bookman Old Style" pitchFamily="18" charset="0"/>
              </a:rPr>
              <a:t>6. Jednotlivé národy  habsburské monarchie měly v revoluci 1848 odlišné cíle. Spoj následující údaje s odpovídající částí habsburské monarchie</a:t>
            </a:r>
            <a:endParaRPr lang="cs-CZ" sz="3500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3068960"/>
            <a:ext cx="4038600" cy="406104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Uherské </a:t>
            </a:r>
          </a:p>
          <a:p>
            <a:pPr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    království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Země Koruny </a:t>
            </a:r>
          </a:p>
          <a:p>
            <a:pPr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    české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Rakouské země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499992" y="3140968"/>
            <a:ext cx="4038600" cy="3717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Národnostní požadavky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Liberalizace poměrů a vytvoření ústavy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Úsilí o samostatnost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7. Rozhodni, zda tato tvrzení jsou pravdivá.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43000" indent="-1143000" algn="just">
              <a:buAutoNum type="alphaLcPeriod"/>
            </a:pPr>
            <a:r>
              <a:rPr lang="cs-CZ" dirty="0" smtClean="0">
                <a:latin typeface="Bookman Old Style" pitchFamily="18" charset="0"/>
              </a:rPr>
              <a:t>Uhry v roce 1848 získaly samostatnost a odtrhly se od habsburské monarchie.</a:t>
            </a:r>
          </a:p>
          <a:p>
            <a:pPr marL="1143000" indent="-1143000" algn="just">
              <a:buAutoNum type="alphaLcPeriod"/>
            </a:pPr>
            <a:r>
              <a:rPr lang="cs-CZ" dirty="0" smtClean="0">
                <a:latin typeface="Bookman Old Style" pitchFamily="18" charset="0"/>
              </a:rPr>
              <a:t>V březnu 1848 Pražané předložili rakouskému císaři Ferdinandovi petici s liberálními, státoprávními a národnostními požadavky. </a:t>
            </a:r>
          </a:p>
          <a:p>
            <a:pPr marL="1143000" indent="-1143000" algn="just">
              <a:buAutoNum type="alphaLcPeriod"/>
            </a:pPr>
            <a:r>
              <a:rPr lang="cs-CZ" dirty="0" smtClean="0">
                <a:latin typeface="Bookman Old Style" pitchFamily="18" charset="0"/>
              </a:rPr>
              <a:t>Národnostní požadavky rozdělily Čechy a české Němce a zhoršily vztahy mezi nimi.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7. Rozhodni, zda tato tvrzení jsou pravdivá.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43000" indent="-1143000" algn="just">
              <a:buAutoNum type="alphaLcPeriod"/>
            </a:pPr>
            <a:r>
              <a:rPr lang="cs-CZ" dirty="0" smtClean="0">
                <a:latin typeface="Bookman Old Style" pitchFamily="18" charset="0"/>
              </a:rPr>
              <a:t>Uhry v roce 1848 získaly samostatnost a odtrhly se od habsburské monarchie.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NE</a:t>
            </a:r>
            <a:endParaRPr lang="cs-CZ" dirty="0" smtClean="0">
              <a:latin typeface="Bookman Old Style" pitchFamily="18" charset="0"/>
            </a:endParaRPr>
          </a:p>
          <a:p>
            <a:pPr marL="1143000" indent="-1143000" algn="just">
              <a:buAutoNum type="alphaLcPeriod"/>
            </a:pPr>
            <a:r>
              <a:rPr lang="cs-CZ" dirty="0" smtClean="0">
                <a:latin typeface="Bookman Old Style" pitchFamily="18" charset="0"/>
              </a:rPr>
              <a:t>V březnu 1848 Pražané předložili rakouskému císaři Ferdinandovi petici s liberálními, státoprávními a národnostními požadavky.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ANO</a:t>
            </a:r>
            <a:endParaRPr lang="cs-CZ" dirty="0" smtClean="0">
              <a:latin typeface="Bookman Old Style" pitchFamily="18" charset="0"/>
            </a:endParaRPr>
          </a:p>
          <a:p>
            <a:pPr marL="1143000" indent="-1143000" algn="just">
              <a:buAutoNum type="alphaLcPeriod"/>
            </a:pPr>
            <a:r>
              <a:rPr lang="cs-CZ" dirty="0" smtClean="0">
                <a:latin typeface="Bookman Old Style" pitchFamily="18" charset="0"/>
              </a:rPr>
              <a:t>Národnostní požadavky rozdělily Čechy a české Němce a zhoršily vztahy mezi nimi. </a:t>
            </a:r>
            <a:r>
              <a:rPr lang="cs-CZ" dirty="0" smtClean="0">
                <a:solidFill>
                  <a:srgbClr val="C00000"/>
                </a:solidFill>
                <a:latin typeface="Bookman Old Style" pitchFamily="18" charset="0"/>
              </a:rPr>
              <a:t>ANO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80120"/>
          </a:xfrm>
        </p:spPr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8. V červnu 1848 byl v Praze uspořádán slovanský sjezd. Sjezd měl řešit:  </a:t>
            </a:r>
            <a:b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     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71600" y="2332037"/>
            <a:ext cx="7581528" cy="3761259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a. 	</a:t>
            </a:r>
            <a:r>
              <a:rPr lang="cs-CZ" sz="4000" dirty="0" smtClean="0">
                <a:latin typeface="Bookman Old Style" pitchFamily="18" charset="0"/>
              </a:rPr>
              <a:t>vztah  Čechů a Slováků</a:t>
            </a:r>
          </a:p>
          <a:p>
            <a:pPr>
              <a:buNone/>
            </a:pPr>
            <a:r>
              <a:rPr lang="cs-CZ" sz="4000" dirty="0" err="1" smtClean="0">
                <a:latin typeface="Bookman Old Style" pitchFamily="18" charset="0"/>
              </a:rPr>
              <a:t>b</a:t>
            </a:r>
            <a:r>
              <a:rPr lang="cs-CZ" sz="4000" dirty="0" smtClean="0">
                <a:latin typeface="Bookman Old Style" pitchFamily="18" charset="0"/>
              </a:rPr>
              <a:t>. 	spolupráci slovanských 	spisovatelů</a:t>
            </a:r>
          </a:p>
          <a:p>
            <a:pPr>
              <a:buNone/>
            </a:pPr>
            <a:r>
              <a:rPr lang="cs-CZ" sz="4000" dirty="0" err="1" smtClean="0">
                <a:latin typeface="Bookman Old Style" pitchFamily="18" charset="0"/>
              </a:rPr>
              <a:t>c</a:t>
            </a:r>
            <a:r>
              <a:rPr lang="cs-CZ" sz="4000" dirty="0" smtClean="0">
                <a:latin typeface="Bookman Old Style" pitchFamily="18" charset="0"/>
              </a:rPr>
              <a:t>. 	postavení slovanských 	národů v monarchii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80120"/>
          </a:xfrm>
        </p:spPr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8. V červnu 1848 byl v Praze uspořádán slovanský sjezd. Sjezd měl řešit:  </a:t>
            </a:r>
            <a:b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</a:br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     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71600" y="2332037"/>
            <a:ext cx="7581528" cy="3761259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a. 	</a:t>
            </a:r>
            <a:r>
              <a:rPr lang="cs-CZ" sz="4000" dirty="0" smtClean="0">
                <a:latin typeface="Bookman Old Style" pitchFamily="18" charset="0"/>
              </a:rPr>
              <a:t>vztah  Čechů a Slováků</a:t>
            </a:r>
          </a:p>
          <a:p>
            <a:pPr>
              <a:buNone/>
            </a:pPr>
            <a:r>
              <a:rPr lang="cs-CZ" sz="4000" dirty="0" err="1" smtClean="0">
                <a:latin typeface="Bookman Old Style" pitchFamily="18" charset="0"/>
              </a:rPr>
              <a:t>b</a:t>
            </a:r>
            <a:r>
              <a:rPr lang="cs-CZ" sz="4000" dirty="0" smtClean="0">
                <a:latin typeface="Bookman Old Style" pitchFamily="18" charset="0"/>
              </a:rPr>
              <a:t>. 	spolupráci slovanských 	spisovatelů</a:t>
            </a:r>
          </a:p>
          <a:p>
            <a:pPr>
              <a:buNone/>
            </a:pPr>
            <a:r>
              <a:rPr lang="cs-CZ" sz="4000" dirty="0" err="1" smtClean="0">
                <a:solidFill>
                  <a:srgbClr val="C00000"/>
                </a:solidFill>
                <a:latin typeface="Bookman Old Style" pitchFamily="18" charset="0"/>
              </a:rPr>
              <a:t>c</a:t>
            </a:r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. 	postavení slovanských 	národů v monarchii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Autofit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9. Slovanský sjezd v Praze byl přerušen, protože zde vypukly boje. Zvláště těžký boj probíhal na barikádách. Povstalci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nezvítězili ani nebyli poraženi.</a:t>
            </a:r>
          </a:p>
          <a:p>
            <a:pPr marL="1143000" indent="-114300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kapitulovali.</a:t>
            </a:r>
          </a:p>
          <a:p>
            <a:pPr marL="1143000" indent="-114300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boj vyhráli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None/>
            </a:pP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Autofit/>
          </a:bodyPr>
          <a:lstStyle/>
          <a:p>
            <a:pPr algn="just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9. Slovanský sjezd v Praze byl přerušen, protože zde vypukly boje. Zvláště těžký boj probíhal na barikádách. Povstalci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nezvítězili ani nebyli poraženi.</a:t>
            </a:r>
          </a:p>
          <a:p>
            <a:pPr marL="1143000" indent="-1143000">
              <a:buAutoNum type="alphaLcPeriod"/>
            </a:pPr>
            <a:r>
              <a:rPr lang="cs-CZ" sz="4000" dirty="0" smtClean="0">
                <a:solidFill>
                  <a:srgbClr val="C00000"/>
                </a:solidFill>
                <a:latin typeface="Bookman Old Style" pitchFamily="18" charset="0"/>
              </a:rPr>
              <a:t>kapitulovali.</a:t>
            </a:r>
          </a:p>
          <a:p>
            <a:pPr marL="1143000" indent="-114300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boj vyhráli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None/>
            </a:pP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10. K jednotlivým jménům připoj odpovídající událost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a. maršál </a:t>
            </a:r>
            <a:r>
              <a:rPr lang="cs-CZ" dirty="0" err="1" smtClean="0"/>
              <a:t>Radecký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b. kníže </a:t>
            </a:r>
            <a:r>
              <a:rPr lang="cs-CZ" dirty="0" err="1" smtClean="0"/>
              <a:t>Metternich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c</a:t>
            </a:r>
            <a:r>
              <a:rPr lang="cs-CZ" dirty="0" smtClean="0"/>
              <a:t>. kníže </a:t>
            </a:r>
            <a:r>
              <a:rPr lang="cs-CZ" dirty="0" err="1" smtClean="0"/>
              <a:t>Windischgrätz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generál, který potlačil   </a:t>
            </a:r>
          </a:p>
          <a:p>
            <a:pPr>
              <a:buNone/>
            </a:pPr>
            <a:r>
              <a:rPr lang="cs-CZ" dirty="0" smtClean="0"/>
              <a:t>     v létě 1848 revoluci v  </a:t>
            </a:r>
          </a:p>
          <a:p>
            <a:pPr>
              <a:buNone/>
            </a:pPr>
            <a:r>
              <a:rPr lang="cs-CZ" dirty="0" smtClean="0"/>
              <a:t>     Praze</a:t>
            </a:r>
          </a:p>
          <a:p>
            <a:r>
              <a:rPr lang="cs-CZ" dirty="0" smtClean="0"/>
              <a:t>rakouský velitel, který dvakrát porazil sardinského krále Karla Roberta</a:t>
            </a:r>
          </a:p>
          <a:p>
            <a:r>
              <a:rPr lang="cs-CZ" dirty="0" smtClean="0"/>
              <a:t>rakouský diplomat, politik. kancléř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10. K jednotlivým jménům připoj odpovídající událost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a. maršál </a:t>
            </a:r>
            <a:r>
              <a:rPr lang="cs-CZ" dirty="0" err="1" smtClean="0">
                <a:solidFill>
                  <a:srgbClr val="00B050"/>
                </a:solidFill>
              </a:rPr>
              <a:t>Radecký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b. kníže </a:t>
            </a:r>
            <a:r>
              <a:rPr lang="cs-CZ" dirty="0" err="1" smtClean="0">
                <a:solidFill>
                  <a:srgbClr val="C00000"/>
                </a:solidFill>
              </a:rPr>
              <a:t>Metternich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>
                <a:solidFill>
                  <a:srgbClr val="0070C0"/>
                </a:solidFill>
              </a:rPr>
              <a:t>c</a:t>
            </a:r>
            <a:r>
              <a:rPr lang="cs-CZ" dirty="0" smtClean="0">
                <a:solidFill>
                  <a:srgbClr val="0070C0"/>
                </a:solidFill>
              </a:rPr>
              <a:t>. kníže </a:t>
            </a:r>
            <a:r>
              <a:rPr lang="cs-CZ" dirty="0" err="1" smtClean="0">
                <a:solidFill>
                  <a:srgbClr val="0070C0"/>
                </a:solidFill>
              </a:rPr>
              <a:t>Windischgrätz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 generál, který potlačil  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  v létě 1848 revoluci v 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  Praze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rakouský velitel, který dvakrát porazil sardinského krále Karla Roberta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rakouský diplomat, politik. kancléř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140968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latin typeface="Bookman Old Style" pitchFamily="18" charset="0"/>
                <a:hlinkClick r:id="rId2"/>
              </a:rPr>
              <a:t>http://www.</a:t>
            </a:r>
            <a:r>
              <a:rPr lang="cs-CZ" sz="2000" b="0" dirty="0" err="1" smtClean="0">
                <a:latin typeface="Bookman Old Style" pitchFamily="18" charset="0"/>
                <a:hlinkClick r:id="rId2"/>
              </a:rPr>
              <a:t>ceskatelevize.cz</a:t>
            </a:r>
            <a:r>
              <a:rPr lang="cs-CZ" sz="2000" b="0" dirty="0" smtClean="0">
                <a:latin typeface="Bookman Old Style" pitchFamily="18" charset="0"/>
                <a:hlinkClick r:id="rId2"/>
              </a:rPr>
              <a:t>/</a:t>
            </a:r>
            <a:r>
              <a:rPr lang="cs-CZ" sz="2000" b="0" dirty="0" err="1" smtClean="0">
                <a:latin typeface="Bookman Old Style" pitchFamily="18" charset="0"/>
                <a:hlinkClick r:id="rId2"/>
              </a:rPr>
              <a:t>ivysilani</a:t>
            </a:r>
            <a:r>
              <a:rPr lang="cs-CZ" sz="2000" b="0" dirty="0" smtClean="0">
                <a:latin typeface="Bookman Old Style" pitchFamily="18" charset="0"/>
                <a:hlinkClick r:id="rId2"/>
              </a:rPr>
              <a:t>/10095687448-historicky-</a:t>
            </a:r>
            <a:r>
              <a:rPr lang="cs-CZ" sz="2000" b="0" dirty="0" err="1" smtClean="0">
                <a:latin typeface="Bookman Old Style" pitchFamily="18" charset="0"/>
                <a:hlinkClick r:id="rId2"/>
              </a:rPr>
              <a:t>magazin</a:t>
            </a:r>
            <a:r>
              <a:rPr lang="cs-CZ" sz="2000" b="0" dirty="0" smtClean="0">
                <a:latin typeface="Bookman Old Style" pitchFamily="18" charset="0"/>
                <a:hlinkClick r:id="rId2"/>
              </a:rPr>
              <a:t>/208452801280011/</a:t>
            </a:r>
            <a:endParaRPr lang="cs-CZ" sz="2000" b="0" dirty="0">
              <a:latin typeface="Bookman Old Style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1052737"/>
            <a:ext cx="7772400" cy="1224135"/>
          </a:xfrm>
        </p:spPr>
        <p:txBody>
          <a:bodyPr>
            <a:normAutofit/>
          </a:bodyPr>
          <a:lstStyle/>
          <a:p>
            <a:pPr algn="ctr"/>
            <a:r>
              <a:rPr lang="cs-CZ" sz="3500" i="1" dirty="0" smtClean="0">
                <a:solidFill>
                  <a:srgbClr val="C00000"/>
                </a:solidFill>
                <a:latin typeface="Bookman Old Style" pitchFamily="18" charset="0"/>
              </a:rPr>
              <a:t>Revoluční rok 1848 - ukázka</a:t>
            </a:r>
            <a:endParaRPr lang="cs-CZ" sz="3500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83568" y="3233738"/>
          <a:ext cx="8136904" cy="2484083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641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2860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Historický magazín: Revoluční rok 1848. In: [online]. [cit. 2012-06-04]. Dostupné z: http://www.</a:t>
                      </a:r>
                      <a:r>
                        <a:rPr lang="cs-CZ" sz="1100" dirty="0" err="1" smtClean="0"/>
                        <a:t>ceskatelevize.cz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ivysilani</a:t>
                      </a:r>
                      <a:r>
                        <a:rPr lang="cs-CZ" sz="1100" dirty="0" smtClean="0"/>
                        <a:t>/10095687448-historicky-</a:t>
                      </a:r>
                      <a:r>
                        <a:rPr lang="cs-CZ" sz="1100" dirty="0" err="1" smtClean="0"/>
                        <a:t>magazin</a:t>
                      </a:r>
                      <a:r>
                        <a:rPr lang="cs-CZ" sz="1100" dirty="0" smtClean="0"/>
                        <a:t>/208452801280011/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277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670</Words>
  <Application>Microsoft Office PowerPoint</Application>
  <PresentationFormat>Předvádění na obrazovce (4:3)</PresentationFormat>
  <Paragraphs>144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Revoluční rok 1848</vt:lpstr>
      <vt:lpstr>1.Doplň chybějící část textu, který      se týká Francie  v roce 1848:</vt:lpstr>
      <vt:lpstr>1.Doplň chybějící část textu, který      se týká Francie  v roce 1848:</vt:lpstr>
      <vt:lpstr>2. Následující text uprav tak, aby odpovídal pravdě (oprav podtržené výrazy).</vt:lpstr>
      <vt:lpstr>2. Následující text uprav tak, aby odpovídal pravdě (oprav podtržené výrazy).</vt:lpstr>
      <vt:lpstr>3. K jednotlivým údajům dopiš státy, kterých se tyto údaje v revolučním roce týkaly. Vyber mezi Francií, Německem a Itálií. </vt:lpstr>
      <vt:lpstr>3. K jednotlivým údajům dopiš státy, kterých se tyto údaje v revolučním roce týkaly. Vyber mezi Francií, Německem a Itálií. </vt:lpstr>
      <vt:lpstr>4. Italům a Němcům se v roce 1848</vt:lpstr>
      <vt:lpstr>4. Italům a Němcům se v roce 1848</vt:lpstr>
      <vt:lpstr>5. Které tři velké celky tvořily habsburskou monarchii?</vt:lpstr>
      <vt:lpstr>5. Které tři velké celky tvořily habsburskou monarchii?</vt:lpstr>
      <vt:lpstr>6. Jednotlivé národy  habsburské monarchie měly v revoluci 1848 odlišné cíle. Spoj následující údaje s odpovídající částí habsburské monarchie</vt:lpstr>
      <vt:lpstr>6. Jednotlivé národy  habsburské monarchie měly v revoluci 1848 odlišné cíle. Spoj následující údaje s odpovídající částí habsburské monarchie</vt:lpstr>
      <vt:lpstr>7. Rozhodni, zda tato tvrzení jsou pravdivá.</vt:lpstr>
      <vt:lpstr>7. Rozhodni, zda tato tvrzení jsou pravdivá.</vt:lpstr>
      <vt:lpstr>8. V červnu 1848 byl v Praze uspořádán slovanský sjezd. Sjezd měl řešit:        </vt:lpstr>
      <vt:lpstr>8. V červnu 1848 byl v Praze uspořádán slovanský sjezd. Sjezd měl řešit:        </vt:lpstr>
      <vt:lpstr>9. Slovanský sjezd v Praze byl přerušen, protože zde vypukly boje. Zvláště těžký boj probíhal na barikádách. Povstalci</vt:lpstr>
      <vt:lpstr>9. Slovanský sjezd v Praze byl přerušen, protože zde vypukly boje. Zvláště těžký boj probíhal na barikádách. Povstalci</vt:lpstr>
      <vt:lpstr>10. K jednotlivým jménům připoj odpovídající událost</vt:lpstr>
      <vt:lpstr>10. K jednotlivým jménům připoj odpovídající událost</vt:lpstr>
      <vt:lpstr>http://www.ceskatelevize.cz/ivysilani/10095687448-historicky-magazin/208452801280011/</vt:lpstr>
      <vt:lpstr>Snímek 24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43</cp:revision>
  <dcterms:created xsi:type="dcterms:W3CDTF">2012-04-04T05:08:45Z</dcterms:created>
  <dcterms:modified xsi:type="dcterms:W3CDTF">2012-06-04T08:06:19Z</dcterms:modified>
</cp:coreProperties>
</file>