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3" r:id="rId4"/>
    <p:sldId id="284" r:id="rId5"/>
    <p:sldId id="286" r:id="rId6"/>
    <p:sldId id="288" r:id="rId7"/>
    <p:sldId id="26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06_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PÁROVÉ SOUHLÁSKY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7553" custScaleY="72247" custLinFactY="25299" custLinFactNeighborX="614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2.wmf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5.jpeg"/><Relationship Id="rId7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2.wmf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2000240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PÁROVÉ  SOUHLÁSKY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7.10.2011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párové souhlásky, jiný tvar slova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poznávání živé přírody podle obrázků.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ze 2.ročníku. Procvičuje psaní párových souhlásek.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286512" y="2357430"/>
            <a:ext cx="2608262" cy="337026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857488" y="214290"/>
            <a:ext cx="4429156" cy="3071834"/>
          </a:xfrm>
          <a:prstGeom prst="cloudCallout">
            <a:avLst>
              <a:gd name="adj1" fmla="val 25949"/>
              <a:gd name="adj2" fmla="val 5772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děti, dnes si zopakujeme párové souhlásky. Ty jinak vyslovujeme a jinak píšeme.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42910" y="1928802"/>
            <a:ext cx="3214710" cy="2357454"/>
          </a:xfrm>
          <a:prstGeom prst="cloudCallout">
            <a:avLst>
              <a:gd name="adj1" fmla="val 103149"/>
              <a:gd name="adj2" fmla="val 14268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 zápisu si pomůžeme jiným tvarem slova.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" name="Obrázek 8" descr="DSC0015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472" y="3786190"/>
            <a:ext cx="2190733" cy="1643050"/>
          </a:xfrm>
          <a:prstGeom prst="ellipse">
            <a:avLst/>
          </a:prstGeom>
        </p:spPr>
      </p:pic>
      <p:pic>
        <p:nvPicPr>
          <p:cNvPr id="10" name="Obrázek 9" descr="DSC0015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71934" y="3929066"/>
            <a:ext cx="2000264" cy="1500198"/>
          </a:xfrm>
          <a:prstGeom prst="ellipse">
            <a:avLst/>
          </a:prstGeom>
        </p:spPr>
      </p:pic>
      <p:pic>
        <p:nvPicPr>
          <p:cNvPr id="11" name="Obrázek 10" descr="DSC0015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43372" y="5072074"/>
            <a:ext cx="1847864" cy="1385898"/>
          </a:xfrm>
          <a:prstGeom prst="ellipse">
            <a:avLst/>
          </a:prstGeom>
        </p:spPr>
      </p:pic>
      <p:pic>
        <p:nvPicPr>
          <p:cNvPr id="12" name="Obrázek 11" descr="DSC0015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57488" y="4857760"/>
            <a:ext cx="1797064" cy="1347798"/>
          </a:xfrm>
          <a:prstGeom prst="ellipse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00100" y="5286388"/>
            <a:ext cx="1500198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BROSKE</a:t>
            </a:r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85984" y="6143644"/>
            <a:ext cx="2428892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HODNĚ  BROSK</a:t>
            </a:r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/>
              <a:t>Í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357166"/>
            <a:ext cx="1746813" cy="2257428"/>
          </a:xfrm>
          <a:prstGeom prst="rect">
            <a:avLst/>
          </a:prstGeom>
        </p:spPr>
      </p:pic>
      <p:pic>
        <p:nvPicPr>
          <p:cNvPr id="16" name="Zástupný symbol pro obsah 15" descr="DSC00268.JPG"/>
          <p:cNvPicPr>
            <a:picLocks noGrp="1" noChangeAspect="1"/>
          </p:cNvPicPr>
          <p:nvPr>
            <p:ph idx="4294967295"/>
          </p:nvPr>
        </p:nvPicPr>
        <p:blipFill>
          <a:blip r:embed="rId4" cstate="print"/>
          <a:stretch>
            <a:fillRect/>
          </a:stretch>
        </p:blipFill>
        <p:spPr>
          <a:xfrm>
            <a:off x="428596" y="928670"/>
            <a:ext cx="2589213" cy="1941512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sp>
        <p:nvSpPr>
          <p:cNvPr id="8" name="Obláček 7"/>
          <p:cNvSpPr/>
          <p:nvPr/>
        </p:nvSpPr>
        <p:spPr>
          <a:xfrm>
            <a:off x="2928926" y="214290"/>
            <a:ext cx="2857520" cy="1357322"/>
          </a:xfrm>
          <a:prstGeom prst="cloudCallout">
            <a:avLst>
              <a:gd name="adj1" fmla="val 91649"/>
              <a:gd name="adj2" fmla="val 2088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Pojmenujte moje kamarády.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Obrázek 10" descr="37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15074" y="2643182"/>
            <a:ext cx="2428860" cy="1821645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2" name="Obrázek 11" descr="R0016776.jpg"/>
          <p:cNvPicPr>
            <a:picLocks noChangeAspect="1"/>
          </p:cNvPicPr>
          <p:nvPr/>
        </p:nvPicPr>
        <p:blipFill>
          <a:blip r:embed="rId6"/>
          <a:srcRect l="30469" t="29167" r="12500" b="22916"/>
          <a:stretch>
            <a:fillRect/>
          </a:stretch>
        </p:blipFill>
        <p:spPr>
          <a:xfrm>
            <a:off x="1571604" y="2357430"/>
            <a:ext cx="2428892" cy="2027958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7" name="Obrázek 16" descr="DSC00317.JPG"/>
          <p:cNvPicPr>
            <a:picLocks noChangeAspect="1"/>
          </p:cNvPicPr>
          <p:nvPr/>
        </p:nvPicPr>
        <p:blipFill>
          <a:blip r:embed="rId7" cstate="print"/>
          <a:srcRect l="11111" b="-1"/>
          <a:stretch>
            <a:fillRect/>
          </a:stretch>
        </p:blipFill>
        <p:spPr>
          <a:xfrm>
            <a:off x="6286512" y="4572008"/>
            <a:ext cx="2071701" cy="1748010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8" name="Obrázek 17" descr="53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57158" y="4000504"/>
            <a:ext cx="2357422" cy="1768067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9" name="Obrázek 18" descr="IMG_0052.JPG"/>
          <p:cNvPicPr>
            <a:picLocks noChangeAspect="1"/>
          </p:cNvPicPr>
          <p:nvPr/>
        </p:nvPicPr>
        <p:blipFill>
          <a:blip r:embed="rId9"/>
          <a:srcRect l="15668" t="35907" r="58239" b="36683"/>
          <a:stretch>
            <a:fillRect/>
          </a:stretch>
        </p:blipFill>
        <p:spPr>
          <a:xfrm>
            <a:off x="4000496" y="3500438"/>
            <a:ext cx="2500329" cy="1969956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0" name="Zástupný symbol pro obsah 34" descr="DSC03525.JPG"/>
          <p:cNvPicPr>
            <a:picLocks noChangeAspect="1"/>
          </p:cNvPicPr>
          <p:nvPr/>
        </p:nvPicPr>
        <p:blipFill>
          <a:blip r:embed="rId10" cstate="print"/>
          <a:srcRect l="18037" t="2525" r="9751" b="12241"/>
          <a:stretch>
            <a:fillRect/>
          </a:stretch>
        </p:blipFill>
        <p:spPr>
          <a:xfrm>
            <a:off x="2285984" y="4286256"/>
            <a:ext cx="2286016" cy="2286016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0" name="Obrázek 9" descr="IMG_0063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500430" y="1571612"/>
            <a:ext cx="2600960" cy="1950720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SC00384.JPG"/>
          <p:cNvPicPr>
            <a:picLocks noGrp="1" noChangeAspect="1"/>
          </p:cNvPicPr>
          <p:nvPr>
            <p:ph idx="4294967295"/>
          </p:nvPr>
        </p:nvPicPr>
        <p:blipFill>
          <a:blip r:embed="rId3" cstate="print"/>
          <a:stretch>
            <a:fillRect/>
          </a:stretch>
        </p:blipFill>
        <p:spPr>
          <a:xfrm>
            <a:off x="428596" y="1714488"/>
            <a:ext cx="2286000" cy="1714500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Zástupný symbol pro obsah 3" descr="MC900192205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20" y="285728"/>
            <a:ext cx="1500198" cy="1938724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2928926" y="214290"/>
            <a:ext cx="2857520" cy="1357322"/>
          </a:xfrm>
          <a:prstGeom prst="cloudCallout">
            <a:avLst>
              <a:gd name="adj1" fmla="val 91649"/>
              <a:gd name="adj2" fmla="val 2088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Napište, co jsem cestou dnes viděla.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" name="Obrázek 8" descr="DSC00389.JPG"/>
          <p:cNvPicPr>
            <a:picLocks noChangeAspect="1"/>
          </p:cNvPicPr>
          <p:nvPr/>
        </p:nvPicPr>
        <p:blipFill>
          <a:blip r:embed="rId5" cstate="print"/>
          <a:srcRect t="34042"/>
          <a:stretch>
            <a:fillRect/>
          </a:stretch>
        </p:blipFill>
        <p:spPr>
          <a:xfrm>
            <a:off x="3143240" y="1714488"/>
            <a:ext cx="2500330" cy="1614818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Obrázek 12" descr="101MSD-DSC02190_DSC02190.JPG"/>
          <p:cNvPicPr>
            <a:picLocks noChangeAspect="1"/>
          </p:cNvPicPr>
          <p:nvPr/>
        </p:nvPicPr>
        <p:blipFill>
          <a:blip r:embed="rId6" cstate="print"/>
          <a:srcRect l="25000" t="9375" r="25000"/>
          <a:stretch>
            <a:fillRect/>
          </a:stretch>
        </p:blipFill>
        <p:spPr>
          <a:xfrm>
            <a:off x="6000760" y="1785926"/>
            <a:ext cx="1242791" cy="1785950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Obrázek 13" descr="400.JPG"/>
          <p:cNvPicPr>
            <a:picLocks noChangeAspect="1"/>
          </p:cNvPicPr>
          <p:nvPr/>
        </p:nvPicPr>
        <p:blipFill>
          <a:blip r:embed="rId7" cstate="print"/>
          <a:srcRect l="33334" t="1646"/>
          <a:stretch>
            <a:fillRect/>
          </a:stretch>
        </p:blipFill>
        <p:spPr>
          <a:xfrm>
            <a:off x="571473" y="4143380"/>
            <a:ext cx="1714512" cy="1925388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5" name="Obrázek 14" descr="Potštejn K1 013.jpg"/>
          <p:cNvPicPr>
            <a:picLocks noChangeAspect="1"/>
          </p:cNvPicPr>
          <p:nvPr/>
        </p:nvPicPr>
        <p:blipFill>
          <a:blip r:embed="rId8" cstate="print"/>
          <a:srcRect l="19531" t="37500" r="38281" b="16667"/>
          <a:stretch>
            <a:fillRect/>
          </a:stretch>
        </p:blipFill>
        <p:spPr>
          <a:xfrm>
            <a:off x="2786051" y="4143380"/>
            <a:ext cx="2428892" cy="1979097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6" name="Obrázek 15" descr="DSC04274.JPG"/>
          <p:cNvPicPr>
            <a:picLocks noChangeAspect="1"/>
          </p:cNvPicPr>
          <p:nvPr/>
        </p:nvPicPr>
        <p:blipFill>
          <a:blip r:embed="rId9" cstate="print"/>
          <a:srcRect l="34375" t="38541" r="27344" b="29167"/>
          <a:stretch>
            <a:fillRect/>
          </a:stretch>
        </p:blipFill>
        <p:spPr>
          <a:xfrm>
            <a:off x="5786446" y="4214818"/>
            <a:ext cx="2822953" cy="1785950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7"/>
          <p:cNvGraphicFramePr>
            <a:graphicFrameLocks/>
          </p:cNvGraphicFramePr>
          <p:nvPr/>
        </p:nvGraphicFramePr>
        <p:xfrm>
          <a:off x="2500298" y="1857364"/>
          <a:ext cx="2000264" cy="4572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00264"/>
              </a:tblGrid>
              <a:tr h="4128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867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RY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CHLÉ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ŽA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KRA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867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MA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KLU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TRU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CHRU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NEZLO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7"/>
          <p:cNvGraphicFramePr>
            <a:graphicFrameLocks/>
          </p:cNvGraphicFramePr>
          <p:nvPr/>
        </p:nvGraphicFramePr>
        <p:xfrm>
          <a:off x="428596" y="1785926"/>
          <a:ext cx="1928826" cy="471491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28826"/>
              </a:tblGrid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LE _  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r>
                        <a:rPr lang="cs-CZ" sz="2400" b="1" baseline="0" dirty="0" smtClean="0"/>
                        <a:t> _ CE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VÁCLA  _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BÁBO _ KA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LÁ</a:t>
                      </a:r>
                      <a:r>
                        <a:rPr lang="cs-CZ" sz="2400" b="1" baseline="0" dirty="0" smtClean="0"/>
                        <a:t> _ KA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LÁHE _ 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MRKE</a:t>
                      </a:r>
                      <a:r>
                        <a:rPr lang="cs-CZ" sz="2400" b="1" baseline="0" dirty="0" smtClean="0"/>
                        <a:t> _ 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ŽO</a:t>
                      </a:r>
                      <a:r>
                        <a:rPr lang="cs-CZ" sz="2400" b="1" baseline="0" dirty="0" smtClean="0"/>
                        <a:t> _ KA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POLÉ</a:t>
                      </a:r>
                      <a:r>
                        <a:rPr lang="cs-CZ" sz="2400" b="1" baseline="0" dirty="0" smtClean="0"/>
                        <a:t> _ KA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ZASTÁ</a:t>
                      </a:r>
                      <a:r>
                        <a:rPr lang="cs-CZ" sz="2400" b="1" baseline="0" dirty="0" smtClean="0"/>
                        <a:t> _ KA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7"/>
          <p:cNvGraphicFramePr>
            <a:graphicFrameLocks/>
          </p:cNvGraphicFramePr>
          <p:nvPr/>
        </p:nvGraphicFramePr>
        <p:xfrm>
          <a:off x="4714876" y="1857364"/>
          <a:ext cx="1928826" cy="4572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2882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PONO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HRU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KNÍ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LI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SOUTĚ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JE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CI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GULÁ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PROU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PODLO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Zástupný symbol pro obsah 7"/>
          <p:cNvGraphicFramePr>
            <a:graphicFrameLocks/>
          </p:cNvGraphicFramePr>
          <p:nvPr/>
        </p:nvGraphicFramePr>
        <p:xfrm>
          <a:off x="6858016" y="1857364"/>
          <a:ext cx="1900254" cy="4572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0025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KAMARÁ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smtClean="0">
                          <a:solidFill>
                            <a:schemeClr val="tx1"/>
                          </a:solidFill>
                        </a:rPr>
                        <a:t>KRMÍ</a:t>
                      </a:r>
                      <a:r>
                        <a:rPr lang="cs-CZ" sz="2400" b="1" baseline="0" smtClean="0">
                          <a:solidFill>
                            <a:schemeClr val="tx1"/>
                          </a:solidFill>
                        </a:rPr>
                        <a:t> _ KO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LE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HLA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OBĚ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863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POHÁ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JAHŮ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ME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Mrak 7"/>
          <p:cNvSpPr/>
          <p:nvPr/>
        </p:nvSpPr>
        <p:spPr>
          <a:xfrm>
            <a:off x="500034" y="642918"/>
            <a:ext cx="1714512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 </a:t>
            </a:r>
            <a:r>
              <a:rPr lang="cs-CZ" sz="2000" b="1" dirty="0" smtClean="0">
                <a:solidFill>
                  <a:schemeClr val="tx1"/>
                </a:solidFill>
              </a:rPr>
              <a:t>nebo</a:t>
            </a:r>
            <a:r>
              <a:rPr lang="cs-CZ" sz="2000" b="1" dirty="0" smtClean="0">
                <a:solidFill>
                  <a:srgbClr val="FF0000"/>
                </a:solidFill>
              </a:rPr>
              <a:t> F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2643174" y="714356"/>
            <a:ext cx="1714512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nebo</a:t>
            </a:r>
            <a:r>
              <a:rPr lang="cs-CZ" sz="2000" b="1" dirty="0" smtClean="0">
                <a:solidFill>
                  <a:srgbClr val="FF0000"/>
                </a:solidFill>
              </a:rPr>
              <a:t> 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4714876" y="714356"/>
            <a:ext cx="1714512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Ž </a:t>
            </a:r>
            <a:r>
              <a:rPr lang="cs-CZ" b="1" dirty="0" smtClean="0">
                <a:solidFill>
                  <a:schemeClr val="tx1"/>
                </a:solidFill>
              </a:rPr>
              <a:t>nebo</a:t>
            </a:r>
            <a:r>
              <a:rPr lang="cs-CZ" b="1" dirty="0" smtClean="0">
                <a:solidFill>
                  <a:srgbClr val="FF0000"/>
                </a:solidFill>
              </a:rPr>
              <a:t> 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6858016" y="714356"/>
            <a:ext cx="1714512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  </a:t>
            </a:r>
            <a:r>
              <a:rPr lang="cs-CZ" b="1" dirty="0" smtClean="0">
                <a:solidFill>
                  <a:schemeClr val="tx1"/>
                </a:solidFill>
              </a:rPr>
              <a:t>nebo</a:t>
            </a:r>
            <a:r>
              <a:rPr lang="cs-CZ" b="1" dirty="0" smtClean="0">
                <a:solidFill>
                  <a:srgbClr val="FF0000"/>
                </a:solidFill>
              </a:rPr>
              <a:t> 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PÁROVÉ SOUHLÁSKY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Některé souhlásky jinak vyslovujeme a jinak píšeme.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Při psaní si pomůžeme jiným tvarem slova.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MC900192205.WMF)</a:t>
            </a:r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808</TotalTime>
  <Words>269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PÁROVÉ  SOUHLÁSKY</vt:lpstr>
      <vt:lpstr>Snímek 3</vt:lpstr>
      <vt:lpstr>Snímek 4</vt:lpstr>
      <vt:lpstr>Snímek 5</vt:lpstr>
      <vt:lpstr>Snímek 6</vt:lpstr>
      <vt:lpstr>PÁROVÉ SOUHLÁSKY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26</cp:revision>
  <dcterms:created xsi:type="dcterms:W3CDTF">2011-07-24T08:19:55Z</dcterms:created>
  <dcterms:modified xsi:type="dcterms:W3CDTF">2012-01-25T20:11:45Z</dcterms:modified>
</cp:coreProperties>
</file>