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2" r:id="rId2"/>
    <p:sldId id="263" r:id="rId3"/>
    <p:sldId id="259" r:id="rId4"/>
    <p:sldId id="260" r:id="rId5"/>
    <p:sldId id="261" r:id="rId6"/>
    <p:sldId id="264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9117780-DA38-4A55-B8EE-342FBAF57CFC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8149D95-5E12-4C73-87DB-7BFEC5C625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28EB63C-C5D7-4067-95C7-85D884744D7B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A7F72C5-4A83-4884-86D3-238857C205BD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150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4D3AA9A-9A6A-4E9B-B8C2-74517F201EC0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739DE6-3CBE-49DD-98EF-9627E1D61162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33DD39-E78A-4416-A2F9-7C030D6ABC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4DFB3-F8E8-4D9A-85CA-AAF0F13DFACD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78E52-B7B9-4F5B-B84E-F647129C95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389C8-EBF3-4872-A96C-0066A7DD061C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A554D-12D2-49B4-AEAB-44E055C207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B2570-3EAA-4CAB-89DD-9A926D5750C0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99CE0-EEEB-4029-BA89-09646BDED7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EE11C-5E01-4F0C-8539-1DD56AEA2A25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69ADE0-2E15-42B9-B0A6-4BBF9E37DC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84DA7-DE50-401F-99A7-506212965CF7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7CC88-90F0-4703-96B2-E1BB9BBB5F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3706B-2F3E-45F6-9B27-2729432FBA3C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E41D2-7302-4720-A202-5495E83489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BEA8E-5DA7-4E85-9F40-207BECED83A2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5033C-E100-4275-8071-5B281778D3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2A221-0B1C-4A6F-9D87-9E143F101A5E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B7ED4E-131B-4CA7-AD75-F5B2F7085F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C57B5-C643-4AA5-B00E-27E3E191C138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326BB-AE66-4381-AAD6-0E328363C3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ECDE0-0ACE-45DA-A303-C89D74E2665F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56756C-C682-4A83-AEAB-280132BECC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1424E15-876B-4664-B319-CAA0A7A9A304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C11D038-CC8E-47A7-9C5A-8F85E0FCBE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74" r:id="rId9"/>
    <p:sldLayoutId id="2147483665" r:id="rId10"/>
    <p:sldLayoutId id="2147483664" r:id="rId11"/>
  </p:sldLayoutIdLst>
  <p:transition spd="slow">
    <p:wheel spokes="1"/>
  </p:transition>
  <p:timing>
    <p:tnLst>
      <p:par>
        <p:cTn id="1" dur="indefinite" restart="never" nodeType="tmRoot"/>
      </p:par>
    </p:tnLst>
  </p:timing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752"/>
            <a:ext cx="9144000" cy="864096"/>
          </a:xfrm>
        </p:spPr>
        <p:txBody>
          <a:bodyPr/>
          <a:lstStyle/>
          <a:p>
            <a:pPr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sz="2800" dirty="0" smtClean="0">
                <a:latin typeface="+mn-lt"/>
              </a:rPr>
              <a:t>Jednotky objemu</a:t>
            </a:r>
            <a:endParaRPr lang="cs-CZ" sz="2800" dirty="0">
              <a:latin typeface="+mn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77000" cy="1579563"/>
          </a:xfrm>
        </p:spPr>
        <p:txBody>
          <a:bodyPr/>
          <a:lstStyle/>
          <a:p>
            <a:endParaRPr lang="cs-CZ" sz="1500" smtClean="0"/>
          </a:p>
          <a:p>
            <a:endParaRPr lang="cs-CZ" sz="1500" smtClean="0"/>
          </a:p>
          <a:p>
            <a:endParaRPr lang="cs-CZ" sz="1500" smtClean="0"/>
          </a:p>
          <a:p>
            <a:r>
              <a:rPr lang="cs-CZ" sz="1500" smtClean="0"/>
              <a:t>Základní škola Čelákovice</a:t>
            </a:r>
          </a:p>
        </p:txBody>
      </p:sp>
      <p:sp>
        <p:nvSpPr>
          <p:cNvPr id="14339" name="TextovéPole 5"/>
          <p:cNvSpPr txBox="1">
            <a:spLocks noChangeArrowheads="1"/>
          </p:cNvSpPr>
          <p:nvPr/>
        </p:nvSpPr>
        <p:spPr bwMode="auto">
          <a:xfrm flipH="1">
            <a:off x="414338" y="373063"/>
            <a:ext cx="82089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b="1">
                <a:solidFill>
                  <a:schemeClr val="tx2"/>
                </a:solidFill>
                <a:latin typeface="Calibri" pitchFamily="34" charset="0"/>
              </a:rPr>
              <a:t>VY_32_INOVACE_021_Jednotky objemu</a:t>
            </a:r>
            <a:endParaRPr lang="cs-CZ">
              <a:solidFill>
                <a:schemeClr val="tx2"/>
              </a:solidFill>
              <a:latin typeface="Trebuchet MS" pitchFamily="34" charset="0"/>
            </a:endParaRP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5788" y="4149725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ovéPole 4"/>
          <p:cNvSpPr txBox="1">
            <a:spLocks noChangeArrowheads="1"/>
          </p:cNvSpPr>
          <p:nvPr/>
        </p:nvSpPr>
        <p:spPr bwMode="auto">
          <a:xfrm>
            <a:off x="387350" y="2060575"/>
            <a:ext cx="849630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>
                <a:solidFill>
                  <a:schemeClr val="tx2"/>
                </a:solidFill>
                <a:latin typeface="Trebuchet MS" pitchFamily="34" charset="0"/>
              </a:rPr>
              <a:t>Autor</a:t>
            </a:r>
            <a:r>
              <a:rPr lang="cs-CZ" sz="1600">
                <a:solidFill>
                  <a:schemeClr val="tx2"/>
                </a:solidFill>
                <a:latin typeface="Trebuchet MS" pitchFamily="34" charset="0"/>
              </a:rPr>
              <a:t>: Mgr. Zuzana Zágoršeková</a:t>
            </a:r>
          </a:p>
          <a:p>
            <a:r>
              <a:rPr lang="cs-CZ" sz="1600" b="1">
                <a:solidFill>
                  <a:schemeClr val="tx2"/>
                </a:solidFill>
                <a:latin typeface="Trebuchet MS" pitchFamily="34" charset="0"/>
              </a:rPr>
              <a:t>Vytvořeno</a:t>
            </a:r>
            <a:r>
              <a:rPr lang="cs-CZ" sz="1600">
                <a:solidFill>
                  <a:schemeClr val="tx2"/>
                </a:solidFill>
                <a:latin typeface="Trebuchet MS" pitchFamily="34" charset="0"/>
              </a:rPr>
              <a:t>: 16.5.2011</a:t>
            </a:r>
          </a:p>
          <a:p>
            <a:r>
              <a:rPr lang="cs-CZ" sz="1600" b="1">
                <a:solidFill>
                  <a:schemeClr val="tx2"/>
                </a:solidFill>
                <a:latin typeface="Trebuchet MS" pitchFamily="34" charset="0"/>
              </a:rPr>
              <a:t>Stupeň a typ vzdělávání</a:t>
            </a:r>
            <a:r>
              <a:rPr lang="cs-CZ" sz="1600">
                <a:solidFill>
                  <a:schemeClr val="tx2"/>
                </a:solidFill>
                <a:latin typeface="Trebuchet MS" pitchFamily="34" charset="0"/>
              </a:rPr>
              <a:t>: II. Stupeň – základní, 6. ročník</a:t>
            </a:r>
          </a:p>
          <a:p>
            <a:endParaRPr lang="cs-CZ" sz="1600">
              <a:solidFill>
                <a:schemeClr val="tx2"/>
              </a:solidFill>
              <a:latin typeface="Trebuchet MS" pitchFamily="34" charset="0"/>
            </a:endParaRPr>
          </a:p>
          <a:p>
            <a:r>
              <a:rPr lang="cs-CZ" sz="1600" b="1">
                <a:solidFill>
                  <a:schemeClr val="tx2"/>
                </a:solidFill>
                <a:latin typeface="Trebuchet MS" pitchFamily="34" charset="0"/>
              </a:rPr>
              <a:t>Vzdělávací oblast: </a:t>
            </a:r>
            <a:r>
              <a:rPr lang="cs-CZ" sz="1600">
                <a:solidFill>
                  <a:schemeClr val="tx2"/>
                </a:solidFill>
                <a:latin typeface="Trebuchet MS" pitchFamily="34" charset="0"/>
              </a:rPr>
              <a:t>Inovace</a:t>
            </a:r>
          </a:p>
          <a:p>
            <a:r>
              <a:rPr lang="cs-CZ" sz="1600" b="1">
                <a:solidFill>
                  <a:schemeClr val="tx2"/>
                </a:solidFill>
                <a:latin typeface="Trebuchet MS" pitchFamily="34" charset="0"/>
              </a:rPr>
              <a:t>Vzdělávací obor: Matematika</a:t>
            </a:r>
            <a:endParaRPr lang="cs-CZ" sz="1600">
              <a:solidFill>
                <a:schemeClr val="tx2"/>
              </a:solidFill>
              <a:latin typeface="Trebuchet MS" pitchFamily="34" charset="0"/>
            </a:endParaRPr>
          </a:p>
          <a:p>
            <a:r>
              <a:rPr lang="cs-CZ" sz="1600" b="1">
                <a:solidFill>
                  <a:schemeClr val="tx2"/>
                </a:solidFill>
                <a:latin typeface="Trebuchet MS" pitchFamily="34" charset="0"/>
              </a:rPr>
              <a:t>Téma: Jednotky objemu</a:t>
            </a:r>
            <a:endParaRPr lang="cs-CZ" sz="1600">
              <a:solidFill>
                <a:schemeClr val="tx2"/>
              </a:solidFill>
              <a:latin typeface="Trebuchet MS" pitchFamily="34" charset="0"/>
            </a:endParaRPr>
          </a:p>
          <a:p>
            <a:endParaRPr lang="cs-CZ" sz="1600">
              <a:solidFill>
                <a:schemeClr val="tx2"/>
              </a:solidFill>
              <a:latin typeface="Trebuchet MS" pitchFamily="34" charset="0"/>
            </a:endParaRPr>
          </a:p>
          <a:p>
            <a:r>
              <a:rPr lang="cs-CZ" sz="1600" b="1">
                <a:solidFill>
                  <a:schemeClr val="tx2"/>
                </a:solidFill>
                <a:latin typeface="Trebuchet MS" pitchFamily="34" charset="0"/>
              </a:rPr>
              <a:t>Anotace:</a:t>
            </a:r>
            <a:r>
              <a:rPr lang="cs-CZ" sz="1600">
                <a:solidFill>
                  <a:schemeClr val="tx2"/>
                </a:solidFill>
                <a:latin typeface="Trebuchet MS" pitchFamily="34" charset="0"/>
              </a:rPr>
              <a:t> jednotky objemu, práce na interaktivní tabuli a do sešitu- pod nadpis napsat jednotky objemu, převádět jednotky a vypočítat na volné místo příklad </a:t>
            </a:r>
          </a:p>
          <a:p>
            <a:endParaRPr lang="cs-CZ" sz="1600">
              <a:solidFill>
                <a:schemeClr val="tx2"/>
              </a:solidFill>
              <a:latin typeface="Trebuchet MS" pitchFamily="34" charset="0"/>
            </a:endParaRPr>
          </a:p>
          <a:p>
            <a:r>
              <a:rPr lang="cs-CZ" sz="1600" b="1">
                <a:solidFill>
                  <a:schemeClr val="tx2"/>
                </a:solidFill>
                <a:latin typeface="Trebuchet MS" pitchFamily="34" charset="0"/>
              </a:rPr>
              <a:t>Druh učebního materiálu</a:t>
            </a:r>
            <a:r>
              <a:rPr lang="cs-CZ" sz="1600">
                <a:solidFill>
                  <a:schemeClr val="tx2"/>
                </a:solidFill>
                <a:latin typeface="Trebuchet MS" pitchFamily="34" charset="0"/>
              </a:rPr>
              <a:t>: pracovní list </a:t>
            </a:r>
          </a:p>
          <a:p>
            <a:endParaRPr lang="cs-CZ" sz="1600">
              <a:solidFill>
                <a:schemeClr val="tx2"/>
              </a:solidFill>
              <a:latin typeface="Trebuchet MS" pitchFamily="34" charset="0"/>
            </a:endParaRPr>
          </a:p>
          <a:p>
            <a:r>
              <a:rPr lang="cs-CZ" sz="1600" b="1">
                <a:solidFill>
                  <a:schemeClr val="tx2"/>
                </a:solidFill>
                <a:latin typeface="Trebuchet MS" pitchFamily="34" charset="0"/>
              </a:rPr>
              <a:t>Očekávaný výstup</a:t>
            </a:r>
            <a:r>
              <a:rPr lang="cs-CZ" sz="1600">
                <a:solidFill>
                  <a:schemeClr val="tx2"/>
                </a:solidFill>
                <a:latin typeface="Trebuchet MS" pitchFamily="34" charset="0"/>
              </a:rPr>
              <a:t>: </a:t>
            </a:r>
          </a:p>
          <a:p>
            <a:r>
              <a:rPr lang="cs-CZ" sz="1600">
                <a:solidFill>
                  <a:schemeClr val="tx2"/>
                </a:solidFill>
                <a:latin typeface="Trebuchet MS" pitchFamily="34" charset="0"/>
              </a:rPr>
              <a:t>žák uspořádá jednotky objemu od největší, převádí jednotky objemu a počítá příklad na objem kvádru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4925" y="766763"/>
            <a:ext cx="91440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r>
              <a:rPr lang="cs-CZ" sz="2800" b="1" dirty="0" smtClean="0">
                <a:latin typeface="+mn-lt"/>
              </a:rPr>
              <a:t>Jednotky objemu</a:t>
            </a:r>
            <a:endParaRPr lang="cs-CZ" sz="2800" b="1" dirty="0">
              <a:latin typeface="+mn-lt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2771775" y="358775"/>
            <a:ext cx="2960688" cy="5238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rebuchet MS" pitchFamily="34" charset="0"/>
              </a:rPr>
              <a:t>Jednotky objemu</a:t>
            </a:r>
          </a:p>
        </p:txBody>
      </p:sp>
      <p:sp>
        <p:nvSpPr>
          <p:cNvPr id="5" name="TextovéPole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5536" y="1808177"/>
            <a:ext cx="8114465" cy="523220"/>
          </a:xfrm>
          <a:prstGeom prst="rect">
            <a:avLst/>
          </a:prstGeom>
          <a:blipFill rotWithShape="1">
            <a:blip r:embed="rId3"/>
            <a:stretch>
              <a:fillRect t="-10588" b="-34118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6" name="TextovéPole 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403648" y="2924944"/>
            <a:ext cx="5230919" cy="584775"/>
          </a:xfrm>
          <a:prstGeom prst="rect">
            <a:avLst/>
          </a:prstGeom>
          <a:blipFill rotWithShape="1">
            <a:blip r:embed="rId4"/>
            <a:stretch>
              <a:fillRect l="-2914" t="-13542" b="-33333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250825" y="4076700"/>
            <a:ext cx="8701088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rebuchet MS" pitchFamily="34" charset="0"/>
              </a:rPr>
              <a:t>1 krychlový km má </a:t>
            </a:r>
            <a:r>
              <a:rPr lang="cs-CZ" sz="2800" u="sng">
                <a:latin typeface="Trebuchet MS" pitchFamily="34" charset="0"/>
              </a:rPr>
              <a:t>1 000 000 000 </a:t>
            </a:r>
            <a:r>
              <a:rPr lang="cs-CZ" sz="2800">
                <a:latin typeface="Trebuchet MS" pitchFamily="34" charset="0"/>
              </a:rPr>
              <a:t>krychlových metrů,</a:t>
            </a:r>
          </a:p>
          <a:p>
            <a:r>
              <a:rPr lang="cs-CZ" sz="2800">
                <a:latin typeface="Trebuchet MS" pitchFamily="34" charset="0"/>
              </a:rPr>
              <a:t>měří se v něm například množství vody v oceánech,</a:t>
            </a:r>
          </a:p>
          <a:p>
            <a:r>
              <a:rPr lang="cs-CZ" sz="2800">
                <a:latin typeface="Trebuchet MS" pitchFamily="34" charset="0"/>
              </a:rPr>
              <a:t>mořích a velkých jezerech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0" y="188913"/>
            <a:ext cx="907891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rebuchet MS" pitchFamily="34" charset="0"/>
              </a:rPr>
              <a:t>Převody jednotek: vždy na jednotky uvedené v závorce</a:t>
            </a:r>
          </a:p>
        </p:txBody>
      </p:sp>
      <p:sp>
        <p:nvSpPr>
          <p:cNvPr id="3" name="TextovéPole 2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11560" y="1079158"/>
            <a:ext cx="3575594" cy="523220"/>
          </a:xfrm>
          <a:prstGeom prst="rect">
            <a:avLst/>
          </a:prstGeom>
          <a:blipFill rotWithShape="1">
            <a:blip r:embed="rId3"/>
            <a:stretch>
              <a:fillRect l="-3407" t="-10465" r="-2385" b="-32558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4" name="TextovéPole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6097" y="1844824"/>
            <a:ext cx="3665863" cy="523220"/>
          </a:xfrm>
          <a:prstGeom prst="rect">
            <a:avLst/>
          </a:prstGeom>
          <a:blipFill rotWithShape="1">
            <a:blip r:embed="rId4"/>
            <a:stretch>
              <a:fillRect l="-3494" t="-10588" b="-34118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6" name="TextovéPole 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28985" y="2636912"/>
            <a:ext cx="3057632" cy="523220"/>
          </a:xfrm>
          <a:prstGeom prst="rect">
            <a:avLst/>
          </a:prstGeom>
          <a:blipFill rotWithShape="1">
            <a:blip r:embed="rId5"/>
            <a:stretch>
              <a:fillRect l="-4192" t="-10588" r="-3194" b="-34118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7" name="TextovéPole 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28985" y="3357252"/>
            <a:ext cx="3415294" cy="523220"/>
          </a:xfrm>
          <a:prstGeom prst="rect">
            <a:avLst/>
          </a:prstGeom>
          <a:blipFill rotWithShape="1">
            <a:blip r:embed="rId6"/>
            <a:stretch>
              <a:fillRect l="-3750" t="-10465" r="-2500" b="-32558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7519988" y="1087438"/>
            <a:ext cx="1135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rebuchet MS" pitchFamily="34" charset="0"/>
              </a:rPr>
              <a:t>4 603</a:t>
            </a:r>
            <a:r>
              <a:rPr lang="cs-CZ" sz="2400">
                <a:latin typeface="Trebuchet MS" pitchFamily="34" charset="0"/>
              </a:rPr>
              <a:t> 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7418388" y="1844675"/>
            <a:ext cx="12303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rebuchet MS" pitchFamily="34" charset="0"/>
              </a:rPr>
              <a:t>12 000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7446963" y="2625725"/>
            <a:ext cx="1066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rebuchet MS" pitchFamily="34" charset="0"/>
              </a:rPr>
              <a:t>3,798</a:t>
            </a:r>
          </a:p>
        </p:txBody>
      </p:sp>
      <p:sp>
        <p:nvSpPr>
          <p:cNvPr id="11" name="TextovéPole 10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663298" y="3357252"/>
            <a:ext cx="2414828" cy="523220"/>
          </a:xfrm>
          <a:prstGeom prst="rect">
            <a:avLst/>
          </a:prstGeom>
          <a:blipFill rotWithShape="1">
            <a:blip r:embed="rId7"/>
            <a:stretch>
              <a:fillRect l="-5051" t="-10465" b="-32558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147638" y="4365625"/>
            <a:ext cx="8788400" cy="1373188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rebuchet MS" pitchFamily="34" charset="0"/>
              </a:rPr>
              <a:t>Slovní úloha – Bazén má tvar kvádru, délka je 25 m,</a:t>
            </a:r>
          </a:p>
          <a:p>
            <a:r>
              <a:rPr lang="cs-CZ" sz="2800">
                <a:latin typeface="Trebuchet MS" pitchFamily="34" charset="0"/>
              </a:rPr>
              <a:t>šířka 12,5 m a hloubka 2,4 m. Kolik je v bazénu vody</a:t>
            </a:r>
            <a:r>
              <a:rPr lang="cs-CZ" sz="2800"/>
              <a:t>,</a:t>
            </a:r>
            <a:r>
              <a:rPr lang="cs-CZ" sz="2800">
                <a:latin typeface="Trebuchet MS" pitchFamily="34" charset="0"/>
              </a:rPr>
              <a:t> </a:t>
            </a:r>
          </a:p>
          <a:p>
            <a:r>
              <a:rPr lang="cs-CZ" sz="2800">
                <a:latin typeface="Trebuchet MS" pitchFamily="34" charset="0"/>
              </a:rPr>
              <a:t>je-li do dvou třetin zaplněn vodou?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0" grpId="0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rychle 2"/>
          <p:cNvSpPr/>
          <p:nvPr/>
        </p:nvSpPr>
        <p:spPr>
          <a:xfrm>
            <a:off x="250825" y="5300663"/>
            <a:ext cx="4105275" cy="809625"/>
          </a:xfrm>
          <a:prstGeom prst="cube">
            <a:avLst>
              <a:gd name="adj" fmla="val 5309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1608138" y="6122988"/>
            <a:ext cx="11398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rebuchet MS" pitchFamily="34" charset="0"/>
              </a:rPr>
              <a:t>a = 25 m 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4067175" y="5876925"/>
            <a:ext cx="1285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rebuchet MS" pitchFamily="34" charset="0"/>
              </a:rPr>
              <a:t>b = 12,5 m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4359275" y="5337175"/>
            <a:ext cx="11477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rebuchet MS" pitchFamily="34" charset="0"/>
              </a:rPr>
              <a:t>c = 2,4 m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795963" y="5229225"/>
            <a:ext cx="13906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rebuchet MS" pitchFamily="34" charset="0"/>
              </a:rPr>
              <a:t>V = a . b . c</a:t>
            </a:r>
          </a:p>
        </p:txBody>
      </p:sp>
      <p:sp>
        <p:nvSpPr>
          <p:cNvPr id="8" name="TextovéPole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822392" y="5626007"/>
            <a:ext cx="1320298" cy="369332"/>
          </a:xfrm>
          <a:prstGeom prst="rect">
            <a:avLst/>
          </a:prstGeom>
          <a:blipFill rotWithShape="1">
            <a:blip r:embed="rId3"/>
            <a:stretch>
              <a:fillRect l="-3687" t="-10000" b="-25000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9" name="TextovéPole 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52270" y="5995339"/>
            <a:ext cx="3687933" cy="369332"/>
          </a:xfrm>
          <a:prstGeom prst="rect">
            <a:avLst/>
          </a:prstGeom>
          <a:blipFill rotWithShape="1">
            <a:blip r:embed="rId4"/>
            <a:stretch>
              <a:fillRect l="-1488" t="-9836" b="-22951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285750" y="115888"/>
            <a:ext cx="12969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rebuchet MS" pitchFamily="34" charset="0"/>
              </a:rPr>
              <a:t>Výpočet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468313" y="4572000"/>
            <a:ext cx="10810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rebuchet MS" pitchFamily="34" charset="0"/>
              </a:rPr>
              <a:t>Řešení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-134387" y="620688"/>
            <a:ext cx="9252520" cy="914400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>
                <a:latin typeface="+mn-lt"/>
              </a:rPr>
              <a:t>Použité zdroje</a:t>
            </a:r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5788" y="4292600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TextovéPole 2"/>
          <p:cNvSpPr txBox="1">
            <a:spLocks noChangeArrowheads="1"/>
          </p:cNvSpPr>
          <p:nvPr/>
        </p:nvSpPr>
        <p:spPr bwMode="auto">
          <a:xfrm>
            <a:off x="654050" y="2349500"/>
            <a:ext cx="77533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solidFill>
                  <a:schemeClr val="tx2"/>
                </a:solidFill>
                <a:latin typeface="Trebuchet MS" pitchFamily="34" charset="0"/>
              </a:rPr>
              <a:t>Veškeré obrázky a texty jsou dílem autora prezentace.</a:t>
            </a:r>
            <a:endParaRPr lang="cs-CZ" sz="2000">
              <a:solidFill>
                <a:schemeClr val="tx2"/>
              </a:solidFill>
              <a:latin typeface="Trebuchet MS" pitchFamily="34" charset="0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121</TotalTime>
  <Words>168</Words>
  <Application>Microsoft Office PowerPoint</Application>
  <PresentationFormat>On-screen Show (4:3)</PresentationFormat>
  <Paragraphs>41</Paragraphs>
  <Slides>6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6</vt:i4>
      </vt:variant>
    </vt:vector>
  </HeadingPairs>
  <TitlesOfParts>
    <vt:vector size="14" baseType="lpstr">
      <vt:lpstr>Trebuchet MS</vt:lpstr>
      <vt:lpstr>Arial</vt:lpstr>
      <vt:lpstr>Georgia</vt:lpstr>
      <vt:lpstr>Calibri</vt:lpstr>
      <vt:lpstr>Aerodynamika</vt:lpstr>
      <vt:lpstr>Aerodynamika</vt:lpstr>
      <vt:lpstr>Aerodynamika</vt:lpstr>
      <vt:lpstr>Aerodynamika</vt:lpstr>
      <vt:lpstr>Snímek 1</vt:lpstr>
      <vt:lpstr>Snímek 2</vt:lpstr>
      <vt:lpstr>Snímek 3</vt:lpstr>
      <vt:lpstr>Snímek 4</vt:lpstr>
      <vt:lpstr>Snímek 5</vt:lpstr>
      <vt:lpstr>Snímek 6</vt:lpstr>
    </vt:vector>
  </TitlesOfParts>
  <Company>eMachines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Jednotky objemu</dc:title>
  <dc:creator>Valued eMachines Customer</dc:creator>
  <cp:lastModifiedBy>DUM</cp:lastModifiedBy>
  <cp:revision>18</cp:revision>
  <dcterms:created xsi:type="dcterms:W3CDTF">2011-05-16T15:14:11Z</dcterms:created>
  <dcterms:modified xsi:type="dcterms:W3CDTF">2012-03-05T16:39:14Z</dcterms:modified>
</cp:coreProperties>
</file>