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9" r:id="rId17"/>
    <p:sldId id="278" r:id="rId18"/>
    <p:sldId id="280" r:id="rId19"/>
    <p:sldId id="281" r:id="rId20"/>
    <p:sldId id="282" r:id="rId21"/>
    <p:sldId id="283" r:id="rId22"/>
    <p:sldId id="284" r:id="rId23"/>
    <p:sldId id="286" r:id="rId24"/>
    <p:sldId id="287" r:id="rId25"/>
    <p:sldId id="288" r:id="rId26"/>
    <p:sldId id="289" r:id="rId27"/>
    <p:sldId id="290" r:id="rId28"/>
    <p:sldId id="264" r:id="rId29"/>
    <p:sldId id="29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VY_32_INOVACE_12C_13_USA – 2. polovina 19. století  - opakování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 4. 2012 ve třídě 8.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zopakování učiva o USA z 2. poloviny 19. století,  upevnění znalostí 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válce Severu proti Jihu a připomenutí osobností spojených s tímto obdobím.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1. Spojeným státům americkým se také říká: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AutoNum type="alphaLcPeriod"/>
            </a:pPr>
            <a:r>
              <a:rPr lang="cs-CZ" sz="6600" dirty="0" smtClean="0"/>
              <a:t> </a:t>
            </a:r>
            <a:r>
              <a:rPr lang="cs-CZ" sz="6600" dirty="0" smtClean="0">
                <a:latin typeface="Bookman Old Style" pitchFamily="18" charset="0"/>
              </a:rPr>
              <a:t>Zaoceánská země</a:t>
            </a:r>
          </a:p>
          <a:p>
            <a:pPr marL="514350" indent="-514350">
              <a:buAutoNum type="alphaLcPeriod"/>
            </a:pPr>
            <a:r>
              <a:rPr lang="cs-CZ" sz="6600" dirty="0" smtClean="0">
                <a:latin typeface="Bookman Old Style" pitchFamily="18" charset="0"/>
              </a:rPr>
              <a:t> Konfederace</a:t>
            </a:r>
          </a:p>
          <a:p>
            <a:pPr marL="514350" indent="-514350">
              <a:buAutoNum type="alphaLcPeriod"/>
            </a:pPr>
            <a:r>
              <a:rPr lang="cs-CZ" sz="6600" dirty="0" smtClean="0">
                <a:latin typeface="Bookman Old Style" pitchFamily="18" charset="0"/>
              </a:rPr>
              <a:t> Unie</a:t>
            </a:r>
            <a:endParaRPr lang="cs-CZ" sz="66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1. Spojeným státům americkým se také říká: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AutoNum type="alphaLcPeriod"/>
            </a:pPr>
            <a:r>
              <a:rPr lang="cs-CZ" sz="6600" dirty="0" smtClean="0"/>
              <a:t> </a:t>
            </a:r>
            <a:r>
              <a:rPr lang="cs-CZ" sz="6600" dirty="0" smtClean="0">
                <a:latin typeface="Bookman Old Style" pitchFamily="18" charset="0"/>
              </a:rPr>
              <a:t>Zaoceánská země</a:t>
            </a:r>
          </a:p>
          <a:p>
            <a:pPr marL="514350" indent="-514350">
              <a:buAutoNum type="alphaLcPeriod"/>
            </a:pPr>
            <a:r>
              <a:rPr lang="cs-CZ" sz="6600" dirty="0" smtClean="0">
                <a:latin typeface="Bookman Old Style" pitchFamily="18" charset="0"/>
              </a:rPr>
              <a:t> Konfederace</a:t>
            </a:r>
          </a:p>
          <a:p>
            <a:pPr marL="514350" indent="-514350">
              <a:buAutoNum type="alphaLcPeriod"/>
            </a:pPr>
            <a:r>
              <a:rPr lang="cs-CZ" sz="6600" dirty="0" smtClean="0">
                <a:solidFill>
                  <a:srgbClr val="FF0000"/>
                </a:solidFill>
                <a:latin typeface="Bookman Old Style" pitchFamily="18" charset="0"/>
              </a:rPr>
              <a:t> Unie</a:t>
            </a:r>
            <a:endParaRPr lang="cs-CZ" sz="66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2. Napiš, zda tato tvrzení jsou  či nejsou pravdivá: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Prvním prezidentem USA nebyl </a:t>
            </a:r>
            <a:r>
              <a:rPr lang="cs-CZ" dirty="0" err="1" smtClean="0">
                <a:latin typeface="Bookman Old Style" pitchFamily="18" charset="0"/>
              </a:rPr>
              <a:t>George</a:t>
            </a:r>
            <a:r>
              <a:rPr lang="cs-CZ" dirty="0" smtClean="0">
                <a:latin typeface="Bookman Old Style" pitchFamily="18" charset="0"/>
              </a:rPr>
              <a:t> Washington.</a:t>
            </a:r>
          </a:p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Původní území USA, ležící na východě severoamerického kontinentu, se rozšiřovala směrem na západ.</a:t>
            </a:r>
          </a:p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Původní obyvatelstvo dnešních Spojených států tvořili černoši.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2. Napiš, zda tato tvrzení </a:t>
            </a:r>
            <a:r>
              <a:rPr lang="cs-CZ" sz="3500" i="1" dirty="0" smtClean="0">
                <a:solidFill>
                  <a:srgbClr val="FF0000"/>
                </a:solidFill>
                <a:latin typeface="Bookman Old Style" pitchFamily="18" charset="0"/>
              </a:rPr>
              <a:t>jsou</a:t>
            </a:r>
            <a:r>
              <a:rPr lang="cs-CZ" sz="3500" i="1" dirty="0" smtClean="0">
                <a:latin typeface="Bookman Old Style" pitchFamily="18" charset="0"/>
              </a:rPr>
              <a:t>  či </a:t>
            </a:r>
            <a:r>
              <a:rPr lang="cs-CZ" sz="3500" i="1" dirty="0" smtClean="0">
                <a:solidFill>
                  <a:srgbClr val="00B050"/>
                </a:solidFill>
                <a:latin typeface="Bookman Old Style" pitchFamily="18" charset="0"/>
              </a:rPr>
              <a:t>nejsou</a:t>
            </a:r>
            <a:r>
              <a:rPr lang="cs-CZ" sz="3500" i="1" dirty="0" smtClean="0">
                <a:latin typeface="Bookman Old Style" pitchFamily="18" charset="0"/>
              </a:rPr>
              <a:t> pravdivá: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Prvním prezidentem USA nebyl </a:t>
            </a:r>
            <a:r>
              <a:rPr lang="cs-CZ" dirty="0" err="1" smtClean="0">
                <a:latin typeface="Bookman Old Style" pitchFamily="18" charset="0"/>
              </a:rPr>
              <a:t>George</a:t>
            </a:r>
            <a:r>
              <a:rPr lang="cs-CZ" dirty="0" smtClean="0">
                <a:latin typeface="Bookman Old Style" pitchFamily="18" charset="0"/>
              </a:rPr>
              <a:t> Washington. 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NE</a:t>
            </a:r>
          </a:p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Původní území USA, ležící na východě severoamerického kontinentu, se rozšiřovala směrem na západ.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ANO</a:t>
            </a:r>
          </a:p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Původní obyvatelstvo dnešních Spojených států tvořili černoši. 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NE</a:t>
            </a:r>
            <a:endParaRPr lang="cs-CZ" dirty="0">
              <a:solidFill>
                <a:srgbClr val="00B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3. Území USA se postupně rozšiřovalo hlavně třemi způsoby: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……………………………………</a:t>
            </a:r>
          </a:p>
          <a:p>
            <a:pPr marL="514350" indent="-514350">
              <a:buAutoNum type="alphaLcPeriod"/>
            </a:pPr>
            <a:endParaRPr lang="cs-CZ" sz="4000" dirty="0" smtClean="0">
              <a:latin typeface="Bookman Old Style" pitchFamily="18" charset="0"/>
            </a:endParaRPr>
          </a:p>
          <a:p>
            <a:pPr marL="514350" indent="-51435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……………………………………</a:t>
            </a:r>
          </a:p>
          <a:p>
            <a:pPr marL="514350" indent="-514350">
              <a:buAutoNum type="alphaLcPeriod"/>
            </a:pPr>
            <a:endParaRPr lang="cs-CZ" sz="4000" dirty="0" smtClean="0">
              <a:latin typeface="Bookman Old Style" pitchFamily="18" charset="0"/>
            </a:endParaRPr>
          </a:p>
          <a:p>
            <a:pPr marL="514350" indent="-51435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……………………………………</a:t>
            </a:r>
            <a:endParaRPr lang="cs-CZ" sz="4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3. Území USA se postupně rozšiřovalo hlavně třemi způsoby: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396044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koupí</a:t>
            </a:r>
          </a:p>
          <a:p>
            <a:pPr marL="514350" indent="-514350">
              <a:buAutoNum type="alphaLcPeriod"/>
            </a:pPr>
            <a:endParaRPr lang="cs-CZ" sz="4000" dirty="0" smtClean="0">
              <a:latin typeface="Bookman Old Style" pitchFamily="18" charset="0"/>
            </a:endParaRPr>
          </a:p>
          <a:p>
            <a:pPr marL="514350" indent="-51435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válkou</a:t>
            </a:r>
          </a:p>
          <a:p>
            <a:pPr marL="514350" indent="-514350">
              <a:buAutoNum type="alphaLcPeriod"/>
            </a:pPr>
            <a:endParaRPr lang="cs-CZ" sz="4000" dirty="0" smtClean="0">
              <a:latin typeface="Bookman Old Style" pitchFamily="18" charset="0"/>
            </a:endParaRPr>
          </a:p>
          <a:p>
            <a:pPr marL="514350" indent="-514350">
              <a:buAutoNum type="alphaLcPeriod"/>
            </a:pPr>
            <a:r>
              <a:rPr lang="cs-CZ" sz="4000" dirty="0" smtClean="0">
                <a:latin typeface="Bookman Old Style" pitchFamily="18" charset="0"/>
              </a:rPr>
              <a:t>násilným obsazováním na úkor původního obyvatelstva</a:t>
            </a:r>
            <a:endParaRPr lang="cs-CZ" sz="4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4. Proč bylo otrokářství dříve zrušeno v severnějších státech USA?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Na severu se otroci vzbouřili a díky úspěšnému povstání bylo otroctví  zrušeno.</a:t>
            </a:r>
          </a:p>
          <a:p>
            <a:pPr marL="514350" indent="-514350">
              <a:buAutoNum type="alphaLcPeriod"/>
            </a:pPr>
            <a:r>
              <a:rPr lang="cs-CZ" dirty="0" smtClean="0">
                <a:latin typeface="Bookman Old Style" pitchFamily="18" charset="0"/>
              </a:rPr>
              <a:t>Na severu byl rozvinutější průmysl, farmy nepotřebovaly takové množství otroků jako jižanské plantáže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4. Proč bylo otrokářství dříve zrušeno v severnějších státech USA?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pPr marL="514350" indent="-514350" algn="ctr">
              <a:buNone/>
            </a:pP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	</a:t>
            </a:r>
            <a:r>
              <a:rPr lang="cs-CZ" sz="4000" dirty="0" smtClean="0">
                <a:solidFill>
                  <a:srgbClr val="FF0000"/>
                </a:solidFill>
                <a:latin typeface="Bookman Old Style" pitchFamily="18" charset="0"/>
              </a:rPr>
              <a:t>Na severu byl rozvinutější průmysl, farmy nepotřebovaly takové množství otroků jako jižanské plantáže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dirty="0" smtClean="0">
                <a:latin typeface="Bookman Old Style" pitchFamily="18" charset="0"/>
              </a:rPr>
              <a:t>5</a:t>
            </a:r>
            <a:r>
              <a:rPr lang="cs-CZ" sz="3500" i="1" dirty="0" smtClean="0">
                <a:latin typeface="Bookman Old Style" pitchFamily="18" charset="0"/>
              </a:rPr>
              <a:t>. Válka Severu pro Jihu probíhala v letech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914400" lvl="1" indent="-514350">
              <a:buAutoNum type="alphaLcPeriod"/>
            </a:pPr>
            <a:r>
              <a:rPr lang="cs-CZ" sz="5100" dirty="0" smtClean="0">
                <a:latin typeface="Bookman Old Style" pitchFamily="18" charset="0"/>
              </a:rPr>
              <a:t> </a:t>
            </a:r>
            <a:r>
              <a:rPr lang="cs-CZ" sz="6000" dirty="0" smtClean="0">
                <a:latin typeface="Bookman Old Style" pitchFamily="18" charset="0"/>
              </a:rPr>
              <a:t>1684-1685</a:t>
            </a:r>
          </a:p>
          <a:p>
            <a:pPr marL="914400" lvl="1" indent="-51435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 1781-1785</a:t>
            </a:r>
          </a:p>
          <a:p>
            <a:pPr marL="914400" lvl="1" indent="-51435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 1861-1865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dirty="0" smtClean="0">
                <a:latin typeface="Bookman Old Style" pitchFamily="18" charset="0"/>
              </a:rPr>
              <a:t>5</a:t>
            </a:r>
            <a:r>
              <a:rPr lang="cs-CZ" sz="3500" i="1" dirty="0" smtClean="0">
                <a:latin typeface="Bookman Old Style" pitchFamily="18" charset="0"/>
              </a:rPr>
              <a:t>. Válka Severu pro Jihu probíhala v letech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914400" lvl="1" indent="-514350">
              <a:buAutoNum type="alphaLcPeriod"/>
            </a:pPr>
            <a:r>
              <a:rPr lang="cs-CZ" sz="5100" dirty="0" smtClean="0">
                <a:latin typeface="Bookman Old Style" pitchFamily="18" charset="0"/>
              </a:rPr>
              <a:t> </a:t>
            </a:r>
            <a:r>
              <a:rPr lang="cs-CZ" sz="6000" dirty="0" smtClean="0">
                <a:latin typeface="Bookman Old Style" pitchFamily="18" charset="0"/>
              </a:rPr>
              <a:t>1684-1685</a:t>
            </a:r>
          </a:p>
          <a:p>
            <a:pPr marL="914400" lvl="1" indent="-514350">
              <a:buAutoNum type="alphaLcPeriod"/>
            </a:pPr>
            <a:r>
              <a:rPr lang="cs-CZ" sz="6000" dirty="0" smtClean="0">
                <a:latin typeface="Bookman Old Style" pitchFamily="18" charset="0"/>
              </a:rPr>
              <a:t> 1781-1785</a:t>
            </a:r>
          </a:p>
          <a:p>
            <a:pPr marL="914400" lvl="1" indent="-514350">
              <a:buAutoNum type="alphaLcPeriod"/>
            </a:pPr>
            <a:r>
              <a:rPr lang="cs-CZ" sz="6000" dirty="0" smtClean="0">
                <a:solidFill>
                  <a:srgbClr val="FF0000"/>
                </a:solidFill>
                <a:latin typeface="Bookman Old Style" pitchFamily="18" charset="0"/>
              </a:rPr>
              <a:t> 1861-1865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6. Přiřaď ke každému jménu odpovídající výraz: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4038600" cy="4065315"/>
          </a:xfrm>
        </p:spPr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Abraham Lincoln</a:t>
            </a:r>
          </a:p>
          <a:p>
            <a:r>
              <a:rPr lang="cs-CZ" dirty="0" smtClean="0">
                <a:latin typeface="Bookman Old Style" pitchFamily="18" charset="0"/>
              </a:rPr>
              <a:t>generál Custer</a:t>
            </a:r>
          </a:p>
          <a:p>
            <a:r>
              <a:rPr lang="cs-CZ" dirty="0" smtClean="0">
                <a:latin typeface="Bookman Old Style" pitchFamily="18" charset="0"/>
              </a:rPr>
              <a:t>generál Robert Edward </a:t>
            </a:r>
            <a:r>
              <a:rPr lang="cs-CZ" dirty="0" err="1" smtClean="0">
                <a:latin typeface="Bookman Old Style" pitchFamily="18" charset="0"/>
              </a:rPr>
              <a:t>Lee</a:t>
            </a:r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generál </a:t>
            </a:r>
            <a:r>
              <a:rPr lang="cs-CZ" dirty="0" err="1" smtClean="0">
                <a:latin typeface="Bookman Old Style" pitchFamily="18" charset="0"/>
              </a:rPr>
              <a:t>Ulysses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Simpson</a:t>
            </a:r>
            <a:r>
              <a:rPr lang="cs-CZ" dirty="0" smtClean="0">
                <a:latin typeface="Bookman Old Style" pitchFamily="18" charset="0"/>
              </a:rPr>
              <a:t> Grant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poražen v bitvě u </a:t>
            </a:r>
            <a:r>
              <a:rPr lang="cs-CZ" dirty="0" err="1" smtClean="0">
                <a:latin typeface="Bookman Old Style" pitchFamily="18" charset="0"/>
              </a:rPr>
              <a:t>Little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Bighornu</a:t>
            </a:r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generál Jihu</a:t>
            </a:r>
          </a:p>
          <a:p>
            <a:r>
              <a:rPr lang="cs-CZ" dirty="0" smtClean="0">
                <a:latin typeface="Bookman Old Style" pitchFamily="18" charset="0"/>
              </a:rPr>
              <a:t>prezident USA, zrušil otroctví</a:t>
            </a:r>
          </a:p>
          <a:p>
            <a:r>
              <a:rPr lang="cs-CZ" dirty="0" smtClean="0">
                <a:latin typeface="Bookman Old Style" pitchFamily="18" charset="0"/>
              </a:rPr>
              <a:t>generál Severu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6. Přiřaď ke každému jménu </a:t>
            </a:r>
            <a:r>
              <a:rPr lang="cs-CZ" sz="3500" i="1" dirty="0" err="1" smtClean="0">
                <a:latin typeface="Bookman Old Style" pitchFamily="18" charset="0"/>
              </a:rPr>
              <a:t>odovídající</a:t>
            </a:r>
            <a:r>
              <a:rPr lang="cs-CZ" sz="3500" i="1" dirty="0" smtClean="0">
                <a:latin typeface="Bookman Old Style" pitchFamily="18" charset="0"/>
              </a:rPr>
              <a:t> výraz: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4038600" cy="406531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Abraham Lincoln</a:t>
            </a:r>
          </a:p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generál Custer</a:t>
            </a:r>
          </a:p>
          <a:p>
            <a:r>
              <a:rPr lang="cs-CZ" dirty="0" smtClean="0">
                <a:latin typeface="Bookman Old Style" pitchFamily="18" charset="0"/>
              </a:rPr>
              <a:t>generál Robert Edward </a:t>
            </a:r>
            <a:r>
              <a:rPr lang="cs-CZ" dirty="0" err="1" smtClean="0">
                <a:latin typeface="Bookman Old Style" pitchFamily="18" charset="0"/>
              </a:rPr>
              <a:t>Lee</a:t>
            </a:r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solidFill>
                  <a:srgbClr val="00B0F0"/>
                </a:solidFill>
                <a:latin typeface="Bookman Old Style" pitchFamily="18" charset="0"/>
              </a:rPr>
              <a:t>generál </a:t>
            </a:r>
            <a:r>
              <a:rPr lang="cs-CZ" dirty="0" err="1" smtClean="0">
                <a:solidFill>
                  <a:srgbClr val="00B0F0"/>
                </a:solidFill>
                <a:latin typeface="Bookman Old Style" pitchFamily="18" charset="0"/>
              </a:rPr>
              <a:t>Ulysses</a:t>
            </a:r>
            <a:r>
              <a:rPr lang="cs-CZ" dirty="0" smtClean="0">
                <a:solidFill>
                  <a:srgbClr val="00B0F0"/>
                </a:solidFill>
                <a:latin typeface="Bookman Old Style" pitchFamily="18" charset="0"/>
              </a:rPr>
              <a:t> </a:t>
            </a:r>
            <a:r>
              <a:rPr lang="cs-CZ" dirty="0" err="1" smtClean="0">
                <a:solidFill>
                  <a:srgbClr val="00B0F0"/>
                </a:solidFill>
                <a:latin typeface="Bookman Old Style" pitchFamily="18" charset="0"/>
              </a:rPr>
              <a:t>Simpson</a:t>
            </a:r>
            <a:r>
              <a:rPr lang="cs-CZ" dirty="0" smtClean="0">
                <a:solidFill>
                  <a:srgbClr val="00B0F0"/>
                </a:solidFill>
                <a:latin typeface="Bookman Old Style" pitchFamily="18" charset="0"/>
              </a:rPr>
              <a:t> Grant</a:t>
            </a:r>
            <a:endParaRPr lang="cs-CZ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2060848"/>
            <a:ext cx="4038600" cy="4065315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poražen v bitvě u </a:t>
            </a:r>
            <a:r>
              <a:rPr lang="cs-CZ" dirty="0" err="1" smtClean="0">
                <a:solidFill>
                  <a:srgbClr val="00B050"/>
                </a:solidFill>
                <a:latin typeface="Bookman Old Style" pitchFamily="18" charset="0"/>
              </a:rPr>
              <a:t>Little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Bookman Old Style" pitchFamily="18" charset="0"/>
              </a:rPr>
              <a:t>Bighornu</a:t>
            </a:r>
            <a:endParaRPr lang="cs-CZ" dirty="0" smtClean="0">
              <a:solidFill>
                <a:srgbClr val="00B050"/>
              </a:solidFill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generál Jihu</a:t>
            </a:r>
          </a:p>
          <a:p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prezident USA, zrušil otroctví</a:t>
            </a:r>
          </a:p>
          <a:p>
            <a:r>
              <a:rPr lang="cs-CZ" dirty="0" smtClean="0">
                <a:solidFill>
                  <a:srgbClr val="00B0F0"/>
                </a:solidFill>
                <a:latin typeface="Bookman Old Style" pitchFamily="18" charset="0"/>
              </a:rPr>
              <a:t>generál Severu</a:t>
            </a:r>
            <a:endParaRPr lang="cs-CZ" dirty="0">
              <a:solidFill>
                <a:srgbClr val="00B0F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7. Ve válce Severu proti Jihu proti sobě stála vojska Unie a jižní vojska……….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marL="514350" indent="-514350">
              <a:buAutoNum type="alphaLcPeriod"/>
            </a:pPr>
            <a:r>
              <a:rPr lang="cs-CZ" sz="4500" dirty="0" smtClean="0">
                <a:latin typeface="Bookman Old Style" pitchFamily="18" charset="0"/>
              </a:rPr>
              <a:t> 	Konfederace</a:t>
            </a:r>
          </a:p>
          <a:p>
            <a:pPr marL="514350" indent="-514350">
              <a:buAutoNum type="alphaLcPeriod"/>
            </a:pPr>
            <a:r>
              <a:rPr lang="cs-CZ" sz="4500" dirty="0" smtClean="0">
                <a:latin typeface="Bookman Old Style" pitchFamily="18" charset="0"/>
              </a:rPr>
              <a:t> 	Společenství za  </a:t>
            </a:r>
          </a:p>
          <a:p>
            <a:pPr marL="514350" indent="-514350">
              <a:buNone/>
            </a:pPr>
            <a:r>
              <a:rPr lang="cs-CZ" sz="4500" dirty="0" smtClean="0">
                <a:latin typeface="Bookman Old Style" pitchFamily="18" charset="0"/>
              </a:rPr>
              <a:t>    	udržení otroctví</a:t>
            </a:r>
          </a:p>
          <a:p>
            <a:pPr marL="514350" indent="-514350">
              <a:buNone/>
            </a:pPr>
            <a:r>
              <a:rPr lang="cs-CZ" sz="4500" dirty="0" err="1" smtClean="0">
                <a:latin typeface="Bookman Old Style" pitchFamily="18" charset="0"/>
              </a:rPr>
              <a:t>c</a:t>
            </a:r>
            <a:r>
              <a:rPr lang="cs-CZ" sz="4500" dirty="0" smtClean="0">
                <a:latin typeface="Bookman Old Style" pitchFamily="18" charset="0"/>
              </a:rPr>
              <a:t>. 	vzbouřenců</a:t>
            </a: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7. Ve válce Severu proti Jihu proti sobě stála vojska Unie a jižní vojska……….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marL="514350" indent="-514350">
              <a:buAutoNum type="alphaLcPeriod"/>
            </a:pPr>
            <a:r>
              <a:rPr lang="cs-CZ" sz="4500" dirty="0" smtClean="0">
                <a:solidFill>
                  <a:srgbClr val="FF0000"/>
                </a:solidFill>
                <a:latin typeface="Bookman Old Style" pitchFamily="18" charset="0"/>
              </a:rPr>
              <a:t> 	Konfederace</a:t>
            </a:r>
          </a:p>
          <a:p>
            <a:pPr marL="514350" indent="-514350">
              <a:buAutoNum type="alphaLcPeriod"/>
            </a:pPr>
            <a:r>
              <a:rPr lang="cs-CZ" sz="4500" dirty="0" smtClean="0">
                <a:latin typeface="Bookman Old Style" pitchFamily="18" charset="0"/>
              </a:rPr>
              <a:t> 	Společenství za  </a:t>
            </a:r>
          </a:p>
          <a:p>
            <a:pPr marL="514350" indent="-514350">
              <a:buNone/>
            </a:pPr>
            <a:r>
              <a:rPr lang="cs-CZ" sz="4500" dirty="0" smtClean="0">
                <a:latin typeface="Bookman Old Style" pitchFamily="18" charset="0"/>
              </a:rPr>
              <a:t>    	udržení otroctví</a:t>
            </a:r>
          </a:p>
          <a:p>
            <a:pPr marL="514350" indent="-514350">
              <a:buNone/>
            </a:pPr>
            <a:r>
              <a:rPr lang="cs-CZ" sz="4500" dirty="0" err="1" smtClean="0">
                <a:latin typeface="Bookman Old Style" pitchFamily="18" charset="0"/>
              </a:rPr>
              <a:t>c</a:t>
            </a:r>
            <a:r>
              <a:rPr lang="cs-CZ" sz="4500" dirty="0" smtClean="0">
                <a:latin typeface="Bookman Old Style" pitchFamily="18" charset="0"/>
              </a:rPr>
              <a:t>. 	vzbouřenců</a:t>
            </a: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8. Následující text uprav tak, aby odpovídal pravdě: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Bookman Old Style" pitchFamily="18" charset="0"/>
              </a:rPr>
              <a:t>Od začátku občanské války neměl Sever v boji převahu. Průmyslové oblasti byly málo osídleny a podniky vyráběly vcelku málo zbraní. Naopak Jižané vyráběli dostatečné množství zbraní. Seveřané nakonec zvítězili. K vítězství jim mimo jiné pomohli i černoši, kteří byli ke konci války přijímány do armády.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8. Následující text uprav tak, aby odpovídal pravdě: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Bookman Old Style" pitchFamily="18" charset="0"/>
              </a:rPr>
              <a:t>Od začátku občanské války </a:t>
            </a:r>
            <a:r>
              <a:rPr lang="cs-CZ" u="sng" dirty="0" smtClean="0">
                <a:latin typeface="Bookman Old Style" pitchFamily="18" charset="0"/>
              </a:rPr>
              <a:t>neměl</a:t>
            </a:r>
            <a:r>
              <a:rPr lang="cs-CZ" dirty="0" smtClean="0">
                <a:latin typeface="Bookman Old Style" pitchFamily="18" charset="0"/>
              </a:rPr>
              <a:t> Sever v boji převahu. Průmyslové oblasti byly </a:t>
            </a:r>
            <a:r>
              <a:rPr lang="cs-CZ" u="sng" dirty="0" smtClean="0">
                <a:latin typeface="Bookman Old Style" pitchFamily="18" charset="0"/>
              </a:rPr>
              <a:t>málo</a:t>
            </a:r>
            <a:r>
              <a:rPr lang="cs-CZ" dirty="0" smtClean="0">
                <a:latin typeface="Bookman Old Style" pitchFamily="18" charset="0"/>
              </a:rPr>
              <a:t> osídleny a podniky vyráběly vcelku </a:t>
            </a:r>
            <a:r>
              <a:rPr lang="cs-CZ" u="sng" dirty="0" smtClean="0">
                <a:latin typeface="Bookman Old Style" pitchFamily="18" charset="0"/>
              </a:rPr>
              <a:t>málo</a:t>
            </a:r>
            <a:r>
              <a:rPr lang="cs-CZ" dirty="0" smtClean="0">
                <a:latin typeface="Bookman Old Style" pitchFamily="18" charset="0"/>
              </a:rPr>
              <a:t> zbraní. Naopak Jižané vyráběli </a:t>
            </a:r>
            <a:r>
              <a:rPr lang="cs-CZ" u="sng" dirty="0" smtClean="0">
                <a:latin typeface="Bookman Old Style" pitchFamily="18" charset="0"/>
              </a:rPr>
              <a:t>dostatečné</a:t>
            </a:r>
            <a:r>
              <a:rPr lang="cs-CZ" dirty="0" smtClean="0">
                <a:latin typeface="Bookman Old Style" pitchFamily="18" charset="0"/>
              </a:rPr>
              <a:t> množství zbraní. Seveřané nakonec zvítězili. K vítězství jim mimo jiné pomohli i černoši, kteří byli </a:t>
            </a:r>
            <a:r>
              <a:rPr lang="cs-CZ" u="sng" dirty="0" smtClean="0">
                <a:latin typeface="Bookman Old Style" pitchFamily="18" charset="0"/>
              </a:rPr>
              <a:t>ke konci</a:t>
            </a:r>
            <a:r>
              <a:rPr lang="cs-CZ" dirty="0" smtClean="0">
                <a:latin typeface="Bookman Old Style" pitchFamily="18" charset="0"/>
              </a:rPr>
              <a:t> války přijímány do armády.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8. Následující text uprav tak, aby odpovídal pravdě: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29600" cy="4525963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Bookman Old Style" pitchFamily="18" charset="0"/>
              </a:rPr>
              <a:t>Od začátku občanské války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měl</a:t>
            </a:r>
            <a:r>
              <a:rPr lang="cs-CZ" dirty="0" smtClean="0">
                <a:latin typeface="Bookman Old Style" pitchFamily="18" charset="0"/>
              </a:rPr>
              <a:t> Sever v boji převahu. Průmyslové oblasti byly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hustě</a:t>
            </a:r>
            <a:r>
              <a:rPr lang="cs-CZ" dirty="0" smtClean="0">
                <a:latin typeface="Bookman Old Style" pitchFamily="18" charset="0"/>
              </a:rPr>
              <a:t> osídleny a podniky vyráběly vcelku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dostatek</a:t>
            </a:r>
            <a:r>
              <a:rPr lang="cs-CZ" dirty="0" smtClean="0">
                <a:latin typeface="Bookman Old Style" pitchFamily="18" charset="0"/>
              </a:rPr>
              <a:t> zbraní. Naopak Jižané vyráběli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nedostatečné</a:t>
            </a:r>
            <a:r>
              <a:rPr lang="cs-CZ" dirty="0" smtClean="0">
                <a:latin typeface="Bookman Old Style" pitchFamily="18" charset="0"/>
              </a:rPr>
              <a:t> množství zbraní. Seveřané nakonec zvítězili.     K vítězství jim mimo jiné pomohli i černoši, kteří byli </a:t>
            </a:r>
            <a:r>
              <a:rPr lang="cs-CZ" dirty="0" smtClean="0">
                <a:solidFill>
                  <a:srgbClr val="FF0000"/>
                </a:solidFill>
                <a:latin typeface="Bookman Old Style" pitchFamily="18" charset="0"/>
              </a:rPr>
              <a:t>od začátku </a:t>
            </a:r>
            <a:r>
              <a:rPr lang="cs-CZ" dirty="0" smtClean="0">
                <a:latin typeface="Bookman Old Style" pitchFamily="18" charset="0"/>
              </a:rPr>
              <a:t>války přijímány do armády.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9. Vyškrtni nesprávný význam: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229600" cy="4525963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4000" dirty="0" smtClean="0">
                <a:latin typeface="Bookman Old Style" pitchFamily="18" charset="0"/>
              </a:rPr>
              <a:t>Po skončení občanské války bylo/nebylo zrušeno otroctví na celém území Spojených států a volební právo bylo/nebylo rozšířeno na všechny občany bez rozdílu pleti.</a:t>
            </a:r>
            <a:endParaRPr lang="cs-CZ" sz="4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9. Vyškrtni nesprávný význam:</a:t>
            </a:r>
            <a:endParaRPr lang="cs-CZ" sz="3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4000" dirty="0" smtClean="0">
                <a:latin typeface="Bookman Old Style" pitchFamily="18" charset="0"/>
              </a:rPr>
              <a:t>Po skončení občanské války </a:t>
            </a:r>
            <a:r>
              <a:rPr lang="cs-CZ" sz="4000" dirty="0" smtClean="0">
                <a:solidFill>
                  <a:srgbClr val="FF0000"/>
                </a:solidFill>
                <a:latin typeface="Bookman Old Style" pitchFamily="18" charset="0"/>
              </a:rPr>
              <a:t>bylo</a:t>
            </a:r>
            <a:r>
              <a:rPr lang="cs-CZ" sz="4000" dirty="0" smtClean="0">
                <a:latin typeface="Bookman Old Style" pitchFamily="18" charset="0"/>
              </a:rPr>
              <a:t>/</a:t>
            </a:r>
            <a:r>
              <a:rPr lang="cs-CZ" sz="4000" strike="sngStrike" dirty="0" smtClean="0">
                <a:latin typeface="Bookman Old Style" pitchFamily="18" charset="0"/>
              </a:rPr>
              <a:t>nebylo</a:t>
            </a:r>
            <a:r>
              <a:rPr lang="cs-CZ" sz="4000" dirty="0" smtClean="0">
                <a:latin typeface="Bookman Old Style" pitchFamily="18" charset="0"/>
              </a:rPr>
              <a:t> zrušeno otroctví na celém území Spojených států a volební právo </a:t>
            </a:r>
            <a:r>
              <a:rPr lang="cs-CZ" sz="4000" dirty="0" smtClean="0">
                <a:solidFill>
                  <a:srgbClr val="FF0000"/>
                </a:solidFill>
                <a:latin typeface="Bookman Old Style" pitchFamily="18" charset="0"/>
              </a:rPr>
              <a:t>bylo</a:t>
            </a:r>
            <a:r>
              <a:rPr lang="cs-CZ" sz="4000" dirty="0" smtClean="0">
                <a:latin typeface="Bookman Old Style" pitchFamily="18" charset="0"/>
              </a:rPr>
              <a:t>/</a:t>
            </a:r>
            <a:r>
              <a:rPr lang="cs-CZ" sz="4000" strike="sngStrike" dirty="0" smtClean="0">
                <a:latin typeface="Bookman Old Style" pitchFamily="18" charset="0"/>
              </a:rPr>
              <a:t>nebylo</a:t>
            </a:r>
            <a:r>
              <a:rPr lang="cs-CZ" sz="4000" dirty="0" smtClean="0">
                <a:latin typeface="Bookman Old Style" pitchFamily="18" charset="0"/>
              </a:rPr>
              <a:t> rozšířeno na všechny občany bez rozdílu pleti.</a:t>
            </a:r>
            <a:endParaRPr lang="cs-CZ" sz="4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10. Černoši a Indiáni měli po válce sice před zákonem stejná práva jako bílí obyvatelé, ale ve skutečnosti zde rovnost nebyla. Působily zde tajné rasistické organizace, mezi nimiž nejvíce proslul …………………………….</a:t>
            </a:r>
            <a:endParaRPr lang="cs-CZ" sz="3500" i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3500" i="1" dirty="0" smtClean="0">
                <a:latin typeface="Bookman Old Style" pitchFamily="18" charset="0"/>
              </a:rPr>
              <a:t>10. Černoši a Indiáni měli po válce sice před zákonem stejná práva jako bílí obyvatelé, ale ve skutečnosti zde rovnost nebyla. Působily zde tajné rasistické organizace, mezi nimiž nejvíce proslul</a:t>
            </a:r>
            <a:br>
              <a:rPr lang="cs-CZ" sz="3500" i="1" dirty="0" smtClean="0">
                <a:latin typeface="Bookman Old Style" pitchFamily="18" charset="0"/>
              </a:rPr>
            </a:br>
            <a:r>
              <a:rPr lang="cs-CZ" sz="3500" i="1" dirty="0" smtClean="0">
                <a:solidFill>
                  <a:srgbClr val="FF0000"/>
                </a:solidFill>
                <a:latin typeface="Bookman Old Style" pitchFamily="18" charset="0"/>
              </a:rPr>
              <a:t>Ku- </a:t>
            </a:r>
            <a:r>
              <a:rPr lang="cs-CZ" sz="3500" i="1" dirty="0" err="1" smtClean="0">
                <a:solidFill>
                  <a:srgbClr val="FF0000"/>
                </a:solidFill>
                <a:latin typeface="Bookman Old Style" pitchFamily="18" charset="0"/>
              </a:rPr>
              <a:t>klux</a:t>
            </a:r>
            <a:r>
              <a:rPr lang="cs-CZ" sz="3500" i="1" dirty="0" smtClean="0">
                <a:solidFill>
                  <a:srgbClr val="FF0000"/>
                </a:solidFill>
                <a:latin typeface="Bookman Old Style" pitchFamily="18" charset="0"/>
              </a:rPr>
              <a:t>- klan.</a:t>
            </a:r>
            <a:endParaRPr lang="cs-CZ" sz="3500" i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56px-Abraham_Lincoln_head_on_shoulders_photo_portra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404664"/>
            <a:ext cx="4638636" cy="6093296"/>
          </a:xfrm>
          <a:prstGeom prst="rect">
            <a:avLst/>
          </a:prstGeom>
        </p:spPr>
      </p:pic>
      <p:pic>
        <p:nvPicPr>
          <p:cNvPr id="3" name="Obrázek 2" descr="Abraham_Lincoln_Signatur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464636">
            <a:off x="-11189" y="3093020"/>
            <a:ext cx="4708581" cy="715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52120" y="2348880"/>
            <a:ext cx="3179075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err="1" smtClean="0">
                <a:latin typeface="Bookman Old Style" pitchFamily="18" charset="0"/>
              </a:rPr>
              <a:t>George</a:t>
            </a:r>
            <a:r>
              <a:rPr lang="cs-CZ" sz="4000" b="1" dirty="0" smtClean="0">
                <a:latin typeface="Bookman Old Style" pitchFamily="18" charset="0"/>
              </a:rPr>
              <a:t> </a:t>
            </a:r>
          </a:p>
          <a:p>
            <a:pPr algn="ctr"/>
            <a:r>
              <a:rPr lang="cs-CZ" sz="4000" b="1" dirty="0" smtClean="0">
                <a:latin typeface="Bookman Old Style" pitchFamily="18" charset="0"/>
              </a:rPr>
              <a:t>Armstrong </a:t>
            </a:r>
          </a:p>
          <a:p>
            <a:pPr algn="ctr"/>
            <a:r>
              <a:rPr lang="cs-CZ" sz="4000" b="1" dirty="0" smtClean="0">
                <a:latin typeface="Bookman Old Style" pitchFamily="18" charset="0"/>
              </a:rPr>
              <a:t>Custer</a:t>
            </a:r>
            <a:endParaRPr lang="cs-CZ" sz="4000" b="1" dirty="0">
              <a:latin typeface="Bookman Old Style" pitchFamily="18" charset="0"/>
            </a:endParaRPr>
          </a:p>
        </p:txBody>
      </p:sp>
      <p:pic>
        <p:nvPicPr>
          <p:cNvPr id="3" name="Obrázek 2" descr="487px-G_a_cus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60648"/>
            <a:ext cx="4968552" cy="61214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05px-Robert_Edward_L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476672"/>
            <a:ext cx="4011885" cy="5933627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27584" y="1988840"/>
            <a:ext cx="2864888" cy="240065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000" b="1" dirty="0" smtClean="0">
                <a:latin typeface="Bookman Old Style" pitchFamily="18" charset="0"/>
              </a:rPr>
              <a:t>Robert </a:t>
            </a:r>
          </a:p>
          <a:p>
            <a:pPr algn="ctr"/>
            <a:r>
              <a:rPr lang="cs-CZ" sz="5000" b="1" dirty="0" smtClean="0">
                <a:latin typeface="Bookman Old Style" pitchFamily="18" charset="0"/>
              </a:rPr>
              <a:t>Edward </a:t>
            </a:r>
          </a:p>
          <a:p>
            <a:pPr algn="ctr"/>
            <a:r>
              <a:rPr lang="cs-CZ" sz="5000" b="1" dirty="0" err="1" smtClean="0">
                <a:latin typeface="Bookman Old Style" pitchFamily="18" charset="0"/>
              </a:rPr>
              <a:t>Lee</a:t>
            </a:r>
            <a:endParaRPr lang="cs-CZ" sz="50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52120" y="2276872"/>
            <a:ext cx="302387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err="1" smtClean="0">
                <a:latin typeface="Bookman Old Style" pitchFamily="18" charset="0"/>
              </a:rPr>
              <a:t>Ulysses</a:t>
            </a:r>
            <a:r>
              <a:rPr lang="cs-CZ" sz="4400" b="1" dirty="0" smtClean="0">
                <a:latin typeface="Bookman Old Style" pitchFamily="18" charset="0"/>
              </a:rPr>
              <a:t> </a:t>
            </a:r>
          </a:p>
          <a:p>
            <a:pPr algn="ctr"/>
            <a:r>
              <a:rPr lang="cs-CZ" sz="4400" b="1" dirty="0" err="1" smtClean="0">
                <a:latin typeface="Bookman Old Style" pitchFamily="18" charset="0"/>
              </a:rPr>
              <a:t>Simpson</a:t>
            </a:r>
            <a:r>
              <a:rPr lang="cs-CZ" sz="4400" b="1" dirty="0" smtClean="0">
                <a:latin typeface="Bookman Old Style" pitchFamily="18" charset="0"/>
              </a:rPr>
              <a:t> </a:t>
            </a:r>
          </a:p>
          <a:p>
            <a:pPr algn="ctr"/>
            <a:r>
              <a:rPr lang="cs-CZ" sz="4400" b="1" dirty="0" smtClean="0">
                <a:latin typeface="Bookman Old Style" pitchFamily="18" charset="0"/>
              </a:rPr>
              <a:t>Grant</a:t>
            </a:r>
            <a:endParaRPr lang="cs-CZ" sz="4400" b="1" dirty="0">
              <a:latin typeface="Bookman Old Style" pitchFamily="18" charset="0"/>
            </a:endParaRPr>
          </a:p>
        </p:txBody>
      </p:sp>
      <p:pic>
        <p:nvPicPr>
          <p:cNvPr id="3" name="Obrázek 2" descr="450px-Ulysses_Grant_1870-18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04664"/>
            <a:ext cx="4505794" cy="6007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548680"/>
            <a:ext cx="58977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Bookman Old Style" pitchFamily="18" charset="0"/>
              </a:rPr>
              <a:t>Symbol Ku-</a:t>
            </a:r>
            <a:r>
              <a:rPr lang="cs-CZ" sz="4000" dirty="0" err="1" smtClean="0">
                <a:latin typeface="Bookman Old Style" pitchFamily="18" charset="0"/>
              </a:rPr>
              <a:t>klux</a:t>
            </a:r>
            <a:r>
              <a:rPr lang="cs-CZ" sz="4000" dirty="0" smtClean="0">
                <a:latin typeface="Bookman Old Style" pitchFamily="18" charset="0"/>
              </a:rPr>
              <a:t>-klanu</a:t>
            </a:r>
            <a:endParaRPr lang="cs-CZ" sz="4000" dirty="0">
              <a:latin typeface="Bookman Old Style" pitchFamily="18" charset="0"/>
            </a:endParaRPr>
          </a:p>
        </p:txBody>
      </p:sp>
      <p:pic>
        <p:nvPicPr>
          <p:cNvPr id="3" name="Obrázek 2" descr="445px-KKK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1700808"/>
            <a:ext cx="4238625" cy="4238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075431"/>
          <a:ext cx="8280920" cy="2846107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9429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Americká občanská válka.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http://cs.wikipedia.org/wiki/Soubor:American_Civil_War_Montage_2.jpg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Abraham Lincoln.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http://cs.wikipedia.org/wiki/Soubor:Abraham_Lincoln_head_on_shoulders_photo_portrait.jpg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Abraham Lincoln - podpis.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http://cs.wikipedia.org/wiki/Soubor:Abraham_Lincoln_Signature.png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/>
                        <a:t>George Armstrong Custer. In: </a:t>
                      </a:r>
                      <a:r>
                        <a:rPr lang="en-US" sz="1100" i="1" dirty="0" smtClean="0"/>
                        <a:t>Wikipedia</a:t>
                      </a:r>
                      <a:r>
                        <a:rPr lang="en-US" sz="1100" dirty="0" smtClean="0"/>
                        <a:t>: </a:t>
                      </a:r>
                      <a:r>
                        <a:rPr lang="en-US" sz="1100" i="1" dirty="0" smtClean="0"/>
                        <a:t>the free encyclopedia</a:t>
                      </a:r>
                      <a:r>
                        <a:rPr lang="en-US" sz="1100" dirty="0" smtClean="0"/>
                        <a:t> [online]. San Francisco (CA): Wikimedia Foundation, 2001- [cit. 2012-06-04]. </a:t>
                      </a:r>
                      <a:r>
                        <a:rPr lang="en-US" sz="1100" dirty="0" err="1" smtClean="0"/>
                        <a:t>Dostupné</a:t>
                      </a:r>
                      <a:r>
                        <a:rPr lang="en-US" sz="1100" dirty="0" smtClean="0"/>
                        <a:t> z: http://cs.wikipedia.org/wiki/Soubor:G_a_custer.jpg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2047495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15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98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Robert Edward </a:t>
                      </a:r>
                      <a:r>
                        <a:rPr lang="cs-CZ" sz="1100" dirty="0" err="1" smtClean="0"/>
                        <a:t>Lee</a:t>
                      </a:r>
                      <a:r>
                        <a:rPr lang="cs-CZ" sz="1100" dirty="0" smtClean="0"/>
                        <a:t>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http://cs.wikipedia.org/wiki/Soubor:Robert_Edward_Lee.jpg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err="1" smtClean="0"/>
                        <a:t>Ulysses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Simpson</a:t>
                      </a:r>
                      <a:r>
                        <a:rPr lang="cs-CZ" sz="1100" dirty="0" smtClean="0"/>
                        <a:t> Grant.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http://cs.wikipedia.org/wiki/Soubor:Ulysses_Grant_1870-1880.jpg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Symbol Ku-</a:t>
                      </a:r>
                      <a:r>
                        <a:rPr lang="cs-CZ" sz="1100" dirty="0" err="1" smtClean="0"/>
                        <a:t>klux</a:t>
                      </a:r>
                      <a:r>
                        <a:rPr lang="cs-CZ" sz="1100" dirty="0" smtClean="0"/>
                        <a:t>-klanu.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2012-06-04]. Dostupné z: http://cs.wikipedia.org/wiki/Soubor:KKK.svg </a:t>
                      </a: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17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691</Words>
  <Application>Microsoft Office PowerPoint</Application>
  <PresentationFormat>Předvádění na obrazovce (4:3)</PresentationFormat>
  <Paragraphs>144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Snímek 1</vt:lpstr>
      <vt:lpstr>1. Spojeným státům americkým se také říká:</vt:lpstr>
      <vt:lpstr>1. Spojeným státům americkým se také říká:</vt:lpstr>
      <vt:lpstr>2. Napiš, zda tato tvrzení jsou  či nejsou pravdivá:</vt:lpstr>
      <vt:lpstr>2. Napiš, zda tato tvrzení jsou  či nejsou pravdivá:</vt:lpstr>
      <vt:lpstr>3. Území USA se postupně rozšiřovalo hlavně třemi způsoby:</vt:lpstr>
      <vt:lpstr>3. Území USA se postupně rozšiřovalo hlavně třemi způsoby:</vt:lpstr>
      <vt:lpstr>4. Proč bylo otrokářství dříve zrušeno v severnějších státech USA?</vt:lpstr>
      <vt:lpstr>4. Proč bylo otrokářství dříve zrušeno v severnějších státech USA?</vt:lpstr>
      <vt:lpstr>5. Válka Severu pro Jihu probíhala v letech</vt:lpstr>
      <vt:lpstr>5. Válka Severu pro Jihu probíhala v letech</vt:lpstr>
      <vt:lpstr>6. Přiřaď ke každému jménu odpovídající výraz:</vt:lpstr>
      <vt:lpstr>6. Přiřaď ke každému jménu odovídající výraz:</vt:lpstr>
      <vt:lpstr>7. Ve válce Severu proti Jihu proti sobě stála vojska Unie a jižní vojska……….</vt:lpstr>
      <vt:lpstr>7. Ve válce Severu proti Jihu proti sobě stála vojska Unie a jižní vojska……….</vt:lpstr>
      <vt:lpstr>8. Následující text uprav tak, aby odpovídal pravdě:</vt:lpstr>
      <vt:lpstr>8. Následující text uprav tak, aby odpovídal pravdě:</vt:lpstr>
      <vt:lpstr>8. Následující text uprav tak, aby odpovídal pravdě:</vt:lpstr>
      <vt:lpstr>9. Vyškrtni nesprávný význam:</vt:lpstr>
      <vt:lpstr>9. Vyškrtni nesprávný význam:</vt:lpstr>
      <vt:lpstr>10. Černoši a Indiáni měli po válce sice před zákonem stejná práva jako bílí obyvatelé, ale ve skutečnosti zde rovnost nebyla. Působily zde tajné rasistické organizace, mezi nimiž nejvíce proslul …………………………….</vt:lpstr>
      <vt:lpstr>10. Černoši a Indiáni měli po válce sice před zákonem stejná práva jako bílí obyvatelé, ale ve skutečnosti zde rovnost nebyla. Působily zde tajné rasistické organizace, mezi nimiž nejvíce proslul Ku- klux- klan.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10</cp:revision>
  <dcterms:created xsi:type="dcterms:W3CDTF">2012-04-04T05:08:45Z</dcterms:created>
  <dcterms:modified xsi:type="dcterms:W3CDTF">2012-06-04T10:55:51Z</dcterms:modified>
</cp:coreProperties>
</file>