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notesMasterIdLst>
    <p:notesMasterId r:id="rId8"/>
  </p:notesMasterIdLst>
  <p:sldIdLst>
    <p:sldId id="261" r:id="rId2"/>
    <p:sldId id="262" r:id="rId3"/>
    <p:sldId id="258" r:id="rId4"/>
    <p:sldId id="259" r:id="rId5"/>
    <p:sldId id="264" r:id="rId6"/>
    <p:sldId id="263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D53B353-E342-4DC7-803E-23D463425753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8BBD75B-4970-4518-BFDD-7E6488EF67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D472261-77F6-4724-9DE5-586A9B74304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9EBC296-89CE-47E0-9A63-24148DBFAAA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432C94-F73F-4393-AA17-3C0F0525C6A0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CC104C-55D7-4DAB-87B9-5DD05944FC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EC9607-61EF-4CDC-A41A-69BABD770845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89C3B8-6BE8-4EF3-9604-0CDDA83719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A0C4F5-F058-425F-886C-516D5A98120C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8EB2CB-FD65-4630-A9B3-B2BC669024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80BD6E-DA74-44D3-B992-F4E31C9CA0FD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529231-2A1E-4A77-B672-D28C800EC4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CA49E4-858E-41B0-9AD3-E78CE256B889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BA6E8-118E-4324-BFC9-CB5524DE6D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A96A18-0F4A-435E-9467-57D4C7909F79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7A2A1B-DC89-4F0D-B687-A52E20F734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7B9343-F780-4C01-B3D9-77A0C1D01F07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B694AE-6DE2-46F6-B08D-F9B0F8C0E8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9FB1E2-A002-454A-B145-2AE44536C16F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35AAFD-A623-4FCE-A0D5-8D85C3ABA5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4516438" y="993775"/>
            <a:ext cx="1846262" cy="1530350"/>
            <a:chOff x="4718762" y="993075"/>
            <a:chExt cx="1847138" cy="1530439"/>
          </a:xfrm>
        </p:grpSpPr>
        <p:sp>
          <p:nvSpPr>
            <p:cNvPr id="6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14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01B3BD-801C-497E-BC9F-0A5E6821F0AB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15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2DF233-A402-4C8A-B299-A4354D7F24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5AA302-2E88-4ADC-BCA8-B072BEBB85CE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921977-4844-4F72-AA06-E1BB5A8041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3E70A9-4ABE-420B-9E47-9366DF03A92C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6CC9EA-2882-48C9-88F2-DB895EC9DE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113" y="4941888"/>
            <a:ext cx="611187" cy="61118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400" y="482600"/>
            <a:ext cx="598488" cy="904875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475" y="1887538"/>
            <a:ext cx="609600" cy="60960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588" y="282575"/>
            <a:ext cx="1128712" cy="112871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775" y="1327150"/>
            <a:ext cx="608013" cy="60801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525" y="5611813"/>
            <a:ext cx="738188" cy="73818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588" y="4927600"/>
            <a:ext cx="738187" cy="738188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59" name="Title Placeholder 1"/>
          <p:cNvSpPr>
            <a:spLocks noGrp="1"/>
          </p:cNvSpPr>
          <p:nvPr>
            <p:ph type="title"/>
          </p:nvPr>
        </p:nvSpPr>
        <p:spPr bwMode="auto">
          <a:xfrm>
            <a:off x="1009650" y="676275"/>
            <a:ext cx="71247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160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09650" y="1806575"/>
            <a:ext cx="7124700" cy="405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13" y="59515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D52223C-1141-493D-B027-644794C59BA8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1100" y="5951538"/>
            <a:ext cx="5256213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8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6AA389D-E6C3-4C16-83EA-904F6F295C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3988" y="2698750"/>
            <a:ext cx="468312" cy="46831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663" y="3167063"/>
            <a:ext cx="458787" cy="45878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031" r:id="rId1"/>
    <p:sldLayoutId id="2147484030" r:id="rId2"/>
    <p:sldLayoutId id="2147484029" r:id="rId3"/>
    <p:sldLayoutId id="2147484028" r:id="rId4"/>
    <p:sldLayoutId id="2147484027" r:id="rId5"/>
    <p:sldLayoutId id="2147484026" r:id="rId6"/>
    <p:sldLayoutId id="2147484025" r:id="rId7"/>
    <p:sldLayoutId id="2147484024" r:id="rId8"/>
    <p:sldLayoutId id="2147484032" r:id="rId9"/>
    <p:sldLayoutId id="2147484023" r:id="rId10"/>
    <p:sldLayoutId id="2147484022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l" defTabSz="457200" rtl="0" fontAlgn="base">
        <a:spcBef>
          <a:spcPct val="0"/>
        </a:spcBef>
        <a:spcAft>
          <a:spcPct val="0"/>
        </a:spcAft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2pPr>
      <a:lvl3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3pPr>
      <a:lvl4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4pPr>
      <a:lvl5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975"/>
            <a:ext cx="9144000" cy="863600"/>
          </a:xfrm>
        </p:spPr>
        <p:txBody>
          <a:bodyPr>
            <a:noAutofit/>
          </a:bodyPr>
          <a:lstStyle/>
          <a:p>
            <a:pPr algn="ctr"/>
            <a:r>
              <a:rPr lang="cs-CZ" sz="2800" smtClean="0"/>
              <a:t>Dělení desetinného čísla celým číslem - procvičování</a:t>
            </a:r>
            <a:endParaRPr lang="cs-CZ" sz="2800" b="1" smtClean="0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563"/>
          </a:xfrm>
        </p:spPr>
        <p:txBody>
          <a:bodyPr/>
          <a:lstStyle/>
          <a:p>
            <a:endParaRPr lang="cs-CZ" sz="1500" smtClean="0"/>
          </a:p>
          <a:p>
            <a:endParaRPr lang="cs-CZ" sz="1500" smtClean="0"/>
          </a:p>
          <a:p>
            <a:endParaRPr lang="cs-CZ" sz="1500" smtClean="0"/>
          </a:p>
          <a:p>
            <a:r>
              <a:rPr lang="cs-CZ" sz="1500" smtClean="0"/>
              <a:t>Základní škola Čelákovice</a:t>
            </a:r>
          </a:p>
        </p:txBody>
      </p:sp>
      <p:sp>
        <p:nvSpPr>
          <p:cNvPr id="14339" name="TextovéPole 5"/>
          <p:cNvSpPr txBox="1">
            <a:spLocks noChangeArrowheads="1"/>
          </p:cNvSpPr>
          <p:nvPr/>
        </p:nvSpPr>
        <p:spPr bwMode="auto">
          <a:xfrm flipH="1">
            <a:off x="611188" y="373063"/>
            <a:ext cx="8208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>
                <a:solidFill>
                  <a:schemeClr val="tx2"/>
                </a:solidFill>
                <a:latin typeface="Calibri" pitchFamily="34" charset="0"/>
              </a:rPr>
              <a:t>VY_32_INOVACE_022_Dělení desetinného čísla - procvičování</a:t>
            </a:r>
            <a:endParaRPr lang="cs-CZ">
              <a:solidFill>
                <a:schemeClr val="tx2"/>
              </a:solidFill>
              <a:latin typeface="Verdana" pitchFamily="34" charset="0"/>
            </a:endParaRP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149725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4"/>
          <p:cNvSpPr txBox="1">
            <a:spLocks noChangeArrowheads="1"/>
          </p:cNvSpPr>
          <p:nvPr/>
        </p:nvSpPr>
        <p:spPr bwMode="auto">
          <a:xfrm>
            <a:off x="387350" y="2060575"/>
            <a:ext cx="8496300" cy="403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chemeClr val="tx2"/>
                </a:solidFill>
                <a:latin typeface="Verdana" pitchFamily="34" charset="0"/>
              </a:rPr>
              <a:t>Autor</a:t>
            </a:r>
            <a:r>
              <a:rPr lang="cs-CZ" sz="1600">
                <a:solidFill>
                  <a:schemeClr val="tx2"/>
                </a:solidFill>
                <a:latin typeface="Verdana" pitchFamily="34" charset="0"/>
              </a:rPr>
              <a:t>: Mgr. Zuzana Zágoršeková</a:t>
            </a:r>
          </a:p>
          <a:p>
            <a:r>
              <a:rPr lang="cs-CZ" sz="1600" b="1">
                <a:solidFill>
                  <a:schemeClr val="tx2"/>
                </a:solidFill>
                <a:latin typeface="Verdana" pitchFamily="34" charset="0"/>
              </a:rPr>
              <a:t>Vytvořeno</a:t>
            </a:r>
            <a:r>
              <a:rPr lang="cs-CZ" sz="1600">
                <a:solidFill>
                  <a:schemeClr val="tx2"/>
                </a:solidFill>
                <a:latin typeface="Verdana" pitchFamily="34" charset="0"/>
              </a:rPr>
              <a:t>: 11.4.2011</a:t>
            </a:r>
          </a:p>
          <a:p>
            <a:r>
              <a:rPr lang="cs-CZ" sz="1600" b="1">
                <a:solidFill>
                  <a:schemeClr val="tx2"/>
                </a:solidFill>
                <a:latin typeface="Verdana" pitchFamily="34" charset="0"/>
              </a:rPr>
              <a:t>Stupeň a typ vzdělávání</a:t>
            </a:r>
            <a:r>
              <a:rPr lang="cs-CZ" sz="1600">
                <a:solidFill>
                  <a:schemeClr val="tx2"/>
                </a:solidFill>
                <a:latin typeface="Verdana" pitchFamily="34" charset="0"/>
              </a:rPr>
              <a:t>: II. Stupeň – základní, 6. ročník</a:t>
            </a:r>
          </a:p>
          <a:p>
            <a:endParaRPr lang="cs-CZ" sz="1600">
              <a:solidFill>
                <a:schemeClr val="tx2"/>
              </a:solidFill>
              <a:latin typeface="Verdana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Verdana" pitchFamily="34" charset="0"/>
              </a:rPr>
              <a:t>Vzdělávací oblast: </a:t>
            </a:r>
            <a:r>
              <a:rPr lang="cs-CZ" sz="1600">
                <a:solidFill>
                  <a:schemeClr val="tx2"/>
                </a:solidFill>
                <a:latin typeface="Verdana" pitchFamily="34" charset="0"/>
              </a:rPr>
              <a:t>Inovace</a:t>
            </a:r>
          </a:p>
          <a:p>
            <a:r>
              <a:rPr lang="cs-CZ" sz="1600" b="1">
                <a:solidFill>
                  <a:schemeClr val="tx2"/>
                </a:solidFill>
                <a:latin typeface="Verdana" pitchFamily="34" charset="0"/>
              </a:rPr>
              <a:t>Vzdělávací obor: Matematika</a:t>
            </a:r>
            <a:endParaRPr lang="cs-CZ" sz="1600">
              <a:solidFill>
                <a:schemeClr val="tx2"/>
              </a:solidFill>
              <a:latin typeface="Verdana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Verdana" pitchFamily="34" charset="0"/>
              </a:rPr>
              <a:t>Téma: Dělení desetinného čísla celým číslem</a:t>
            </a:r>
            <a:endParaRPr lang="cs-CZ" sz="1600">
              <a:solidFill>
                <a:schemeClr val="tx2"/>
              </a:solidFill>
              <a:latin typeface="Verdana" pitchFamily="34" charset="0"/>
            </a:endParaRPr>
          </a:p>
          <a:p>
            <a:endParaRPr lang="cs-CZ" sz="1600">
              <a:solidFill>
                <a:schemeClr val="tx2"/>
              </a:solidFill>
              <a:latin typeface="Verdana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Verdana" pitchFamily="34" charset="0"/>
              </a:rPr>
              <a:t>Anotace:</a:t>
            </a:r>
            <a:r>
              <a:rPr lang="cs-CZ" sz="1600">
                <a:solidFill>
                  <a:schemeClr val="tx2"/>
                </a:solidFill>
                <a:latin typeface="Verdana" pitchFamily="34" charset="0"/>
              </a:rPr>
              <a:t> písemné opakování dělení, slovní úlohy na dělení desetinných čísel čísly celými </a:t>
            </a:r>
          </a:p>
          <a:p>
            <a:endParaRPr lang="cs-CZ" sz="1600">
              <a:solidFill>
                <a:schemeClr val="tx2"/>
              </a:solidFill>
              <a:latin typeface="Verdana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Verdana" pitchFamily="34" charset="0"/>
              </a:rPr>
              <a:t>Druh učebního materiálu</a:t>
            </a:r>
            <a:r>
              <a:rPr lang="cs-CZ" sz="1600">
                <a:solidFill>
                  <a:schemeClr val="tx2"/>
                </a:solidFill>
                <a:latin typeface="Verdana" pitchFamily="34" charset="0"/>
              </a:rPr>
              <a:t>: pracovní list - test</a:t>
            </a:r>
          </a:p>
          <a:p>
            <a:endParaRPr lang="cs-CZ" sz="1600">
              <a:solidFill>
                <a:schemeClr val="tx2"/>
              </a:solidFill>
              <a:latin typeface="Verdana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Verdana" pitchFamily="34" charset="0"/>
              </a:rPr>
              <a:t>Očekávaný výstup</a:t>
            </a:r>
            <a:r>
              <a:rPr lang="cs-CZ" sz="1600">
                <a:solidFill>
                  <a:schemeClr val="tx2"/>
                </a:solidFill>
                <a:latin typeface="Verdana" pitchFamily="34" charset="0"/>
              </a:rPr>
              <a:t>: </a:t>
            </a:r>
          </a:p>
          <a:p>
            <a:r>
              <a:rPr lang="cs-CZ" sz="1600">
                <a:solidFill>
                  <a:schemeClr val="tx2"/>
                </a:solidFill>
                <a:latin typeface="Verdana" pitchFamily="34" charset="0"/>
              </a:rPr>
              <a:t>žák dělí desetinná čísla čísly celými, u slovních úloh napíše zápis, výpočet a odpověď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4925" y="766763"/>
            <a:ext cx="91440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anchor="ctr"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pPr>
              <a:defRPr/>
            </a:pPr>
            <a:r>
              <a:rPr lang="cs-CZ" sz="2800" dirty="0"/>
              <a:t>Dělení desetinného čísla celým číslem - </a:t>
            </a:r>
            <a:r>
              <a:rPr lang="cs-CZ" sz="2800" dirty="0" smtClean="0"/>
              <a:t>procvičování</a:t>
            </a:r>
            <a:endParaRPr lang="cs-CZ" sz="2800" b="1" dirty="0">
              <a:latin typeface="+mn-lt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843213" y="681038"/>
            <a:ext cx="32829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Verdana" pitchFamily="34" charset="0"/>
              </a:rPr>
              <a:t>Písemné dělení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68313" y="1773238"/>
            <a:ext cx="20097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Skupina B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07950" y="2781300"/>
            <a:ext cx="3592513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514350" indent="-514350">
              <a:buFontTx/>
              <a:buAutoNum type="arabicPeriod"/>
            </a:pPr>
            <a:r>
              <a:rPr lang="cs-CZ" sz="2800">
                <a:latin typeface="Verdana" pitchFamily="34" charset="0"/>
              </a:rPr>
              <a:t>73,44 : 72 =</a:t>
            </a:r>
          </a:p>
          <a:p>
            <a:pPr marL="514350" indent="-514350">
              <a:buFontTx/>
              <a:buAutoNum type="arabicPeriod"/>
            </a:pPr>
            <a:r>
              <a:rPr lang="cs-CZ" sz="2800">
                <a:latin typeface="Verdana" pitchFamily="34" charset="0"/>
              </a:rPr>
              <a:t>3125,22 :294 =</a:t>
            </a:r>
          </a:p>
          <a:p>
            <a:pPr marL="514350" indent="-514350">
              <a:buFontTx/>
              <a:buAutoNum type="arabicPeriod"/>
            </a:pPr>
            <a:r>
              <a:rPr lang="cs-CZ" sz="2800">
                <a:latin typeface="Verdana" pitchFamily="34" charset="0"/>
              </a:rPr>
              <a:t>526 : 865 =</a:t>
            </a:r>
          </a:p>
          <a:p>
            <a:pPr marL="514350" indent="-514350">
              <a:buFontTx/>
              <a:buAutoNum type="arabicPeriod"/>
            </a:pPr>
            <a:endParaRPr lang="cs-CZ" sz="2800">
              <a:latin typeface="Verdana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364163" y="1773238"/>
            <a:ext cx="3455987" cy="2246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Skupina A</a:t>
            </a:r>
          </a:p>
          <a:p>
            <a:endParaRPr lang="cs-CZ" sz="2800">
              <a:latin typeface="Verdana" pitchFamily="34" charset="0"/>
            </a:endParaRPr>
          </a:p>
          <a:p>
            <a:r>
              <a:rPr lang="cs-CZ" sz="2800">
                <a:latin typeface="Verdana" pitchFamily="34" charset="0"/>
              </a:rPr>
              <a:t>1. 393,12 : 52 =</a:t>
            </a:r>
          </a:p>
          <a:p>
            <a:r>
              <a:rPr lang="cs-CZ" sz="2800">
                <a:latin typeface="Verdana" pitchFamily="34" charset="0"/>
              </a:rPr>
              <a:t>2. 533,52 :228 =</a:t>
            </a:r>
          </a:p>
          <a:p>
            <a:r>
              <a:rPr lang="cs-CZ" sz="2800">
                <a:latin typeface="Verdana" pitchFamily="34" charset="0"/>
              </a:rPr>
              <a:t>3. 247,99 : 343 =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479550" y="5157788"/>
            <a:ext cx="59118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Děl vždy na  2  desetinná místa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468313" y="26988"/>
            <a:ext cx="8243887" cy="3170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Verdana" pitchFamily="34" charset="0"/>
              </a:rPr>
              <a:t>Skupina B – </a:t>
            </a:r>
          </a:p>
          <a:p>
            <a:r>
              <a:rPr lang="cs-CZ" sz="4000">
                <a:latin typeface="Verdana" pitchFamily="34" charset="0"/>
              </a:rPr>
              <a:t>Tyč dlouhá 0,96 m se má rozřezat na 6 stejně dlouhých</a:t>
            </a:r>
          </a:p>
          <a:p>
            <a:r>
              <a:rPr lang="cs-CZ" sz="4000">
                <a:latin typeface="Verdana" pitchFamily="34" charset="0"/>
              </a:rPr>
              <a:t>kusů. Jak dlouhé budou jednotlivé kusy?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20675" y="3716338"/>
            <a:ext cx="8801100" cy="255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Verdana" pitchFamily="34" charset="0"/>
              </a:rPr>
              <a:t>Skupina A –</a:t>
            </a:r>
          </a:p>
          <a:p>
            <a:r>
              <a:rPr lang="cs-CZ" sz="4000">
                <a:latin typeface="Verdana" pitchFamily="34" charset="0"/>
              </a:rPr>
              <a:t>1 kg masa stojí 132 Kč. Maminka</a:t>
            </a:r>
          </a:p>
          <a:p>
            <a:r>
              <a:rPr lang="cs-CZ" sz="4000">
                <a:latin typeface="Verdana" pitchFamily="34" charset="0"/>
              </a:rPr>
              <a:t>Zaplatila za maso 171,60 Kč.</a:t>
            </a:r>
          </a:p>
          <a:p>
            <a:r>
              <a:rPr lang="cs-CZ" sz="4000">
                <a:latin typeface="Verdana" pitchFamily="34" charset="0"/>
              </a:rPr>
              <a:t>Kolik kg masa koupila?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611188" y="476250"/>
            <a:ext cx="830897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Verdana" pitchFamily="34" charset="0"/>
              </a:rPr>
              <a:t>Řešení:</a:t>
            </a:r>
          </a:p>
          <a:p>
            <a:endParaRPr lang="cs-CZ" sz="2400">
              <a:latin typeface="Verdana" pitchFamily="34" charset="0"/>
            </a:endParaRPr>
          </a:p>
          <a:p>
            <a:r>
              <a:rPr lang="cs-CZ" sz="2400">
                <a:latin typeface="Verdana" pitchFamily="34" charset="0"/>
              </a:rPr>
              <a:t>skupina B – 1) 1,02 ; 2) 10,63 ; 3) 0,608 (zb. 0,08)</a:t>
            </a:r>
          </a:p>
          <a:p>
            <a:r>
              <a:rPr lang="cs-CZ" sz="2400">
                <a:latin typeface="Verdana" pitchFamily="34" charset="0"/>
              </a:rPr>
              <a:t>skupina A – 2) 7,56 ; 2) 2,34; 3) 0,723 (zb.0,001)</a:t>
            </a:r>
          </a:p>
          <a:p>
            <a:r>
              <a:rPr lang="cs-CZ" sz="2400">
                <a:latin typeface="Verdana" pitchFamily="34" charset="0"/>
              </a:rPr>
              <a:t>slovní úloha – B – 0,16 m</a:t>
            </a:r>
          </a:p>
          <a:p>
            <a:r>
              <a:rPr lang="cs-CZ" sz="2400">
                <a:latin typeface="Verdana" pitchFamily="34" charset="0"/>
              </a:rPr>
              <a:t>slovní úloha -  A – 1, 3 kg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323850" y="333375"/>
            <a:ext cx="9251950" cy="914400"/>
          </a:xfrm>
        </p:spPr>
        <p:txBody>
          <a:bodyPr>
            <a:noAutofit/>
          </a:bodyPr>
          <a:lstStyle/>
          <a:p>
            <a:r>
              <a:rPr lang="cs-CZ" smtClean="0"/>
              <a:t>Použité zdroje</a:t>
            </a:r>
          </a:p>
        </p:txBody>
      </p:sp>
      <p:pic>
        <p:nvPicPr>
          <p:cNvPr id="2150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292600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8" name="TextovéPole 2"/>
          <p:cNvSpPr txBox="1">
            <a:spLocks noChangeArrowheads="1"/>
          </p:cNvSpPr>
          <p:nvPr/>
        </p:nvSpPr>
        <p:spPr bwMode="auto">
          <a:xfrm>
            <a:off x="654050" y="1628775"/>
            <a:ext cx="77533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chemeClr val="tx2"/>
                </a:solidFill>
                <a:latin typeface="Verdana" pitchFamily="34" charset="0"/>
              </a:rPr>
              <a:t>Veškeré obrázky a texty jsou dílem autora prezentace.</a:t>
            </a:r>
            <a:endParaRPr lang="cs-CZ" sz="2000">
              <a:solidFill>
                <a:schemeClr val="tx2"/>
              </a:solidFill>
              <a:latin typeface="Verdana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70</TotalTime>
  <Words>187</Words>
  <Application>Microsoft Office PowerPoint</Application>
  <PresentationFormat>On-screen Show (4:3)</PresentationFormat>
  <Paragraphs>49</Paragraphs>
  <Slides>6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12" baseType="lpstr">
      <vt:lpstr>Verdana</vt:lpstr>
      <vt:lpstr>Arial</vt:lpstr>
      <vt:lpstr>Wingdings 2</vt:lpstr>
      <vt:lpstr>Calibri</vt:lpstr>
      <vt:lpstr>Summer</vt:lpstr>
      <vt:lpstr>Summer</vt:lpstr>
      <vt:lpstr>Dělení desetinného čísla celým číslem - procvičování</vt:lpstr>
      <vt:lpstr>Snímek 2</vt:lpstr>
      <vt:lpstr>Snímek 3</vt:lpstr>
      <vt:lpstr>Snímek 4</vt:lpstr>
      <vt:lpstr>Snímek 5</vt:lpstr>
      <vt:lpstr>Použité zdroje</vt:lpstr>
    </vt:vector>
  </TitlesOfParts>
  <Company>eMachines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 desetinného čísla celým číslem - procvičování</dc:title>
  <dc:creator>Valued eMachines Customer</dc:creator>
  <cp:lastModifiedBy>DUM</cp:lastModifiedBy>
  <cp:revision>15</cp:revision>
  <dcterms:created xsi:type="dcterms:W3CDTF">2011-04-11T15:47:55Z</dcterms:created>
  <dcterms:modified xsi:type="dcterms:W3CDTF">2012-03-05T16:35:58Z</dcterms:modified>
</cp:coreProperties>
</file>