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theme/theme12.xml" ContentType="application/vnd.openxmlformats-officedocument.theme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theme/theme13.xml" ContentType="application/vnd.openxmlformats-officedocument.theme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theme/theme14.xml" ContentType="application/vnd.openxmlformats-officedocument.theme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theme/theme15.xml" ContentType="application/vnd.openxmlformats-officedocument.theme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theme/theme16.xml" ContentType="application/vnd.openxmlformats-officedocument.theme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theme/theme17.xml" ContentType="application/vnd.openxmlformats-officedocument.theme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theme/theme18.xml" ContentType="application/vnd.openxmlformats-officedocument.theme+xml"/>
  <Override PartName="/ppt/theme/theme1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  <p:sldMasterId id="2147483756" r:id="rId9"/>
    <p:sldMasterId id="2147483768" r:id="rId10"/>
    <p:sldMasterId id="2147483780" r:id="rId11"/>
    <p:sldMasterId id="2147483792" r:id="rId12"/>
    <p:sldMasterId id="2147483804" r:id="rId13"/>
    <p:sldMasterId id="2147483816" r:id="rId14"/>
    <p:sldMasterId id="2147483828" r:id="rId15"/>
    <p:sldMasterId id="2147483840" r:id="rId16"/>
    <p:sldMasterId id="2147483852" r:id="rId17"/>
    <p:sldMasterId id="2147483864" r:id="rId18"/>
  </p:sldMasterIdLst>
  <p:notesMasterIdLst>
    <p:notesMasterId r:id="rId39"/>
  </p:notesMasterIdLst>
  <p:sldIdLst>
    <p:sldId id="295" r:id="rId19"/>
    <p:sldId id="291" r:id="rId20"/>
    <p:sldId id="258" r:id="rId21"/>
    <p:sldId id="260" r:id="rId22"/>
    <p:sldId id="262" r:id="rId23"/>
    <p:sldId id="265" r:id="rId24"/>
    <p:sldId id="267" r:id="rId25"/>
    <p:sldId id="269" r:id="rId26"/>
    <p:sldId id="271" r:id="rId27"/>
    <p:sldId id="273" r:id="rId28"/>
    <p:sldId id="275" r:id="rId29"/>
    <p:sldId id="277" r:id="rId30"/>
    <p:sldId id="279" r:id="rId31"/>
    <p:sldId id="281" r:id="rId32"/>
    <p:sldId id="283" r:id="rId33"/>
    <p:sldId id="285" r:id="rId34"/>
    <p:sldId id="287" r:id="rId35"/>
    <p:sldId id="289" r:id="rId36"/>
    <p:sldId id="293" r:id="rId37"/>
    <p:sldId id="294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8.xml"/><Relationship Id="rId39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E1A84D-4A5A-4B17-9C5D-FA14BF02907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9C2439-138E-424D-AA85-80C613D33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737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9C2439-138E-424D-AA85-80C613D3325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6051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9C2439-138E-424D-AA85-80C613D3325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2474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507EF56-C136-41CE-889D-1C8787D73F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F8401E5-029A-49F2-8546-527E50F9500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07EF56-C136-41CE-889D-1C8787D73F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8401E5-029A-49F2-8546-527E50F950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507EF56-C136-41CE-889D-1C8787D73F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F8401E5-029A-49F2-8546-527E50F9500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07EF56-C136-41CE-889D-1C8787D73F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F8401E5-029A-49F2-8546-527E50F9500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07EF56-C136-41CE-889D-1C8787D73F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F8401E5-029A-49F2-8546-527E50F950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07EF56-C136-41CE-889D-1C8787D73F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8401E5-029A-49F2-8546-527E50F9500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07EF56-C136-41CE-889D-1C8787D73F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8401E5-029A-49F2-8546-527E50F950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507EF56-C136-41CE-889D-1C8787D73F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F8401E5-029A-49F2-8546-527E50F9500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507EF56-C136-41CE-889D-1C8787D73F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F8401E5-029A-49F2-8546-527E50F9500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07EF56-C136-41CE-889D-1C8787D73F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8401E5-029A-49F2-8546-527E50F950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07EF56-C136-41CE-889D-1C8787D73F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8401E5-029A-49F2-8546-527E50F950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8892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81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66776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2035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802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760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504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84362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0938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405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0751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4290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8026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935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3516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8630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241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4519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40196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184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322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58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252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03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1959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2685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0184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75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668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14133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220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20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53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089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6429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97738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265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3745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819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1459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11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519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7265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508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1208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41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6588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7675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905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532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0772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54850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6138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692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831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202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858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12823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781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381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1440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078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85177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880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999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0071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00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271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7768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933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9865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64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5978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32940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978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20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625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024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647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2213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328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5907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080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393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0718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1477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991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0594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937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425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8468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996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9210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698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738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61107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246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610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8136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328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4724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36781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529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3277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115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1698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65017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8993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1692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191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797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5000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09117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1978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139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376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058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8622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879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534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0223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742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6279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6296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279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064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653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534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50859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5144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7160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093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998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571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0324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158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5811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0448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134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7964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297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7866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2113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51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7471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178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2510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500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8432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79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80653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555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618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5511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438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357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1920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6213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569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3995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142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0424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1779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198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572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32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358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1036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226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135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473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307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9399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834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1375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7551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291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9010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9053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9284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938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8170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974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280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092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8832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943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9.xml"/><Relationship Id="rId3" Type="http://schemas.openxmlformats.org/officeDocument/2006/relationships/slideLayout" Target="../slideLayouts/slideLayout124.xml"/><Relationship Id="rId7" Type="http://schemas.openxmlformats.org/officeDocument/2006/relationships/slideLayout" Target="../slideLayouts/slideLayout128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30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0.xml"/><Relationship Id="rId3" Type="http://schemas.openxmlformats.org/officeDocument/2006/relationships/slideLayout" Target="../slideLayouts/slideLayout135.xml"/><Relationship Id="rId7" Type="http://schemas.openxmlformats.org/officeDocument/2006/relationships/slideLayout" Target="../slideLayouts/slideLayout139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4.xml"/><Relationship Id="rId1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8.xml"/><Relationship Id="rId11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42.xml"/><Relationship Id="rId4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41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1.xml"/><Relationship Id="rId3" Type="http://schemas.openxmlformats.org/officeDocument/2006/relationships/slideLayout" Target="../slideLayouts/slideLayout146.xml"/><Relationship Id="rId7" Type="http://schemas.openxmlformats.org/officeDocument/2006/relationships/slideLayout" Target="../slideLayouts/slideLayout150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45.xml"/><Relationship Id="rId1" Type="http://schemas.openxmlformats.org/officeDocument/2006/relationships/slideLayout" Target="../slideLayouts/slideLayout144.xml"/><Relationship Id="rId6" Type="http://schemas.openxmlformats.org/officeDocument/2006/relationships/slideLayout" Target="../slideLayouts/slideLayout149.xml"/><Relationship Id="rId11" Type="http://schemas.openxmlformats.org/officeDocument/2006/relationships/slideLayout" Target="../slideLayouts/slideLayout154.xml"/><Relationship Id="rId5" Type="http://schemas.openxmlformats.org/officeDocument/2006/relationships/slideLayout" Target="../slideLayouts/slideLayout148.xml"/><Relationship Id="rId10" Type="http://schemas.openxmlformats.org/officeDocument/2006/relationships/slideLayout" Target="../slideLayouts/slideLayout153.xml"/><Relationship Id="rId4" Type="http://schemas.openxmlformats.org/officeDocument/2006/relationships/slideLayout" Target="../slideLayouts/slideLayout147.xml"/><Relationship Id="rId9" Type="http://schemas.openxmlformats.org/officeDocument/2006/relationships/slideLayout" Target="../slideLayouts/slideLayout152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2.xml"/><Relationship Id="rId3" Type="http://schemas.openxmlformats.org/officeDocument/2006/relationships/slideLayout" Target="../slideLayouts/slideLayout157.xml"/><Relationship Id="rId7" Type="http://schemas.openxmlformats.org/officeDocument/2006/relationships/slideLayout" Target="../slideLayouts/slideLayout161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56.xml"/><Relationship Id="rId1" Type="http://schemas.openxmlformats.org/officeDocument/2006/relationships/slideLayout" Target="../slideLayouts/slideLayout155.xml"/><Relationship Id="rId6" Type="http://schemas.openxmlformats.org/officeDocument/2006/relationships/slideLayout" Target="../slideLayouts/slideLayout160.xml"/><Relationship Id="rId11" Type="http://schemas.openxmlformats.org/officeDocument/2006/relationships/slideLayout" Target="../slideLayouts/slideLayout165.xml"/><Relationship Id="rId5" Type="http://schemas.openxmlformats.org/officeDocument/2006/relationships/slideLayout" Target="../slideLayouts/slideLayout159.xml"/><Relationship Id="rId10" Type="http://schemas.openxmlformats.org/officeDocument/2006/relationships/slideLayout" Target="../slideLayouts/slideLayout164.xml"/><Relationship Id="rId4" Type="http://schemas.openxmlformats.org/officeDocument/2006/relationships/slideLayout" Target="../slideLayouts/slideLayout158.xml"/><Relationship Id="rId9" Type="http://schemas.openxmlformats.org/officeDocument/2006/relationships/slideLayout" Target="../slideLayouts/slideLayout163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3.xml"/><Relationship Id="rId3" Type="http://schemas.openxmlformats.org/officeDocument/2006/relationships/slideLayout" Target="../slideLayouts/slideLayout168.xml"/><Relationship Id="rId7" Type="http://schemas.openxmlformats.org/officeDocument/2006/relationships/slideLayout" Target="../slideLayouts/slideLayout172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7.xml"/><Relationship Id="rId1" Type="http://schemas.openxmlformats.org/officeDocument/2006/relationships/slideLayout" Target="../slideLayouts/slideLayout166.xml"/><Relationship Id="rId6" Type="http://schemas.openxmlformats.org/officeDocument/2006/relationships/slideLayout" Target="../slideLayouts/slideLayout171.xml"/><Relationship Id="rId11" Type="http://schemas.openxmlformats.org/officeDocument/2006/relationships/slideLayout" Target="../slideLayouts/slideLayout176.xml"/><Relationship Id="rId5" Type="http://schemas.openxmlformats.org/officeDocument/2006/relationships/slideLayout" Target="../slideLayouts/slideLayout170.xml"/><Relationship Id="rId10" Type="http://schemas.openxmlformats.org/officeDocument/2006/relationships/slideLayout" Target="../slideLayouts/slideLayout175.xml"/><Relationship Id="rId4" Type="http://schemas.openxmlformats.org/officeDocument/2006/relationships/slideLayout" Target="../slideLayouts/slideLayout169.xml"/><Relationship Id="rId9" Type="http://schemas.openxmlformats.org/officeDocument/2006/relationships/slideLayout" Target="../slideLayouts/slideLayout174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4.xml"/><Relationship Id="rId3" Type="http://schemas.openxmlformats.org/officeDocument/2006/relationships/slideLayout" Target="../slideLayouts/slideLayout179.xml"/><Relationship Id="rId7" Type="http://schemas.openxmlformats.org/officeDocument/2006/relationships/slideLayout" Target="../slideLayouts/slideLayout183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178.xml"/><Relationship Id="rId1" Type="http://schemas.openxmlformats.org/officeDocument/2006/relationships/slideLayout" Target="../slideLayouts/slideLayout177.xml"/><Relationship Id="rId6" Type="http://schemas.openxmlformats.org/officeDocument/2006/relationships/slideLayout" Target="../slideLayouts/slideLayout182.xml"/><Relationship Id="rId11" Type="http://schemas.openxmlformats.org/officeDocument/2006/relationships/slideLayout" Target="../slideLayouts/slideLayout187.xml"/><Relationship Id="rId5" Type="http://schemas.openxmlformats.org/officeDocument/2006/relationships/slideLayout" Target="../slideLayouts/slideLayout181.xml"/><Relationship Id="rId10" Type="http://schemas.openxmlformats.org/officeDocument/2006/relationships/slideLayout" Target="../slideLayouts/slideLayout186.xml"/><Relationship Id="rId4" Type="http://schemas.openxmlformats.org/officeDocument/2006/relationships/slideLayout" Target="../slideLayouts/slideLayout180.xml"/><Relationship Id="rId9" Type="http://schemas.openxmlformats.org/officeDocument/2006/relationships/slideLayout" Target="../slideLayouts/slideLayout185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5.xml"/><Relationship Id="rId3" Type="http://schemas.openxmlformats.org/officeDocument/2006/relationships/slideLayout" Target="../slideLayouts/slideLayout190.xml"/><Relationship Id="rId7" Type="http://schemas.openxmlformats.org/officeDocument/2006/relationships/slideLayout" Target="../slideLayouts/slideLayout194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189.xml"/><Relationship Id="rId1" Type="http://schemas.openxmlformats.org/officeDocument/2006/relationships/slideLayout" Target="../slideLayouts/slideLayout188.xml"/><Relationship Id="rId6" Type="http://schemas.openxmlformats.org/officeDocument/2006/relationships/slideLayout" Target="../slideLayouts/slideLayout193.xml"/><Relationship Id="rId11" Type="http://schemas.openxmlformats.org/officeDocument/2006/relationships/slideLayout" Target="../slideLayouts/slideLayout198.xml"/><Relationship Id="rId5" Type="http://schemas.openxmlformats.org/officeDocument/2006/relationships/slideLayout" Target="../slideLayouts/slideLayout192.xml"/><Relationship Id="rId10" Type="http://schemas.openxmlformats.org/officeDocument/2006/relationships/slideLayout" Target="../slideLayouts/slideLayout197.xml"/><Relationship Id="rId4" Type="http://schemas.openxmlformats.org/officeDocument/2006/relationships/slideLayout" Target="../slideLayouts/slideLayout191.xml"/><Relationship Id="rId9" Type="http://schemas.openxmlformats.org/officeDocument/2006/relationships/slideLayout" Target="../slideLayouts/slideLayout19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5507EF56-C136-41CE-889D-1C8787D73F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8F8401E5-029A-49F2-8546-527E50F9500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948611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076802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296777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5145366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480357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068625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0151849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104848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059251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436964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166492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40357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853220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419987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789881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122783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8523F60-8985-4B74-94C0-84CAB721DE1E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3.6.2012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B45BA10-EF94-41E3-BE33-A8B0AC20C142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128921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4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c/ce/Europe-Albania.svg" TargetMode="External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0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4.xml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4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6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 bwMode="auto">
          <a:xfrm>
            <a:off x="286820" y="404664"/>
            <a:ext cx="8570360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Mgr. Radoslava Mašatová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VY_32_INOVACE_27_19_Jihovýchodní</a:t>
            </a:r>
            <a:r>
              <a:rPr kumimoji="0" lang="cs-CZ" sz="2400" b="0" i="1" u="none" strike="noStrike" kern="1200" cap="none" spc="0" normalizeH="0" noProof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Evropa (</a:t>
            </a:r>
            <a:r>
              <a:rPr lang="cs-CZ" sz="2400" i="1" dirty="0" smtClean="0">
                <a:solidFill>
                  <a:sysClr val="window" lastClr="FFFFFF"/>
                </a:solidFill>
                <a:latin typeface="Times New Roman" pitchFamily="18" charset="0"/>
                <a:cs typeface="Times New Roman" pitchFamily="18" charset="0"/>
              </a:rPr>
              <a:t>Makedonie, Albánie, Srbsko, Černá Hora, Bosna a Hercegovina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)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ysClr val="window" lastClr="FFFFFF"/>
              </a:solidFill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1988840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57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Podnadpis 4"/>
          <p:cNvSpPr txBox="1">
            <a:spLocks/>
          </p:cNvSpPr>
          <p:nvPr/>
        </p:nvSpPr>
        <p:spPr>
          <a:xfrm>
            <a:off x="737865" y="4293045"/>
            <a:ext cx="7668270" cy="1824037"/>
          </a:xfrm>
          <a:prstGeom prst="rect">
            <a:avLst/>
          </a:prstGeom>
        </p:spPr>
        <p:txBody>
          <a:bodyPr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59AA5">
                  <a:lumMod val="60000"/>
                  <a:lumOff val="40000"/>
                </a:srgbClr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 Prezentace slouží k základnímu seznámení se státy a hlavními městy, k práci s mapou. Prvouka pro 5. ročník.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59AA5">
                  <a:lumMod val="60000"/>
                  <a:lumOff val="40000"/>
                </a:srgbClr>
              </a:buClr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" lastClr="FFFFFF">
                  <a:lumMod val="85000"/>
                  <a:lumOff val="15000"/>
                </a:sysClr>
              </a:solidFill>
              <a:effectLst/>
              <a:uLnTx/>
              <a:uFillTx/>
              <a:latin typeface="Tw Cen MT"/>
              <a:ea typeface="+mn-ea"/>
              <a:cs typeface="+mn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37865" y="5066563"/>
            <a:ext cx="4139952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DUM 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145913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JIHOVÝCHODNÍ EVROPA</a:t>
            </a:r>
            <a:endParaRPr lang="cs-CZ" sz="6600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115616" y="2819400"/>
            <a:ext cx="7578218" cy="262582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Státy a hlavní města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(</a:t>
            </a:r>
            <a:r>
              <a:rPr lang="cs-CZ" sz="3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Makedonie, Albánie, Srbsko,                 Černá Hora, Bosna a Hercegovina)</a:t>
            </a:r>
            <a:endParaRPr lang="cs-CZ" sz="39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ylium" pitchFamily="2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3910149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MAKEDONIE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066" y="1455311"/>
            <a:ext cx="6960240" cy="52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2141" y="6453335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1</a:t>
            </a:r>
            <a:r>
              <a:rPr lang="cs-CZ" sz="1200" b="1" dirty="0" smtClean="0">
                <a:solidFill>
                  <a:prstClr val="black"/>
                </a:solidFill>
              </a:rPr>
              <a:t>.</a:t>
            </a:r>
            <a:endParaRPr lang="cs-CZ" sz="12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88424" y="3662498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2.</a:t>
            </a:r>
            <a:endParaRPr lang="cs-CZ" sz="1200" b="1" dirty="0">
              <a:solidFill>
                <a:prstClr val="white"/>
              </a:solidFill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44824"/>
            <a:ext cx="36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se zářezem 2"/>
          <p:cNvSpPr/>
          <p:nvPr/>
        </p:nvSpPr>
        <p:spPr>
          <a:xfrm rot="3356168">
            <a:off x="2780632" y="4657148"/>
            <a:ext cx="1620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331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89090"/>
            <a:ext cx="8229600" cy="5479821"/>
          </a:xfrm>
        </p:spPr>
        <p:txBody>
          <a:bodyPr/>
          <a:lstStyle/>
          <a:p>
            <a:r>
              <a:rPr lang="cs-CZ" sz="4400" dirty="0" smtClean="0"/>
              <a:t> </a:t>
            </a:r>
            <a:r>
              <a:rPr lang="cs-CZ" sz="4400" b="1" dirty="0" smtClean="0">
                <a:latin typeface="Berylium" pitchFamily="2" charset="-18"/>
              </a:rPr>
              <a:t>hlavní město:  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jazyk: makedonština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zřízení: parlamentní republika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většinu země tvoří náhorní plošina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průmysl: těžba rud (hutnictví), </a:t>
            </a:r>
          </a:p>
          <a:p>
            <a:pPr marL="0" indent="0">
              <a:buNone/>
            </a:pPr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  dřevozpracující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vinná réva, tabák, ovoce, chov ovcí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211960" y="693500"/>
            <a:ext cx="156901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buClr>
                <a:srgbClr val="72A376"/>
              </a:buClr>
              <a:buSzPct val="70000"/>
            </a:pPr>
            <a:r>
              <a:rPr lang="cs-CZ" sz="4400" b="1" dirty="0">
                <a:solidFill>
                  <a:prstClr val="white"/>
                </a:solidFill>
                <a:latin typeface="Berylium" pitchFamily="2" charset="-18"/>
              </a:rPr>
              <a:t>Skopje</a:t>
            </a:r>
          </a:p>
        </p:txBody>
      </p:sp>
    </p:spTree>
    <p:extLst>
      <p:ext uri="{BB962C8B-B14F-4D97-AF65-F5344CB8AC3E}">
        <p14:creationId xmlns:p14="http://schemas.microsoft.com/office/powerpoint/2010/main" val="3204070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222"/>
            <a:ext cx="9180512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6581001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3</a:t>
            </a:r>
            <a:r>
              <a:rPr lang="cs-CZ" sz="1200" b="1" dirty="0" smtClean="0">
                <a:solidFill>
                  <a:prstClr val="white"/>
                </a:solidFill>
              </a:rPr>
              <a:t>.</a:t>
            </a:r>
            <a:endParaRPr lang="cs-CZ" sz="1200" b="1" dirty="0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2885" y="188639"/>
            <a:ext cx="62283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Kamenný most přes řeku Vardar, Skopje</a:t>
            </a: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10908" cy="6860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6575203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4</a:t>
            </a:r>
            <a:r>
              <a:rPr lang="cs-CZ" sz="1200" b="1" dirty="0" smtClean="0">
                <a:solidFill>
                  <a:prstClr val="white"/>
                </a:solidFill>
              </a:rPr>
              <a:t>.</a:t>
            </a:r>
            <a:endParaRPr lang="cs-CZ" sz="1200" b="1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4543" y="101823"/>
            <a:ext cx="1188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Skopje</a:t>
            </a:r>
          </a:p>
        </p:txBody>
      </p:sp>
    </p:spTree>
    <p:extLst>
      <p:ext uri="{BB962C8B-B14F-4D97-AF65-F5344CB8AC3E}">
        <p14:creationId xmlns:p14="http://schemas.microsoft.com/office/powerpoint/2010/main" val="1745502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ALBÁNIE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080" name="Picture 8" descr="Soubor:Europe-Albania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59892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89786"/>
            <a:ext cx="252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6319793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5</a:t>
            </a:r>
            <a:r>
              <a:rPr lang="cs-CZ" sz="1200" b="1" dirty="0" smtClean="0">
                <a:solidFill>
                  <a:prstClr val="white"/>
                </a:solidFill>
              </a:rPr>
              <a:t>.</a:t>
            </a:r>
            <a:endParaRPr lang="cs-CZ" sz="1200" b="1" dirty="0">
              <a:solidFill>
                <a:prstClr val="white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88089" y="3489786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6</a:t>
            </a:r>
            <a:r>
              <a:rPr lang="cs-CZ" sz="1200" b="1" dirty="0" smtClean="0">
                <a:solidFill>
                  <a:prstClr val="white"/>
                </a:solidFill>
              </a:rPr>
              <a:t>.</a:t>
            </a:r>
            <a:endParaRPr lang="cs-CZ" sz="1200" b="1" dirty="0">
              <a:solidFill>
                <a:prstClr val="white"/>
              </a:solidFill>
            </a:endParaRPr>
          </a:p>
        </p:txBody>
      </p:sp>
      <p:sp>
        <p:nvSpPr>
          <p:cNvPr id="7" name="Šipka doprava se zářezem 6"/>
          <p:cNvSpPr/>
          <p:nvPr/>
        </p:nvSpPr>
        <p:spPr>
          <a:xfrm rot="4107339">
            <a:off x="2714705" y="4406293"/>
            <a:ext cx="1620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569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84684"/>
            <a:ext cx="8229600" cy="5688632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latin typeface="Berylium" pitchFamily="2" charset="-18"/>
              </a:rPr>
              <a:t> hlavní město:  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jazyk: albánština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zřízení: parlamentní republika 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města</a:t>
            </a:r>
            <a:r>
              <a:rPr lang="cs-CZ" sz="4400" b="1" dirty="0">
                <a:latin typeface="Berylium" pitchFamily="2" charset="-18"/>
              </a:rPr>
              <a:t>: </a:t>
            </a:r>
            <a:r>
              <a:rPr lang="cs-CZ" sz="4400" b="1" dirty="0" smtClean="0">
                <a:latin typeface="Berylium" pitchFamily="2" charset="-18"/>
              </a:rPr>
              <a:t>Drač, </a:t>
            </a:r>
            <a:r>
              <a:rPr lang="cs-CZ" sz="4400" b="1" dirty="0" err="1" smtClean="0">
                <a:latin typeface="Berylium" pitchFamily="2" charset="-18"/>
              </a:rPr>
              <a:t>Berat</a:t>
            </a:r>
            <a:r>
              <a:rPr lang="cs-CZ" sz="4400" b="1" dirty="0">
                <a:latin typeface="Berylium" pitchFamily="2" charset="-18"/>
              </a:rPr>
              <a:t>, </a:t>
            </a:r>
            <a:r>
              <a:rPr lang="cs-CZ" sz="4400" b="1" dirty="0" err="1">
                <a:latin typeface="Berylium" pitchFamily="2" charset="-18"/>
              </a:rPr>
              <a:t>Elbasan</a:t>
            </a:r>
            <a:r>
              <a:rPr lang="cs-CZ" sz="4400" b="1" dirty="0">
                <a:latin typeface="Berylium" pitchFamily="2" charset="-18"/>
              </a:rPr>
              <a:t> </a:t>
            </a:r>
            <a:endParaRPr lang="cs-CZ" sz="4400" b="1" dirty="0" smtClean="0">
              <a:latin typeface="Berylium" pitchFamily="2" charset="-18"/>
            </a:endParaRP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zemědělská výroba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nerostné suroviny: chrom, nikl, </a:t>
            </a:r>
          </a:p>
          <a:p>
            <a:pPr marL="0" indent="0">
              <a:buNone/>
            </a:pPr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  měď, ropa, uhlí, vápenec, kaolín</a:t>
            </a:r>
          </a:p>
          <a:p>
            <a:pPr marL="0" indent="0">
              <a:buNone/>
            </a:pPr>
            <a:endParaRPr lang="cs-CZ" sz="4400" b="1" dirty="0">
              <a:latin typeface="Berylium" pitchFamily="2" charset="-18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211960" y="548680"/>
            <a:ext cx="159646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buClr>
                <a:srgbClr val="72A376"/>
              </a:buClr>
              <a:buSzPct val="70000"/>
            </a:pPr>
            <a:r>
              <a:rPr lang="cs-CZ" sz="4400" b="1" dirty="0">
                <a:solidFill>
                  <a:prstClr val="white"/>
                </a:solidFill>
                <a:latin typeface="Berylium" pitchFamily="2" charset="-18"/>
              </a:rPr>
              <a:t>Tirana</a:t>
            </a:r>
          </a:p>
        </p:txBody>
      </p:sp>
    </p:spTree>
    <p:extLst>
      <p:ext uri="{BB962C8B-B14F-4D97-AF65-F5344CB8AC3E}">
        <p14:creationId xmlns:p14="http://schemas.microsoft.com/office/powerpoint/2010/main" val="345934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9231"/>
            <a:ext cx="9161917" cy="6986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6680393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7</a:t>
            </a:r>
            <a:r>
              <a:rPr lang="cs-CZ" sz="1200" b="1" dirty="0" smtClean="0">
                <a:solidFill>
                  <a:prstClr val="white"/>
                </a:solidFill>
              </a:rPr>
              <a:t>.</a:t>
            </a:r>
            <a:endParaRPr lang="cs-CZ" sz="1200" b="1" dirty="0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4543" y="116632"/>
            <a:ext cx="20643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Hrad v </a:t>
            </a:r>
            <a:r>
              <a:rPr lang="cs-CZ" sz="2400" b="1" dirty="0" err="1">
                <a:solidFill>
                  <a:prstClr val="black"/>
                </a:solidFill>
              </a:rPr>
              <a:t>Kruji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88640"/>
            <a:ext cx="9161917" cy="6957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479" y="6614480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8.</a:t>
            </a:r>
            <a:endParaRPr lang="cs-CZ" sz="1200" b="1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504" y="117457"/>
            <a:ext cx="16573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Tirana</a:t>
            </a:r>
          </a:p>
        </p:txBody>
      </p:sp>
    </p:spTree>
    <p:extLst>
      <p:ext uri="{BB962C8B-B14F-4D97-AF65-F5344CB8AC3E}">
        <p14:creationId xmlns:p14="http://schemas.microsoft.com/office/powerpoint/2010/main" val="61228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SRBSKO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74" y="1478375"/>
            <a:ext cx="6960000" cy="52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0910" y="6381328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9</a:t>
            </a:r>
            <a:r>
              <a:rPr lang="cs-CZ" sz="1200" b="1" dirty="0" smtClean="0">
                <a:solidFill>
                  <a:prstClr val="black"/>
                </a:solidFill>
              </a:rPr>
              <a:t>.</a:t>
            </a:r>
            <a:endParaRPr lang="cs-CZ" sz="12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03720" y="3788840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10.</a:t>
            </a:r>
            <a:endParaRPr lang="cs-CZ" sz="1200" b="1" dirty="0">
              <a:solidFill>
                <a:prstClr val="white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117" y="1988840"/>
            <a:ext cx="2701689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se zářezem 2"/>
          <p:cNvSpPr/>
          <p:nvPr/>
        </p:nvSpPr>
        <p:spPr>
          <a:xfrm rot="2805392">
            <a:off x="2438284" y="4322784"/>
            <a:ext cx="1620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3192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hlavní město: </a:t>
            </a:r>
          </a:p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jazyk: srbština</a:t>
            </a:r>
          </a:p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zřízení: parlamentní republika</a:t>
            </a:r>
          </a:p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města: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Subotica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,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Niš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,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Novi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Sad</a:t>
            </a:r>
          </a:p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nerostné suroviny: uhlí, železná </a:t>
            </a:r>
          </a:p>
          <a:p>
            <a:pPr marL="0" indent="0">
              <a:buNone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 ruda, bauxit, ropa, zemní plyn</a:t>
            </a:r>
          </a:p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zemědělství: pšenice, kukuřice,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</a:t>
            </a: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  cukrová </a:t>
            </a: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řepa,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krmiva, chov skotu, </a:t>
            </a: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  ovcí, drůbeže </a:t>
            </a:r>
          </a:p>
          <a:p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ylium" pitchFamily="2" charset="-18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283968" y="332656"/>
            <a:ext cx="205011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buClr>
                <a:srgbClr val="72A376"/>
              </a:buClr>
              <a:buSzPct val="70000"/>
            </a:pPr>
            <a:r>
              <a:rPr lang="cs-CZ" sz="44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Bělehrad</a:t>
            </a:r>
          </a:p>
        </p:txBody>
      </p:sp>
    </p:spTree>
    <p:extLst>
      <p:ext uri="{BB962C8B-B14F-4D97-AF65-F5344CB8AC3E}">
        <p14:creationId xmlns:p14="http://schemas.microsoft.com/office/powerpoint/2010/main" val="3284988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8" y="0"/>
            <a:ext cx="9133592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6573195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11.</a:t>
            </a:r>
            <a:endParaRPr lang="cs-CZ" sz="1200" b="1" dirty="0">
              <a:solidFill>
                <a:prstClr val="white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67744" y="0"/>
            <a:ext cx="4166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Královský palác, Bělehrad</a:t>
            </a:r>
          </a:p>
        </p:txBody>
      </p:sp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538" y="0"/>
            <a:ext cx="917148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879" y="6559890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12.</a:t>
            </a:r>
            <a:endParaRPr lang="cs-CZ" sz="1200" b="1" dirty="0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4543" y="230832"/>
            <a:ext cx="534935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Historická trať </a:t>
            </a:r>
            <a:r>
              <a:rPr lang="cs-CZ" sz="2400" b="1" dirty="0" err="1">
                <a:solidFill>
                  <a:prstClr val="black"/>
                </a:solidFill>
              </a:rPr>
              <a:t>Šarganska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err="1">
                <a:solidFill>
                  <a:prstClr val="black"/>
                </a:solidFill>
              </a:rPr>
              <a:t>Osmica</a:t>
            </a:r>
            <a:endParaRPr lang="cs-CZ" sz="2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289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ČERNÁ HORA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274" y="1461585"/>
            <a:ext cx="6960000" cy="52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1274" y="6381328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</a:rPr>
              <a:t>13.</a:t>
            </a:r>
            <a:endParaRPr lang="cs-CZ" sz="12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65462" y="3717770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14.</a:t>
            </a:r>
            <a:endParaRPr lang="cs-CZ" sz="1200" b="1" dirty="0">
              <a:solidFill>
                <a:prstClr val="white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05000"/>
            <a:ext cx="36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se zářezem 2"/>
          <p:cNvSpPr/>
          <p:nvPr/>
        </p:nvSpPr>
        <p:spPr>
          <a:xfrm rot="3338588">
            <a:off x="2605303" y="4482420"/>
            <a:ext cx="1620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4466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16624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</a:t>
            </a: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hlavní město: </a:t>
            </a:r>
            <a:endPara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ylium" pitchFamily="2" charset="-18"/>
            </a:endParaRPr>
          </a:p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jazyk: černohorština, albánština, </a:t>
            </a: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  chorvatština, srbština</a:t>
            </a:r>
          </a:p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parlamentní republika</a:t>
            </a:r>
          </a:p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města: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Ulcinj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, Kotor,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Bijelo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Polje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, </a:t>
            </a:r>
          </a:p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zemědělství: pšenice, cukrovka, </a:t>
            </a:r>
          </a:p>
          <a:p>
            <a:pPr marL="0" indent="0">
              <a:buNone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 ovoce, tabák, zelenina, chov ovcí, </a:t>
            </a:r>
          </a:p>
          <a:p>
            <a:pPr marL="0" indent="0">
              <a:buNone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  koz, rybolov</a:t>
            </a:r>
          </a:p>
          <a:p>
            <a:pPr marL="0" indent="0">
              <a:buNone/>
            </a:pP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ylium" pitchFamily="2" charset="-18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211960" y="620688"/>
            <a:ext cx="231146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buClr>
                <a:srgbClr val="72A376"/>
              </a:buClr>
              <a:buSzPct val="70000"/>
            </a:pPr>
            <a:r>
              <a:rPr lang="cs-CZ" sz="4400" b="1" dirty="0" err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Podgorica</a:t>
            </a:r>
            <a:endParaRPr lang="cs-CZ" sz="44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ylium" pitchFamily="2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1504606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566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6581001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15.</a:t>
            </a:r>
            <a:endParaRPr lang="cs-CZ" sz="1200" b="1" dirty="0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116632"/>
            <a:ext cx="282962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>
                <a:solidFill>
                  <a:prstClr val="black"/>
                </a:solidFill>
              </a:rPr>
              <a:t>Biogradska</a:t>
            </a:r>
            <a:r>
              <a:rPr lang="cs-CZ" sz="2400" b="1" dirty="0">
                <a:solidFill>
                  <a:prstClr val="black"/>
                </a:solidFill>
              </a:rPr>
              <a:t> Gora 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(národní park)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838" y="0"/>
            <a:ext cx="916533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8248" y="6554973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16.</a:t>
            </a:r>
            <a:endParaRPr lang="cs-CZ" sz="1200" b="1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1957" y="202480"/>
            <a:ext cx="1720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prstClr val="black"/>
                </a:solidFill>
              </a:rPr>
              <a:t>Podgorica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500" y="0"/>
            <a:ext cx="918551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2871" y="6540697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17.</a:t>
            </a:r>
            <a:endParaRPr lang="cs-CZ" sz="1200" b="1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9552" y="67397"/>
            <a:ext cx="58317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b="1" dirty="0">
                <a:solidFill>
                  <a:prstClr val="white"/>
                </a:solidFill>
              </a:rPr>
              <a:t>Panoráma města a s Bokou Kotorskou</a:t>
            </a:r>
            <a:endParaRPr lang="cs-CZ" sz="24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189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BOSNA A HERCEGOVINA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27" y="1465799"/>
            <a:ext cx="6971621" cy="52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1027" y="6408800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</a:rPr>
              <a:t>18.</a:t>
            </a:r>
            <a:endParaRPr lang="cs-CZ" sz="12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82994" y="3937299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19.</a:t>
            </a:r>
            <a:endParaRPr lang="cs-CZ" sz="1200" b="1" dirty="0">
              <a:solidFill>
                <a:prstClr val="white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32856"/>
            <a:ext cx="36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se zářezem 2"/>
          <p:cNvSpPr/>
          <p:nvPr/>
        </p:nvSpPr>
        <p:spPr>
          <a:xfrm>
            <a:off x="2051720" y="5229200"/>
            <a:ext cx="1620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2417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56692"/>
            <a:ext cx="8229600" cy="5544616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latin typeface="Berylium" pitchFamily="2" charset="-18"/>
              </a:rPr>
              <a:t> hlavní město:  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jazyk: bosenština, chorvatština, </a:t>
            </a:r>
          </a:p>
          <a:p>
            <a:pPr marL="0" indent="0">
              <a:buNone/>
            </a:pPr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  srbština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zřízení: federativní republika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města: Mostar, </a:t>
            </a:r>
            <a:r>
              <a:rPr lang="cs-CZ" sz="4400" b="1" dirty="0" err="1" smtClean="0">
                <a:latin typeface="Berylium" pitchFamily="2" charset="-18"/>
              </a:rPr>
              <a:t>Banja</a:t>
            </a:r>
            <a:r>
              <a:rPr lang="cs-CZ" sz="4400" b="1" dirty="0">
                <a:latin typeface="Berylium" pitchFamily="2" charset="-18"/>
              </a:rPr>
              <a:t> Luka, </a:t>
            </a:r>
            <a:r>
              <a:rPr lang="cs-CZ" sz="4400" b="1" dirty="0" err="1" smtClean="0">
                <a:latin typeface="Berylium" pitchFamily="2" charset="-18"/>
              </a:rPr>
              <a:t>Bihać</a:t>
            </a:r>
            <a:endParaRPr lang="cs-CZ" sz="4400" b="1" dirty="0" smtClean="0">
              <a:latin typeface="Berylium" pitchFamily="2" charset="-18"/>
            </a:endParaRP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hornatá země, důležitý je chov ovcí  </a:t>
            </a:r>
          </a:p>
          <a:p>
            <a:pPr marL="0" indent="0">
              <a:buNone/>
            </a:pPr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  a skotu, kukuřice, pšenice, </a:t>
            </a:r>
          </a:p>
          <a:p>
            <a:pPr marL="0" indent="0">
              <a:buNone/>
            </a:pPr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  brambory, vinná réva, tabák </a:t>
            </a:r>
            <a:endParaRPr lang="cs-CZ" sz="4400" b="1" dirty="0">
              <a:latin typeface="Berylium" pitchFamily="2" charset="-18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211960" y="620688"/>
            <a:ext cx="197650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buClr>
                <a:srgbClr val="72A376"/>
              </a:buClr>
              <a:buSzPct val="70000"/>
            </a:pPr>
            <a:r>
              <a:rPr lang="cs-CZ" sz="4400" b="1" dirty="0">
                <a:solidFill>
                  <a:prstClr val="white"/>
                </a:solidFill>
                <a:latin typeface="Berylium" pitchFamily="2" charset="-18"/>
              </a:rPr>
              <a:t>Sarajevo</a:t>
            </a:r>
          </a:p>
        </p:txBody>
      </p:sp>
    </p:spTree>
    <p:extLst>
      <p:ext uri="{BB962C8B-B14F-4D97-AF65-F5344CB8AC3E}">
        <p14:creationId xmlns:p14="http://schemas.microsoft.com/office/powerpoint/2010/main" val="148211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384" y="0"/>
            <a:ext cx="9161384" cy="6858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7071" y="108573"/>
            <a:ext cx="1261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Mostar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6519827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20.</a:t>
            </a:r>
            <a:endParaRPr lang="cs-CZ" sz="1200" b="1" dirty="0">
              <a:solidFill>
                <a:prstClr val="white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605" y="-2"/>
            <a:ext cx="9197896" cy="6858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6519826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21.</a:t>
            </a:r>
            <a:endParaRPr lang="cs-CZ" sz="1200" b="1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5" y="108572"/>
            <a:ext cx="1476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Sarajevo</a:t>
            </a:r>
          </a:p>
        </p:txBody>
      </p:sp>
    </p:spTree>
    <p:extLst>
      <p:ext uri="{BB962C8B-B14F-4D97-AF65-F5344CB8AC3E}">
        <p14:creationId xmlns:p14="http://schemas.microsoft.com/office/powerpoint/2010/main" val="856803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303256"/>
          </a:xfrm>
        </p:spPr>
        <p:txBody>
          <a:bodyPr>
            <a:noAutofit/>
          </a:bodyPr>
          <a:lstStyle/>
          <a:p>
            <a:pPr algn="l"/>
            <a:r>
              <a:rPr lang="cs-CZ" sz="4400" b="1" dirty="0" smtClean="0">
                <a:solidFill>
                  <a:schemeClr val="tx1"/>
                </a:solidFill>
                <a:latin typeface="Berylium" pitchFamily="2" charset="-18"/>
              </a:rPr>
              <a:t>Vyhledej státy na mapě a určuj hlavní města.</a:t>
            </a:r>
            <a:endParaRPr lang="cs-CZ" sz="4400" b="1" dirty="0">
              <a:solidFill>
                <a:schemeClr val="tx1"/>
              </a:solidFill>
              <a:latin typeface="Berylium" pitchFamily="2" charset="-18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690864" cy="480741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Makedonie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Srbsko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Albánie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Černá Hora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Bosna a Hercegovina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932040" y="1628800"/>
            <a:ext cx="4104456" cy="4752528"/>
          </a:xfrm>
        </p:spPr>
        <p:txBody>
          <a:bodyPr>
            <a:noAutofit/>
          </a:bodyPr>
          <a:lstStyle/>
          <a:p>
            <a:r>
              <a:rPr lang="cs-CZ" sz="3600" dirty="0" smtClean="0"/>
              <a:t>Skopje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Bělehrad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Tirana</a:t>
            </a:r>
          </a:p>
          <a:p>
            <a:r>
              <a:rPr lang="cs-CZ" sz="3600" dirty="0"/>
              <a:t> </a:t>
            </a:r>
            <a:r>
              <a:rPr lang="cs-CZ" sz="3600" dirty="0" err="1" smtClean="0"/>
              <a:t>Podgorica</a:t>
            </a:r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smtClean="0"/>
              <a:t>Sarajevo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05435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408712"/>
          </a:xfrm>
        </p:spPr>
        <p:txBody>
          <a:bodyPr/>
          <a:lstStyle/>
          <a:p>
            <a:r>
              <a:rPr lang="cs-CZ" sz="1200" dirty="0">
                <a:solidFill>
                  <a:prstClr val="white"/>
                </a:solidFill>
              </a:rPr>
              <a:t>Použité zdroje</a:t>
            </a:r>
            <a:r>
              <a:rPr lang="cs-CZ" sz="1200" dirty="0" smtClean="0">
                <a:solidFill>
                  <a:prstClr val="white"/>
                </a:solidFill>
              </a:rPr>
              <a:t>:</a:t>
            </a:r>
          </a:p>
          <a:p>
            <a:pPr marL="228600" indent="-228600">
              <a:buAutoNum type="arabicPeriod"/>
            </a:pPr>
            <a:r>
              <a:rPr lang="it-IT" sz="1100" dirty="0" smtClean="0"/>
              <a:t>LIUZZO</a:t>
            </a:r>
            <a:r>
              <a:rPr lang="it-IT" sz="1100" dirty="0"/>
              <a:t>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[cit. </a:t>
            </a:r>
            <a:r>
              <a:rPr lang="cs-CZ" sz="1100" dirty="0" smtClean="0"/>
              <a:t>03</a:t>
            </a:r>
            <a:r>
              <a:rPr lang="it-IT" sz="1100" dirty="0" smtClean="0"/>
              <a:t>.</a:t>
            </a:r>
            <a:r>
              <a:rPr lang="cs-CZ" sz="1100" dirty="0" smtClean="0"/>
              <a:t>0</a:t>
            </a:r>
            <a:r>
              <a:rPr lang="it-IT" sz="1100" dirty="0" smtClean="0"/>
              <a:t>5.2012</a:t>
            </a:r>
            <a:r>
              <a:rPr lang="it-IT" sz="1100" dirty="0"/>
              <a:t>]. Dostupný na WWW: &lt;http://cs.wikipedia.org/wiki/Soubor:Europe_location_MKD.png&gt;.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Soubor:Flag_of_Macedonia.svg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Soubor:Stonebridgeskopje.JPG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NAKOV, </a:t>
            </a:r>
            <a:r>
              <a:rPr lang="cs-CZ" sz="1100" dirty="0" err="1"/>
              <a:t>Novica</a:t>
            </a:r>
            <a:r>
              <a:rPr lang="cs-CZ" sz="1100" dirty="0"/>
              <a:t>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File:Skopje</a:t>
            </a:r>
            <a:r>
              <a:rPr lang="cs-CZ" sz="1100" dirty="0"/>
              <a:t>,_</a:t>
            </a:r>
            <a:r>
              <a:rPr lang="cs-CZ" sz="1100" dirty="0" err="1"/>
              <a:t>FYR_Macedonia.jpg?uselang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en-US" sz="1100" dirty="0"/>
              <a:t>THE EMIRR. </a:t>
            </a:r>
            <a:r>
              <a:rPr lang="en-US" sz="1100" i="1" dirty="0" err="1" smtClean="0"/>
              <a:t>Wikipedi</a:t>
            </a:r>
            <a:r>
              <a:rPr lang="cs-CZ" sz="1100" i="1" dirty="0" smtClean="0"/>
              <a:t>a</a:t>
            </a:r>
            <a:r>
              <a:rPr lang="en-US" sz="1100" dirty="0" smtClean="0"/>
              <a:t> </a:t>
            </a:r>
            <a:r>
              <a:rPr lang="en-US" sz="1100" dirty="0"/>
              <a:t>[online]. </a:t>
            </a:r>
            <a:r>
              <a:rPr lang="en-US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en-US" sz="1100" dirty="0" smtClean="0"/>
              <a:t>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&lt;http://cs.wikipedia.org/wiki/Soubor:Europe-Albania.svg,&gt;.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Soubor:Flag_of_Albania.svg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ZEKE.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Soubor:Kruja_Castle.JPG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BUMBIĆ, </a:t>
            </a:r>
            <a:r>
              <a:rPr lang="cs-CZ" sz="1100" dirty="0" err="1"/>
              <a:t>Nenad</a:t>
            </a:r>
            <a:r>
              <a:rPr lang="cs-CZ" sz="1100" dirty="0"/>
              <a:t>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File:Tirana_Downtown_from_sky_tower</a:t>
            </a:r>
            <a:r>
              <a:rPr lang="cs-CZ" sz="1100" dirty="0"/>
              <a:t>(66).</a:t>
            </a:r>
            <a:r>
              <a:rPr lang="cs-CZ" sz="1100" dirty="0" err="1"/>
              <a:t>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&lt;http://cs.wikipedia.org/wiki/Soubor:Location_of_Serbia_in_Europe,_Kosovo_included.png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Soubor:Flag_of_Serbia.svg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LUMEN ROMA.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&lt;http://commons.wikimedia.org/wiki/File:KraljevskiDvor1.jpg?uselang=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ORTNER, Herbert.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&lt;http://cs.wikipedia.org/wiki/Soubor:Sarganska_osmica_1.jpg&gt;.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&lt;http://cs.wikipedia.org/wiki/Soubor:Europe_location_MNO.png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FROZTBYTE; B1MB.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Soubor:Flag_of_Montenegro.svg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AKTRON.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Soubor:Biogradska_Gora,_Biogradsko_jezero.jpg</a:t>
            </a:r>
            <a:r>
              <a:rPr lang="cs-CZ" sz="1100" dirty="0"/>
              <a:t>,&gt;.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RASHO.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Soubor:Podgorica_Trg_Republike.JPG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en-US" sz="1100" dirty="0"/>
              <a:t>RECŁAW, </a:t>
            </a:r>
            <a:r>
              <a:rPr lang="en-US" sz="1100" dirty="0" err="1"/>
              <a:t>Janusz</a:t>
            </a:r>
            <a:r>
              <a:rPr lang="en-US" sz="1100" dirty="0"/>
              <a:t>. </a:t>
            </a:r>
            <a:r>
              <a:rPr lang="en-US" sz="1100" i="1" dirty="0"/>
              <a:t>Wikimedia commons</a:t>
            </a:r>
            <a:r>
              <a:rPr lang="en-US" sz="1100" dirty="0"/>
              <a:t> [online]. </a:t>
            </a:r>
            <a:r>
              <a:rPr lang="en-US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en-US" sz="1100" dirty="0" smtClean="0"/>
              <a:t>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&lt;http://commons.wikimedia.org/wiki/File:Zatoka_kotorska_02.jpg?uselang=cs&gt;.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296790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18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&lt;http://cs.wikipedia.org/wiki/Soubor:Europe_location_BHG.png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514350" indent="-514350">
              <a:buFont typeface="+mj-lt"/>
              <a:buAutoNum type="arabicPeriod" startAt="18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Soubor:Flag_of_Bosnia_and_Herzegovina.svg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514350" indent="-514350">
              <a:buFont typeface="+mj-lt"/>
              <a:buAutoNum type="arabicPeriod" startAt="18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&lt;http://cs.wikipedia.org/wiki/Soubor:Mostar2004.jpg</a:t>
            </a:r>
            <a:r>
              <a:rPr lang="cs-CZ" sz="1100" dirty="0" smtClean="0"/>
              <a:t>&gt;.</a:t>
            </a:r>
          </a:p>
          <a:p>
            <a:pPr marL="514350" indent="-514350">
              <a:buFont typeface="+mj-lt"/>
              <a:buAutoNum type="arabicPeriod" startAt="18"/>
            </a:pPr>
            <a:r>
              <a:rPr lang="cs-CZ" sz="1100" dirty="0" smtClean="0"/>
              <a:t> </a:t>
            </a:r>
            <a:r>
              <a:rPr lang="cs-CZ" sz="1100" dirty="0"/>
              <a:t>WABYICK, Daniel. </a:t>
            </a:r>
            <a:r>
              <a:rPr lang="cs-CZ" sz="1100" i="1" smtClean="0"/>
              <a:t>Wikipedia</a:t>
            </a:r>
            <a:r>
              <a:rPr lang="cs-CZ" sz="1100" smtClean="0"/>
              <a:t> </a:t>
            </a:r>
            <a:r>
              <a:rPr lang="cs-CZ" sz="1100" dirty="0"/>
              <a:t>[online]. 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03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Soubor:Day_in_Sarajevo.jpg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514350" indent="-514350">
              <a:buFont typeface="+mj-lt"/>
              <a:buAutoNum type="arabicPeriod" startAt="18"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518774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7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8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9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10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11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12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13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15.xml><?xml version="1.0" encoding="utf-8"?>
<a:theme xmlns:a="http://schemas.openxmlformats.org/drawingml/2006/main" name="14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16.xml><?xml version="1.0" encoding="utf-8"?>
<a:theme xmlns:a="http://schemas.openxmlformats.org/drawingml/2006/main" name="15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17.xml><?xml version="1.0" encoding="utf-8"?>
<a:theme xmlns:a="http://schemas.openxmlformats.org/drawingml/2006/main" name="16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18.xml><?xml version="1.0" encoding="utf-8"?>
<a:theme xmlns:a="http://schemas.openxmlformats.org/drawingml/2006/main" name="17_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19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87</TotalTime>
  <Words>951</Words>
  <Application>Microsoft Office PowerPoint</Application>
  <PresentationFormat>Předvádění na obrazovce (4:3)</PresentationFormat>
  <Paragraphs>123</Paragraphs>
  <Slides>20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18</vt:i4>
      </vt:variant>
      <vt:variant>
        <vt:lpstr>Nadpisy snímků</vt:lpstr>
      </vt:variant>
      <vt:variant>
        <vt:i4>20</vt:i4>
      </vt:variant>
    </vt:vector>
  </HeadingPairs>
  <TitlesOfParts>
    <vt:vector size="38" baseType="lpstr">
      <vt:lpstr>Lití písma</vt:lpstr>
      <vt:lpstr>1_Lití písma</vt:lpstr>
      <vt:lpstr>2_Lití písma</vt:lpstr>
      <vt:lpstr>3_Lití písma</vt:lpstr>
      <vt:lpstr>4_Lití písma</vt:lpstr>
      <vt:lpstr>5_Lití písma</vt:lpstr>
      <vt:lpstr>6_Lití písma</vt:lpstr>
      <vt:lpstr>7_Lití písma</vt:lpstr>
      <vt:lpstr>8_Lití písma</vt:lpstr>
      <vt:lpstr>9_Lití písma</vt:lpstr>
      <vt:lpstr>10_Lití písma</vt:lpstr>
      <vt:lpstr>11_Lití písma</vt:lpstr>
      <vt:lpstr>12_Lití písma</vt:lpstr>
      <vt:lpstr>13_Lití písma</vt:lpstr>
      <vt:lpstr>14_Lití písma</vt:lpstr>
      <vt:lpstr>15_Lití písma</vt:lpstr>
      <vt:lpstr>16_Lití písma</vt:lpstr>
      <vt:lpstr>17_Lití písma</vt:lpstr>
      <vt:lpstr>Prezentace aplikace PowerPoint</vt:lpstr>
      <vt:lpstr>JIHOVÝCHODNÍ EVROPA</vt:lpstr>
      <vt:lpstr>MAKEDONIE</vt:lpstr>
      <vt:lpstr>Prezentace aplikace PowerPoint</vt:lpstr>
      <vt:lpstr>Prezentace aplikace PowerPoint</vt:lpstr>
      <vt:lpstr>ALBÁNIE</vt:lpstr>
      <vt:lpstr>Prezentace aplikace PowerPoint</vt:lpstr>
      <vt:lpstr>Prezentace aplikace PowerPoint</vt:lpstr>
      <vt:lpstr>SRBSKO</vt:lpstr>
      <vt:lpstr>Prezentace aplikace PowerPoint</vt:lpstr>
      <vt:lpstr>Prezentace aplikace PowerPoint</vt:lpstr>
      <vt:lpstr>ČERNÁ HORA</vt:lpstr>
      <vt:lpstr>Prezentace aplikace PowerPoint</vt:lpstr>
      <vt:lpstr>Prezentace aplikace PowerPoint</vt:lpstr>
      <vt:lpstr>BOSNA A HERCEGOVINA</vt:lpstr>
      <vt:lpstr>Prezentace aplikace PowerPoint</vt:lpstr>
      <vt:lpstr>Prezentace aplikace PowerPoint</vt:lpstr>
      <vt:lpstr>Vyhledej státy na mapě a určuj hlavní města.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JIHOVÝCHODNÍ EVROPA</dc:title>
  <dc:creator> </dc:creator>
  <cp:lastModifiedBy> </cp:lastModifiedBy>
  <cp:revision>52</cp:revision>
  <dcterms:created xsi:type="dcterms:W3CDTF">2012-05-03T15:40:38Z</dcterms:created>
  <dcterms:modified xsi:type="dcterms:W3CDTF">2012-06-03T12:06:18Z</dcterms:modified>
</cp:coreProperties>
</file>